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4" r:id="rId3"/>
  </p:sldMasterIdLst>
  <p:sldIdLst>
    <p:sldId id="256" r:id="rId4"/>
    <p:sldId id="257" r:id="rId5"/>
    <p:sldId id="258" r:id="rId6"/>
    <p:sldId id="261" r:id="rId7"/>
    <p:sldId id="259" r:id="rId8"/>
    <p:sldId id="262" r:id="rId9"/>
    <p:sldId id="260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2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4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2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26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00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9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682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705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31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9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271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47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84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6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444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17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252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209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287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124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5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40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37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77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970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302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0701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755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699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0898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62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5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4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89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7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99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85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7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7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458B-A383-4988-B0F2-64C554160B7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E86F-4884-47DB-97B1-9A0B6FF8BEC1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8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4BF2-CD00-4238-A051-C4920F89E45E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F1C4DD-84AC-4D97-8495-A64A9778C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35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81" y="1479665"/>
            <a:ext cx="9393382" cy="27431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Курсовой проект по видеокурсу от </a:t>
            </a:r>
            <a:r>
              <a:rPr lang="en-US" dirty="0" err="1" smtClean="0"/>
              <a:t>Megafon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94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629" y="195943"/>
            <a:ext cx="10515600" cy="103754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Обучение </a:t>
            </a:r>
            <a:r>
              <a:rPr lang="ru-RU" sz="3200" dirty="0" smtClean="0"/>
              <a:t>моделей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57" t="33844" r="58057" b="12237"/>
          <a:stretch/>
        </p:blipFill>
        <p:spPr>
          <a:xfrm>
            <a:off x="278873" y="1233488"/>
            <a:ext cx="4804382" cy="43306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585" t="19524" r="58245" b="26270"/>
          <a:stretch/>
        </p:blipFill>
        <p:spPr>
          <a:xfrm>
            <a:off x="5083255" y="1233488"/>
            <a:ext cx="4879271" cy="43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7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составления индивидуальных предложений для выбранных </a:t>
            </a:r>
            <a:r>
              <a:rPr lang="ru-RU" dirty="0" smtClean="0"/>
              <a:t>абонентов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18735"/>
          </a:xfrm>
        </p:spPr>
        <p:txBody>
          <a:bodyPr>
            <a:normAutofit/>
          </a:bodyPr>
          <a:lstStyle/>
          <a:p>
            <a:r>
              <a:rPr lang="ru-RU" dirty="0" smtClean="0"/>
              <a:t>Наиболее благоприятные месяцы для удачных предложений о подключении услуг </a:t>
            </a:r>
            <a:r>
              <a:rPr lang="ru-RU" dirty="0" smtClean="0"/>
              <a:t>– конец </a:t>
            </a:r>
            <a:r>
              <a:rPr lang="ru-RU" dirty="0" smtClean="0"/>
              <a:t>года (ноябрь и декабрь).</a:t>
            </a:r>
          </a:p>
          <a:p>
            <a:r>
              <a:rPr lang="ru-RU" dirty="0" smtClean="0"/>
              <a:t>Установить порог вероятности подключения услуги (данные из признака </a:t>
            </a:r>
            <a:r>
              <a:rPr lang="en-US" dirty="0" smtClean="0"/>
              <a:t>target</a:t>
            </a:r>
            <a:r>
              <a:rPr lang="ru-RU" dirty="0" smtClean="0"/>
              <a:t>)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dirty="0" smtClean="0"/>
              <a:t>Перед тем как предлагать подключение услуги </a:t>
            </a:r>
            <a:r>
              <a:rPr lang="ru-RU" dirty="0" smtClean="0"/>
              <a:t>абоненту </a:t>
            </a:r>
            <a:r>
              <a:rPr lang="ru-RU" dirty="0" smtClean="0"/>
              <a:t>желательно убедиться, что она у него еще не подключена.</a:t>
            </a:r>
          </a:p>
          <a:p>
            <a:r>
              <a:rPr lang="ru-RU" dirty="0" smtClean="0"/>
              <a:t>Также желательно учитывать насколько часто клиент подключал услуги </a:t>
            </a:r>
            <a:r>
              <a:rPr lang="ru-RU" dirty="0" smtClean="0"/>
              <a:t>после того, как ему было сделано </a:t>
            </a:r>
            <a:r>
              <a:rPr lang="ru-RU" smtClean="0"/>
              <a:t>соответствующее предложение.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46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55" y="5228468"/>
            <a:ext cx="10515600" cy="565505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Метрика: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Скоринг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будет осуществляться функцией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f1.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2455" y="1917067"/>
            <a:ext cx="9716192" cy="3162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Данные: </a:t>
            </a:r>
          </a:p>
          <a:p>
            <a:r>
              <a:rPr lang="ru-RU" dirty="0" smtClean="0"/>
              <a:t>информация об отклике абонентов на предложение </a:t>
            </a:r>
            <a:r>
              <a:rPr lang="ru-RU" dirty="0" smtClean="0"/>
              <a:t>о подключении </a:t>
            </a:r>
            <a:r>
              <a:rPr lang="ru-RU" dirty="0" smtClean="0"/>
              <a:t>одной из услуг (</a:t>
            </a:r>
            <a:r>
              <a:rPr lang="en-US" dirty="0" smtClean="0"/>
              <a:t>data_train.csv</a:t>
            </a:r>
            <a:r>
              <a:rPr lang="ru-RU" dirty="0" smtClean="0"/>
              <a:t>, </a:t>
            </a:r>
            <a:r>
              <a:rPr lang="en-US" dirty="0" smtClean="0"/>
              <a:t>data_test.csv</a:t>
            </a:r>
            <a:r>
              <a:rPr lang="ru-RU" dirty="0" smtClean="0"/>
              <a:t>); </a:t>
            </a:r>
            <a:endParaRPr lang="ru-RU" dirty="0" smtClean="0"/>
          </a:p>
          <a:p>
            <a:r>
              <a:rPr lang="ru-RU" dirty="0" smtClean="0"/>
              <a:t>каждому </a:t>
            </a:r>
            <a:r>
              <a:rPr lang="ru-RU" dirty="0" smtClean="0"/>
              <a:t>пользователю может быть сделано несколько предложений в разное время, каждое из которых он может или </a:t>
            </a:r>
            <a:r>
              <a:rPr lang="ru-RU" dirty="0" smtClean="0"/>
              <a:t>принять </a:t>
            </a:r>
            <a:r>
              <a:rPr lang="ru-RU" dirty="0" smtClean="0"/>
              <a:t>или </a:t>
            </a:r>
            <a:r>
              <a:rPr lang="ru-RU" dirty="0" smtClean="0"/>
              <a:t>отклонить; </a:t>
            </a:r>
            <a:endParaRPr lang="ru-RU" dirty="0" smtClean="0"/>
          </a:p>
          <a:p>
            <a:r>
              <a:rPr lang="ru-RU" dirty="0" smtClean="0"/>
              <a:t>отдельным </a:t>
            </a:r>
            <a:r>
              <a:rPr lang="ru-RU" dirty="0" smtClean="0"/>
              <a:t>набором данных является нормализованный </a:t>
            </a:r>
            <a:r>
              <a:rPr lang="ru-RU" dirty="0" err="1" smtClean="0"/>
              <a:t>анонимизированный</a:t>
            </a:r>
            <a:r>
              <a:rPr lang="ru-RU" dirty="0" smtClean="0"/>
              <a:t> набор признаков, характеризующий профиль потребления абонента (</a:t>
            </a:r>
            <a:r>
              <a:rPr lang="en-US" dirty="0" smtClean="0"/>
              <a:t>features.csv</a:t>
            </a:r>
            <a:r>
              <a:rPr lang="ru-RU" dirty="0" smtClean="0"/>
              <a:t>); </a:t>
            </a:r>
            <a:endParaRPr lang="ru-RU" dirty="0" smtClean="0"/>
          </a:p>
          <a:p>
            <a:r>
              <a:rPr lang="ru-RU" dirty="0" smtClean="0"/>
              <a:t>данные </a:t>
            </a:r>
            <a:r>
              <a:rPr lang="ru-RU" dirty="0" err="1" smtClean="0"/>
              <a:t>train</a:t>
            </a:r>
            <a:r>
              <a:rPr lang="ru-RU" dirty="0" smtClean="0"/>
              <a:t> и </a:t>
            </a:r>
            <a:r>
              <a:rPr lang="ru-RU" dirty="0" err="1" smtClean="0"/>
              <a:t>test</a:t>
            </a:r>
            <a:r>
              <a:rPr lang="ru-RU" dirty="0" smtClean="0"/>
              <a:t> разбиты по периодам – на </a:t>
            </a:r>
            <a:r>
              <a:rPr lang="ru-RU" dirty="0" err="1" smtClean="0"/>
              <a:t>train</a:t>
            </a:r>
            <a:r>
              <a:rPr lang="ru-RU" dirty="0" smtClean="0"/>
              <a:t> доступно 4 </a:t>
            </a:r>
            <a:r>
              <a:rPr lang="ru-RU" dirty="0" smtClean="0"/>
              <a:t>месяца, </a:t>
            </a:r>
            <a:r>
              <a:rPr lang="ru-RU" dirty="0" smtClean="0"/>
              <a:t>а на </a:t>
            </a:r>
            <a:r>
              <a:rPr lang="ru-RU" dirty="0" err="1" smtClean="0"/>
              <a:t>test</a:t>
            </a:r>
            <a:r>
              <a:rPr lang="ru-RU" dirty="0" smtClean="0"/>
              <a:t> отложен последующий месяц.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42455" y="276451"/>
            <a:ext cx="8859981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defTabSz="457200"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Задача: построить алгоритм, который для каждой пары пользователь-услуга определит вероятность подключения услуги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31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04825"/>
            <a:ext cx="8596668" cy="78364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Анализ данных</a:t>
            </a:r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77334" y="1825625"/>
            <a:ext cx="9015306" cy="369343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Загружен тренировочный </a:t>
            </a:r>
            <a:r>
              <a:rPr lang="ru-RU" sz="2000" dirty="0" err="1" smtClean="0"/>
              <a:t>датасет</a:t>
            </a:r>
            <a:r>
              <a:rPr lang="ru-RU" sz="2000" dirty="0" smtClean="0"/>
              <a:t> (</a:t>
            </a:r>
            <a:r>
              <a:rPr lang="en-US" sz="2000" dirty="0" smtClean="0"/>
              <a:t>data_train.csv</a:t>
            </a:r>
            <a:r>
              <a:rPr lang="ru-RU" sz="2000" dirty="0" smtClean="0"/>
              <a:t>), а также </a:t>
            </a:r>
            <a:r>
              <a:rPr lang="en-US" sz="2000" dirty="0" smtClean="0"/>
              <a:t>features.csv </a:t>
            </a:r>
            <a:r>
              <a:rPr lang="ru-RU" sz="2000" dirty="0" smtClean="0"/>
              <a:t>с помощью </a:t>
            </a:r>
            <a:r>
              <a:rPr lang="en-US" sz="2000" dirty="0" err="1" smtClean="0"/>
              <a:t>Dask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На основании данных из признака </a:t>
            </a:r>
            <a:r>
              <a:rPr lang="en-US" sz="2000" dirty="0" err="1" smtClean="0"/>
              <a:t>buy_time</a:t>
            </a:r>
            <a:r>
              <a:rPr lang="en-US" sz="2000" dirty="0" smtClean="0"/>
              <a:t> </a:t>
            </a:r>
            <a:r>
              <a:rPr lang="ru-RU" sz="2000" dirty="0" smtClean="0"/>
              <a:t>создан признак </a:t>
            </a:r>
            <a:r>
              <a:rPr lang="en-US" sz="2000" dirty="0" smtClean="0"/>
              <a:t>date</a:t>
            </a:r>
            <a:r>
              <a:rPr lang="ru-RU" sz="2000" dirty="0" smtClean="0"/>
              <a:t> для отображения информации о времени в удобном формате.</a:t>
            </a:r>
          </a:p>
          <a:p>
            <a:r>
              <a:rPr lang="ru-RU" sz="2000" dirty="0" smtClean="0"/>
              <a:t>Установлены </a:t>
            </a:r>
            <a:r>
              <a:rPr lang="ru-RU" sz="2000" dirty="0" smtClean="0"/>
              <a:t>даты первого и последнего предложения для определения диапазона временного промежутка предоставленного для анализа данных.</a:t>
            </a:r>
          </a:p>
          <a:p>
            <a:r>
              <a:rPr lang="ru-RU" sz="2000" dirty="0" smtClean="0"/>
              <a:t>Проанализирована целевая переменная и установлено, что наблюдается дисбаланс классов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08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9" y="1389485"/>
            <a:ext cx="9463900" cy="3541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3" y="5105400"/>
            <a:ext cx="9455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ноябре количество </a:t>
            </a:r>
            <a:r>
              <a:rPr lang="ru-RU" dirty="0" smtClean="0"/>
              <a:t>пользователей, </a:t>
            </a:r>
            <a:r>
              <a:rPr lang="ru-RU" dirty="0"/>
              <a:t>подключивших </a:t>
            </a:r>
            <a:r>
              <a:rPr lang="ru-RU" dirty="0" smtClean="0"/>
              <a:t>услугу, </a:t>
            </a:r>
            <a:r>
              <a:rPr lang="ru-RU" dirty="0"/>
              <a:t>превышает тех, кто от нее отказался.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ноябре и декабре наибольшее количество положительных откликов на подключение услуг.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77334" y="504825"/>
            <a:ext cx="8596668" cy="78364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Анализ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2401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608717"/>
            <a:ext cx="8882303" cy="1169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Услуги 1 и 2 в начале года предлагались чаще всего, но постепенно предложение падало, а в декабре произошёл резкий скачок предложения услуг 1, 2, 5 и 6, при этом предложение по услуге 4 </a:t>
            </a:r>
            <a:r>
              <a:rPr lang="ru-RU" dirty="0" smtClean="0"/>
              <a:t>резко пошло </a:t>
            </a:r>
            <a:r>
              <a:rPr lang="ru-RU" dirty="0"/>
              <a:t>на </a:t>
            </a:r>
            <a:r>
              <a:rPr lang="ru-RU" dirty="0" smtClean="0"/>
              <a:t>спад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8" y="1073968"/>
            <a:ext cx="9227708" cy="4455088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7334" y="504825"/>
            <a:ext cx="8596668" cy="78364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Анализ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7764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5625"/>
            <a:ext cx="8898929" cy="1923415"/>
          </a:xfrm>
        </p:spPr>
        <p:txBody>
          <a:bodyPr>
            <a:normAutofit/>
          </a:bodyPr>
          <a:lstStyle/>
          <a:p>
            <a:r>
              <a:rPr lang="ru-RU" dirty="0" smtClean="0"/>
              <a:t>Из </a:t>
            </a:r>
            <a:r>
              <a:rPr lang="en-US" dirty="0" smtClean="0"/>
              <a:t>features </a:t>
            </a:r>
            <a:r>
              <a:rPr lang="ru-RU" dirty="0" smtClean="0"/>
              <a:t>удалены пользователи, которых нет в тренировочном </a:t>
            </a:r>
            <a:r>
              <a:rPr lang="ru-RU" dirty="0" err="1" smtClean="0"/>
              <a:t>датасете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Тренировочный </a:t>
            </a:r>
            <a:r>
              <a:rPr lang="ru-RU" dirty="0" err="1" smtClean="0"/>
              <a:t>датасет</a:t>
            </a:r>
            <a:r>
              <a:rPr lang="ru-RU" dirty="0" smtClean="0"/>
              <a:t> и список признаков из </a:t>
            </a:r>
            <a:r>
              <a:rPr lang="en-US" dirty="0" smtClean="0"/>
              <a:t>features </a:t>
            </a:r>
            <a:r>
              <a:rPr lang="ru-RU" dirty="0" smtClean="0"/>
              <a:t>объединены в один </a:t>
            </a:r>
            <a:r>
              <a:rPr lang="ru-RU" dirty="0" err="1" smtClean="0"/>
              <a:t>датасет</a:t>
            </a:r>
            <a:r>
              <a:rPr lang="ru-RU" dirty="0" smtClean="0"/>
              <a:t> по </a:t>
            </a:r>
            <a:r>
              <a:rPr lang="en-US" dirty="0" smtClean="0"/>
              <a:t>ID </a:t>
            </a:r>
            <a:r>
              <a:rPr lang="ru-RU" dirty="0" smtClean="0"/>
              <a:t>пользователей.</a:t>
            </a:r>
          </a:p>
          <a:p>
            <a:r>
              <a:rPr lang="ru-RU" dirty="0" smtClean="0"/>
              <a:t>День, неделя и месяц предложения услуги выделены в отдельные признаки.</a:t>
            </a:r>
          </a:p>
          <a:p>
            <a:r>
              <a:rPr lang="ru-RU" dirty="0" smtClean="0"/>
              <a:t>Данные из тестового </a:t>
            </a:r>
            <a:r>
              <a:rPr lang="ru-RU" dirty="0" err="1" smtClean="0"/>
              <a:t>датасета</a:t>
            </a:r>
            <a:r>
              <a:rPr lang="ru-RU" dirty="0" smtClean="0"/>
              <a:t> </a:t>
            </a:r>
            <a:r>
              <a:rPr lang="ru-RU" dirty="0" smtClean="0"/>
              <a:t>были обработаны </a:t>
            </a:r>
            <a:r>
              <a:rPr lang="ru-RU" dirty="0" smtClean="0"/>
              <a:t>аналогичным </a:t>
            </a:r>
            <a:r>
              <a:rPr lang="ru-RU" dirty="0" smtClean="0"/>
              <a:t>способом.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77334" y="504825"/>
            <a:ext cx="8596668" cy="78364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Анализ данных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44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Отбор признаков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29026"/>
          </a:xfrm>
        </p:spPr>
        <p:txBody>
          <a:bodyPr/>
          <a:lstStyle/>
          <a:p>
            <a:r>
              <a:rPr lang="ru-RU" dirty="0" smtClean="0"/>
              <a:t>Разделили признаки и целевую </a:t>
            </a:r>
            <a:r>
              <a:rPr lang="ru-RU" dirty="0" smtClean="0"/>
              <a:t>переменную.</a:t>
            </a:r>
            <a:endParaRPr lang="ru-RU" dirty="0" smtClean="0"/>
          </a:p>
          <a:p>
            <a:r>
              <a:rPr lang="ru-RU" dirty="0" smtClean="0"/>
              <a:t>Отсортировали признаки по </a:t>
            </a:r>
            <a:r>
              <a:rPr lang="ru-RU" dirty="0" smtClean="0"/>
              <a:t>категориям.</a:t>
            </a:r>
            <a:endParaRPr lang="ru-RU" dirty="0" smtClean="0"/>
          </a:p>
          <a:p>
            <a:r>
              <a:rPr lang="ru-RU" dirty="0" smtClean="0"/>
              <a:t>Разбили обучающий </a:t>
            </a:r>
            <a:r>
              <a:rPr lang="ru-RU" dirty="0" err="1" smtClean="0"/>
              <a:t>датасет</a:t>
            </a:r>
            <a:r>
              <a:rPr lang="ru-RU" dirty="0" smtClean="0"/>
              <a:t> на </a:t>
            </a:r>
            <a:r>
              <a:rPr lang="en-US" dirty="0" smtClean="0"/>
              <a:t>train </a:t>
            </a:r>
            <a:r>
              <a:rPr lang="ru-RU" dirty="0" smtClean="0"/>
              <a:t>и </a:t>
            </a:r>
            <a:r>
              <a:rPr lang="en-US" dirty="0" smtClean="0"/>
              <a:t>test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Провели </a:t>
            </a:r>
            <a:r>
              <a:rPr lang="ru-RU" dirty="0" smtClean="0"/>
              <a:t>балансировку </a:t>
            </a:r>
            <a:r>
              <a:rPr lang="ru-RU" dirty="0" smtClean="0"/>
              <a:t>данных с </a:t>
            </a:r>
            <a:r>
              <a:rPr lang="ru-RU" dirty="0" smtClean="0"/>
              <a:t>помощью </a:t>
            </a:r>
            <a:r>
              <a:rPr lang="ru-RU" altLang="ru-RU" dirty="0" err="1" smtClean="0"/>
              <a:t>RandomUnderSampler</a:t>
            </a:r>
            <a:r>
              <a:rPr lang="ru-RU" altLang="ru-RU" dirty="0" smtClean="0"/>
              <a:t>, т.к. присутствует </a:t>
            </a:r>
            <a:r>
              <a:rPr lang="ru-RU" altLang="ru-RU" dirty="0" smtClean="0"/>
              <a:t>дисбаланс </a:t>
            </a:r>
            <a:r>
              <a:rPr lang="ru-RU" altLang="ru-RU" dirty="0" smtClean="0"/>
              <a:t>в распределении целевой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337536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Построение </a:t>
            </a:r>
            <a:r>
              <a:rPr lang="ru-RU" sz="3200" dirty="0" err="1" smtClean="0"/>
              <a:t>пайплайнов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Собрали </a:t>
            </a:r>
            <a:r>
              <a:rPr lang="ru-RU" dirty="0" err="1" smtClean="0"/>
              <a:t>пайплайн</a:t>
            </a:r>
            <a:r>
              <a:rPr lang="ru-RU" dirty="0" smtClean="0"/>
              <a:t> для обработки признаков</a:t>
            </a:r>
          </a:p>
          <a:p>
            <a:r>
              <a:rPr lang="ru-RU" dirty="0" smtClean="0"/>
              <a:t>Для автоматического подбора параметров использовали </a:t>
            </a:r>
            <a:r>
              <a:rPr lang="en-US" dirty="0" err="1" smtClean="0"/>
              <a:t>GridSearchCV</a:t>
            </a:r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65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Обучение </a:t>
            </a:r>
            <a:r>
              <a:rPr lang="ru-RU" sz="3200" dirty="0" smtClean="0"/>
              <a:t>моделей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1825624"/>
            <a:ext cx="9866840" cy="3717925"/>
          </a:xfrm>
        </p:spPr>
        <p:txBody>
          <a:bodyPr>
            <a:normAutofit/>
          </a:bodyPr>
          <a:lstStyle/>
          <a:p>
            <a:r>
              <a:rPr lang="ru-RU" dirty="0" smtClean="0"/>
              <a:t>Были использованы следующие модели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LogisticRegression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LGBMClassifier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CatBoostClassifier</a:t>
            </a:r>
            <a:endParaRPr lang="en-US" b="1" dirty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Наилучшие результаты показали </a:t>
            </a:r>
            <a:r>
              <a:rPr lang="ru-RU" dirty="0" smtClean="0"/>
              <a:t>модели: </a:t>
            </a:r>
            <a:r>
              <a:rPr lang="en-US" dirty="0" err="1"/>
              <a:t>LGBMClassifier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CatBoostClassifier</a:t>
            </a:r>
            <a:r>
              <a:rPr lang="en-US" dirty="0"/>
              <a:t>. </a:t>
            </a:r>
            <a:endParaRPr lang="ru-RU" dirty="0" smtClean="0"/>
          </a:p>
          <a:p>
            <a:r>
              <a:rPr lang="ru-RU" dirty="0"/>
              <a:t>Выбор был сделан в пользу </a:t>
            </a:r>
            <a:r>
              <a:rPr lang="en-US" dirty="0" err="1"/>
              <a:t>LGBMClassifier</a:t>
            </a:r>
            <a:r>
              <a:rPr lang="ru-RU" dirty="0"/>
              <a:t>, т.к. </a:t>
            </a:r>
            <a:r>
              <a:rPr lang="ru-RU" dirty="0" smtClean="0"/>
              <a:t>она работает </a:t>
            </a:r>
            <a:r>
              <a:rPr lang="ru-RU" dirty="0" smtClean="0"/>
              <a:t>быстрее.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899016"/>
      </p:ext>
    </p:extLst>
  </p:cSld>
  <p:clrMapOvr>
    <a:masterClrMapping/>
  </p:clrMapOvr>
</p:sld>
</file>

<file path=ppt/theme/theme1.xml><?xml version="1.0" encoding="utf-8"?>
<a:theme xmlns:a="http://schemas.openxmlformats.org/drawingml/2006/main" name="25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255</Template>
  <TotalTime>85</TotalTime>
  <Words>441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255</vt:lpstr>
      <vt:lpstr>Специальное оформление</vt:lpstr>
      <vt:lpstr>Аспект</vt:lpstr>
      <vt:lpstr>Курсовой проект по видеокурсу от Megafon </vt:lpstr>
      <vt:lpstr>Метрика: Скоринг будет осуществляться функцией f1.</vt:lpstr>
      <vt:lpstr>Анализ данных</vt:lpstr>
      <vt:lpstr>Анализ данных</vt:lpstr>
      <vt:lpstr>Анализ данных</vt:lpstr>
      <vt:lpstr>Анализ данных</vt:lpstr>
      <vt:lpstr>Отбор признаков</vt:lpstr>
      <vt:lpstr>Построение пайплайнов</vt:lpstr>
      <vt:lpstr>Обучение моделей</vt:lpstr>
      <vt:lpstr>Обучение моделей</vt:lpstr>
      <vt:lpstr>Принцип составления индивидуальных предложений для выбранных абонентов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видеокурсу от Megafon </dc:title>
  <dc:creator>Osadchaya Irina V.</dc:creator>
  <cp:lastModifiedBy>Пользователь Windows</cp:lastModifiedBy>
  <cp:revision>32</cp:revision>
  <dcterms:created xsi:type="dcterms:W3CDTF">2023-03-20T10:49:49Z</dcterms:created>
  <dcterms:modified xsi:type="dcterms:W3CDTF">2023-03-20T15:06:31Z</dcterms:modified>
</cp:coreProperties>
</file>