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oppins Bold" charset="1" panose="00000800000000000000"/>
      <p:regular r:id="rId18"/>
    </p:embeddedFont>
    <p:embeddedFont>
      <p:font typeface="Archivo Narrow Bold" charset="1" panose="020B0806020202020B04"/>
      <p:regular r:id="rId19"/>
    </p:embeddedFont>
    <p:embeddedFont>
      <p:font typeface="Archivo Narrow" charset="1" panose="020B0506020202020B04"/>
      <p:regular r:id="rId20"/>
    </p:embeddedFont>
    <p:embeddedFont>
      <p:font typeface="Arial Bold" charset="1" panose="020B0802020202020204"/>
      <p:regular r:id="rId21"/>
    </p:embeddedFont>
    <p:embeddedFont>
      <p:font typeface="Arial" charset="1" panose="020B0502020202020204"/>
      <p:regular r:id="rId22"/>
    </p:embeddedFont>
    <p:embeddedFont>
      <p:font typeface="Canva Sans Bold" charset="1" panose="020B0803030501040103"/>
      <p:regular r:id="rId23"/>
    </p:embeddedFont>
    <p:embeddedFont>
      <p:font typeface="Canva Sans" charset="1" panose="020B0503030501040103"/>
      <p:regular r:id="rId24"/>
    </p:embeddedFont>
    <p:embeddedFont>
      <p:font typeface="Poppins" charset="1" panose="000005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690311" y="-2340880"/>
            <a:ext cx="30480000" cy="17145000"/>
            <a:chOff x="0" y="0"/>
            <a:chExt cx="1444978" cy="8128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444978" cy="812800"/>
            </a:xfrm>
            <a:custGeom>
              <a:avLst/>
              <a:gdLst/>
              <a:ahLst/>
              <a:cxnLst/>
              <a:rect r="r" b="b" t="t" l="l"/>
              <a:pathLst>
                <a:path h="812800" w="1444978">
                  <a:moveTo>
                    <a:pt x="1444978" y="0"/>
                  </a:moveTo>
                  <a:lnTo>
                    <a:pt x="0" y="0"/>
                  </a:lnTo>
                  <a:lnTo>
                    <a:pt x="0" y="812800"/>
                  </a:lnTo>
                  <a:lnTo>
                    <a:pt x="1444978" y="812800"/>
                  </a:lnTo>
                  <a:close/>
                </a:path>
              </a:pathLst>
            </a:custGeom>
            <a:blipFill>
              <a:blip r:embed="rId2"/>
              <a:stretch>
                <a:fillRect l="-3407" t="0" r="-3407" b="-2580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256344" y="2847032"/>
            <a:ext cx="6851803" cy="6769178"/>
          </a:xfrm>
          <a:custGeom>
            <a:avLst/>
            <a:gdLst/>
            <a:ahLst/>
            <a:cxnLst/>
            <a:rect r="r" b="b" t="t" l="l"/>
            <a:pathLst>
              <a:path h="6769178" w="6851803">
                <a:moveTo>
                  <a:pt x="0" y="0"/>
                </a:moveTo>
                <a:lnTo>
                  <a:pt x="6851803" y="0"/>
                </a:lnTo>
                <a:lnTo>
                  <a:pt x="6851803" y="6769177"/>
                </a:lnTo>
                <a:lnTo>
                  <a:pt x="0" y="67691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7000"/>
            </a:blip>
            <a:stretch>
              <a:fillRect l="0" t="-610" r="0" b="-61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973300" y="9937521"/>
            <a:ext cx="639581" cy="154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"/>
              </a:lnSpc>
              <a:spcBef>
                <a:spcPct val="0"/>
              </a:spcBef>
            </a:pPr>
            <a:r>
              <a:rPr lang="en-US" b="true" sz="899" spc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PAGE 01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14700" y="246600"/>
            <a:ext cx="11761733" cy="606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65"/>
              </a:lnSpc>
            </a:pPr>
            <a:r>
              <a:rPr lang="en-US" b="true" sz="4294" spc="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SATELLITE IMAGE BRIGHTNESS NORMALISER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77707" y="2037773"/>
            <a:ext cx="2330021" cy="60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2"/>
              </a:lnSpc>
            </a:pPr>
            <a:r>
              <a:rPr lang="en-US" sz="3480" b="true">
                <a:solidFill>
                  <a:srgbClr val="FFFFFF"/>
                </a:solidFill>
                <a:latin typeface="Archivo Narrow Bold"/>
                <a:ea typeface="Archivo Narrow Bold"/>
                <a:cs typeface="Archivo Narrow Bold"/>
                <a:sym typeface="Archivo Narrow Bold"/>
              </a:rPr>
              <a:t>Team: zerobit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77707" y="2506284"/>
            <a:ext cx="6839456" cy="552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4"/>
              </a:lnSpc>
            </a:pPr>
            <a:r>
              <a:rPr lang="en-US" sz="3160">
                <a:solidFill>
                  <a:srgbClr val="FFFFFF"/>
                </a:solidFill>
                <a:latin typeface="Archivo Narrow"/>
                <a:ea typeface="Archivo Narrow"/>
                <a:cs typeface="Archivo Narrow"/>
                <a:sym typeface="Archivo Narrow"/>
              </a:rPr>
              <a:t>problem 1 - satelite image brigtness normalizer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210185" y="10080862"/>
            <a:ext cx="791815" cy="206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9"/>
              </a:lnSpc>
              <a:spcBef>
                <a:spcPct val="0"/>
              </a:spcBef>
            </a:pPr>
            <a:r>
              <a:rPr lang="en-US" b="true" sz="1114" spc="2">
                <a:solidFill>
                  <a:srgbClr val="161517"/>
                </a:solidFill>
                <a:latin typeface="Poppins Bold"/>
                <a:ea typeface="Poppins Bold"/>
                <a:cs typeface="Poppins Bold"/>
                <a:sym typeface="Poppins Bold"/>
              </a:rPr>
              <a:t>PAGE  10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99016" y="200448"/>
            <a:ext cx="13808313" cy="9842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3"/>
              </a:lnSpc>
            </a:pPr>
            <a:r>
              <a:rPr lang="en-US" sz="3245" b="true">
                <a:solidFill>
                  <a:srgbClr val="161517"/>
                </a:solidFill>
                <a:latin typeface="Arial Bold"/>
                <a:ea typeface="Arial Bold"/>
                <a:cs typeface="Arial Bold"/>
                <a:sym typeface="Arial Bold"/>
              </a:rPr>
              <a:t>7. References</a:t>
            </a:r>
          </a:p>
          <a:p>
            <a:pPr algn="l">
              <a:lnSpc>
                <a:spcPts val="4543"/>
              </a:lnSpc>
            </a:pPr>
          </a:p>
          <a:p>
            <a:pPr algn="l">
              <a:lnSpc>
                <a:spcPts val="4543"/>
              </a:lnSpc>
            </a:pPr>
            <a:r>
              <a:rPr lang="en-US" sz="3245">
                <a:solidFill>
                  <a:srgbClr val="161517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3245">
                <a:solidFill>
                  <a:srgbClr val="161517"/>
                </a:solidFill>
                <a:latin typeface="Arial"/>
                <a:ea typeface="Arial"/>
                <a:cs typeface="Arial"/>
                <a:sym typeface="Arial"/>
              </a:rPr>
              <a:t>External libraries (e.g., OpenCV, NumPy, Pandas)</a:t>
            </a:r>
          </a:p>
          <a:p>
            <a:pPr algn="l">
              <a:lnSpc>
                <a:spcPts val="4543"/>
              </a:lnSpc>
            </a:pPr>
          </a:p>
          <a:p>
            <a:pPr algn="l">
              <a:lnSpc>
                <a:spcPts val="4543"/>
              </a:lnSpc>
            </a:pPr>
            <a:r>
              <a:rPr lang="en-US" sz="3245">
                <a:solidFill>
                  <a:srgbClr val="161517"/>
                </a:solidFill>
                <a:latin typeface="Arial"/>
                <a:ea typeface="Arial"/>
                <a:cs typeface="Arial"/>
                <a:sym typeface="Arial"/>
              </a:rPr>
              <a:t>• Online tutorials (e.g., YouTube, Medium blogs)</a:t>
            </a:r>
          </a:p>
          <a:p>
            <a:pPr algn="l">
              <a:lnSpc>
                <a:spcPts val="4543"/>
              </a:lnSpc>
            </a:pPr>
          </a:p>
          <a:p>
            <a:pPr algn="l">
              <a:lnSpc>
                <a:spcPts val="4543"/>
              </a:lnSpc>
            </a:pPr>
            <a:r>
              <a:rPr lang="en-US" sz="3245">
                <a:solidFill>
                  <a:srgbClr val="161517"/>
                </a:solidFill>
                <a:latin typeface="Arial"/>
                <a:ea typeface="Arial"/>
                <a:cs typeface="Arial"/>
                <a:sym typeface="Arial"/>
              </a:rPr>
              <a:t>Code inspirations (e.g., GitHub repos)</a:t>
            </a:r>
          </a:p>
          <a:p>
            <a:pPr algn="l">
              <a:lnSpc>
                <a:spcPts val="4543"/>
              </a:lnSpc>
            </a:pPr>
          </a:p>
          <a:p>
            <a:pPr algn="l">
              <a:lnSpc>
                <a:spcPts val="4543"/>
              </a:lnSpc>
            </a:pPr>
            <a:r>
              <a:rPr lang="en-US" sz="3245">
                <a:solidFill>
                  <a:srgbClr val="161517"/>
                </a:solidFill>
                <a:latin typeface="Arial"/>
                <a:ea typeface="Arial"/>
                <a:cs typeface="Arial"/>
                <a:sym typeface="Arial"/>
              </a:rPr>
              <a:t>• APIs or datasets used</a:t>
            </a:r>
          </a:p>
          <a:p>
            <a:pPr algn="l">
              <a:lnSpc>
                <a:spcPts val="4543"/>
              </a:lnSpc>
            </a:pPr>
          </a:p>
          <a:p>
            <a:pPr algn="l">
              <a:lnSpc>
                <a:spcPts val="4543"/>
              </a:lnSpc>
            </a:pPr>
            <a:r>
              <a:rPr lang="en-US" sz="3245">
                <a:solidFill>
                  <a:srgbClr val="161517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3245">
                <a:solidFill>
                  <a:srgbClr val="161517"/>
                </a:solidFill>
                <a:latin typeface="Arial"/>
                <a:ea typeface="Arial"/>
                <a:cs typeface="Arial"/>
                <a:sym typeface="Arial"/>
              </a:rPr>
              <a:t>Documentation from official sites</a:t>
            </a:r>
          </a:p>
          <a:p>
            <a:pPr algn="l">
              <a:lnSpc>
                <a:spcPts val="4543"/>
              </a:lnSpc>
            </a:pPr>
          </a:p>
          <a:p>
            <a:pPr algn="l">
              <a:lnSpc>
                <a:spcPts val="4543"/>
              </a:lnSpc>
            </a:pPr>
            <a:r>
              <a:rPr lang="en-US" sz="3245">
                <a:solidFill>
                  <a:srgbClr val="161517"/>
                </a:solidFill>
                <a:latin typeface="Arial"/>
                <a:ea typeface="Arial"/>
                <a:cs typeface="Arial"/>
                <a:sym typeface="Arial"/>
              </a:rPr>
              <a:t>• Al tools or coding assistants (e.g., Chatgpt,deepseek)</a:t>
            </a:r>
          </a:p>
          <a:p>
            <a:pPr algn="l">
              <a:lnSpc>
                <a:spcPts val="4543"/>
              </a:lnSpc>
            </a:pPr>
          </a:p>
          <a:p>
            <a:pPr algn="l">
              <a:lnSpc>
                <a:spcPts val="4543"/>
              </a:lnSpc>
            </a:pPr>
            <a:r>
              <a:rPr lang="en-US" sz="3245">
                <a:solidFill>
                  <a:srgbClr val="161517"/>
                </a:solidFill>
                <a:latin typeface="Arial"/>
                <a:ea typeface="Arial"/>
                <a:cs typeface="Arial"/>
                <a:sym typeface="Arial"/>
              </a:rPr>
              <a:t>• Courses or study material used</a:t>
            </a:r>
          </a:p>
          <a:p>
            <a:pPr algn="l">
              <a:lnSpc>
                <a:spcPts val="4543"/>
              </a:lnSpc>
            </a:pPr>
          </a:p>
          <a:p>
            <a:pPr algn="l">
              <a:lnSpc>
                <a:spcPts val="4543"/>
              </a:lnSpc>
            </a:pPr>
            <a:r>
              <a:rPr lang="en-US" sz="3245">
                <a:solidFill>
                  <a:srgbClr val="161517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3245">
                <a:solidFill>
                  <a:srgbClr val="161517"/>
                </a:solidFill>
                <a:latin typeface="Arial"/>
                <a:ea typeface="Arial"/>
                <a:cs typeface="Arial"/>
                <a:sym typeface="Arial"/>
              </a:rPr>
              <a:t>Citation format used (APA, MLA, etc.)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1909" y="0"/>
            <a:ext cx="15604183" cy="10287000"/>
          </a:xfrm>
          <a:custGeom>
            <a:avLst/>
            <a:gdLst/>
            <a:ahLst/>
            <a:cxnLst/>
            <a:rect r="r" b="b" t="t" l="l"/>
            <a:pathLst>
              <a:path h="10287000" w="15604183">
                <a:moveTo>
                  <a:pt x="0" y="0"/>
                </a:moveTo>
                <a:lnTo>
                  <a:pt x="15604182" y="0"/>
                </a:lnTo>
                <a:lnTo>
                  <a:pt x="1560418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346" t="-6119" r="-802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755365" y="9813187"/>
            <a:ext cx="788201" cy="205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2"/>
              </a:lnSpc>
              <a:spcBef>
                <a:spcPct val="0"/>
              </a:spcBef>
            </a:pPr>
            <a:r>
              <a:rPr lang="en-US" b="true" sz="1109" spc="2">
                <a:solidFill>
                  <a:srgbClr val="2B2B2B"/>
                </a:solidFill>
                <a:latin typeface="Poppins Bold"/>
                <a:ea typeface="Poppins Bold"/>
                <a:cs typeface="Poppins Bold"/>
                <a:sym typeface="Poppins Bold"/>
              </a:rPr>
              <a:t>PAGE 04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269867" y="-8584323"/>
            <a:ext cx="43349333" cy="24384000"/>
            <a:chOff x="0" y="0"/>
            <a:chExt cx="1444978" cy="812800"/>
          </a:xfrm>
        </p:grpSpPr>
        <p:sp>
          <p:nvSpPr>
            <p:cNvPr name="Freeform 3" id="3"/>
            <p:cNvSpPr/>
            <p:nvPr/>
          </p:nvSpPr>
          <p:spPr>
            <a:xfrm flipH="true" flipV="false" rot="0">
              <a:off x="0" y="0"/>
              <a:ext cx="1444978" cy="812800"/>
            </a:xfrm>
            <a:custGeom>
              <a:avLst/>
              <a:gdLst/>
              <a:ahLst/>
              <a:cxnLst/>
              <a:rect r="r" b="b" t="t" l="l"/>
              <a:pathLst>
                <a:path h="812800" w="1444978">
                  <a:moveTo>
                    <a:pt x="1444978" y="0"/>
                  </a:moveTo>
                  <a:lnTo>
                    <a:pt x="0" y="0"/>
                  </a:lnTo>
                  <a:lnTo>
                    <a:pt x="0" y="812800"/>
                  </a:lnTo>
                  <a:lnTo>
                    <a:pt x="1444978" y="812800"/>
                  </a:lnTo>
                  <a:close/>
                </a:path>
              </a:pathLst>
            </a:custGeom>
            <a:blipFill>
              <a:blip r:embed="rId2">
                <a:alphaModFix amt="35000"/>
              </a:blip>
              <a:stretch>
                <a:fillRect l="-3407" t="0" r="-3407" b="-25803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5310033" y="10121101"/>
            <a:ext cx="691967" cy="165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3"/>
              </a:lnSpc>
              <a:spcBef>
                <a:spcPct val="0"/>
              </a:spcBef>
            </a:pPr>
            <a:r>
              <a:rPr lang="en-US" b="true" sz="973" spc="1">
                <a:solidFill>
                  <a:srgbClr val="161517"/>
                </a:solidFill>
                <a:latin typeface="Poppins Bold"/>
                <a:ea typeface="Poppins Bold"/>
                <a:cs typeface="Poppins Bold"/>
                <a:sym typeface="Poppins Bold"/>
              </a:rPr>
              <a:t>PAGE 02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65983" y="116370"/>
            <a:ext cx="10022249" cy="9459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6"/>
              </a:lnSpc>
            </a:pPr>
            <a:r>
              <a:rPr lang="en-US" sz="2804" b="true">
                <a:solidFill>
                  <a:srgbClr val="161517"/>
                </a:solidFill>
                <a:latin typeface="Arial Bold"/>
                <a:ea typeface="Arial Bold"/>
                <a:cs typeface="Arial Bold"/>
                <a:sym typeface="Arial Bold"/>
              </a:rPr>
              <a:t>What Problem Does It Solve?</a:t>
            </a:r>
          </a:p>
          <a:p>
            <a:pPr algn="l">
              <a:lnSpc>
                <a:spcPts val="3926"/>
              </a:lnSpc>
            </a:pPr>
          </a:p>
          <a:p>
            <a:pPr algn="l">
              <a:lnSpc>
                <a:spcPts val="3926"/>
              </a:lnSpc>
            </a:pPr>
            <a:r>
              <a:rPr lang="en-US" sz="2804" b="true">
                <a:solidFill>
                  <a:srgbClr val="161517"/>
                </a:solidFill>
                <a:latin typeface="Arial Bold"/>
                <a:ea typeface="Arial Bold"/>
                <a:cs typeface="Arial Bold"/>
                <a:sym typeface="Arial Bold"/>
              </a:rPr>
              <a:t>Problem</a:t>
            </a:r>
          </a:p>
          <a:p>
            <a:pPr algn="l">
              <a:lnSpc>
                <a:spcPts val="3926"/>
              </a:lnSpc>
            </a:pPr>
          </a:p>
          <a:p>
            <a:pPr algn="l">
              <a:lnSpc>
                <a:spcPts val="3926"/>
              </a:lnSpc>
            </a:pPr>
            <a:r>
              <a:rPr lang="en-US" sz="2804" b="true">
                <a:solidFill>
                  <a:srgbClr val="161517"/>
                </a:solidFill>
                <a:latin typeface="Arial Bold"/>
                <a:ea typeface="Arial Bold"/>
                <a:cs typeface="Arial Bold"/>
                <a:sym typeface="Arial Bold"/>
              </a:rPr>
              <a:t>•</a:t>
            </a:r>
            <a:r>
              <a:rPr lang="en-US" sz="2804">
                <a:solidFill>
                  <a:srgbClr val="161517"/>
                </a:solidFill>
                <a:latin typeface="Arial"/>
                <a:ea typeface="Arial"/>
                <a:cs typeface="Arial"/>
                <a:sym typeface="Arial"/>
              </a:rPr>
              <a:t> Satellite images come in different brightness &amp; contrast levels.</a:t>
            </a:r>
          </a:p>
          <a:p>
            <a:pPr algn="l">
              <a:lnSpc>
                <a:spcPts val="3926"/>
              </a:lnSpc>
            </a:pPr>
          </a:p>
          <a:p>
            <a:pPr algn="l">
              <a:lnSpc>
                <a:spcPts val="3926"/>
              </a:lnSpc>
            </a:pPr>
            <a:r>
              <a:rPr lang="en-US" sz="2804">
                <a:solidFill>
                  <a:srgbClr val="161517"/>
                </a:solidFill>
                <a:latin typeface="Arial"/>
                <a:ea typeface="Arial"/>
                <a:cs typeface="Arial"/>
                <a:sym typeface="Arial"/>
              </a:rPr>
              <a:t>• Makes training ML models hard.</a:t>
            </a:r>
          </a:p>
          <a:p>
            <a:pPr algn="l">
              <a:lnSpc>
                <a:spcPts val="3926"/>
              </a:lnSpc>
            </a:pPr>
          </a:p>
          <a:p>
            <a:pPr algn="l">
              <a:lnSpc>
                <a:spcPts val="3926"/>
              </a:lnSpc>
            </a:pPr>
            <a:r>
              <a:rPr lang="en-US" sz="2804">
                <a:solidFill>
                  <a:srgbClr val="161517"/>
                </a:solidFill>
                <a:latin typeface="Arial"/>
                <a:ea typeface="Arial"/>
                <a:cs typeface="Arial"/>
                <a:sym typeface="Arial"/>
              </a:rPr>
              <a:t>• Competitions (like Xview2) want normalized input.</a:t>
            </a:r>
          </a:p>
          <a:p>
            <a:pPr algn="l">
              <a:lnSpc>
                <a:spcPts val="3926"/>
              </a:lnSpc>
            </a:pPr>
          </a:p>
          <a:p>
            <a:pPr algn="l">
              <a:lnSpc>
                <a:spcPts val="3926"/>
              </a:lnSpc>
            </a:pPr>
            <a:r>
              <a:rPr lang="en-US" sz="2804">
                <a:solidFill>
                  <a:srgbClr val="161517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</a:p>
          <a:p>
            <a:pPr algn="l">
              <a:lnSpc>
                <a:spcPts val="3926"/>
              </a:lnSpc>
            </a:pPr>
          </a:p>
          <a:p>
            <a:pPr algn="l">
              <a:lnSpc>
                <a:spcPts val="3926"/>
              </a:lnSpc>
            </a:pPr>
            <a:r>
              <a:rPr lang="en-US" sz="2804">
                <a:solidFill>
                  <a:srgbClr val="161517"/>
                </a:solidFill>
                <a:latin typeface="Arial"/>
                <a:ea typeface="Arial"/>
                <a:cs typeface="Arial"/>
                <a:sym typeface="Arial"/>
              </a:rPr>
              <a:t>One tool that:</a:t>
            </a:r>
          </a:p>
          <a:p>
            <a:pPr algn="l">
              <a:lnSpc>
                <a:spcPts val="3926"/>
              </a:lnSpc>
            </a:pPr>
          </a:p>
          <a:p>
            <a:pPr algn="l">
              <a:lnSpc>
                <a:spcPts val="3926"/>
              </a:lnSpc>
            </a:pPr>
            <a:r>
              <a:rPr lang="en-US" sz="2804">
                <a:solidFill>
                  <a:srgbClr val="161517"/>
                </a:solidFill>
                <a:latin typeface="Arial"/>
                <a:ea typeface="Arial"/>
                <a:cs typeface="Arial"/>
                <a:sym typeface="Arial"/>
              </a:rPr>
              <a:t>• Normalizes brightness</a:t>
            </a:r>
          </a:p>
          <a:p>
            <a:pPr algn="l">
              <a:lnSpc>
                <a:spcPts val="3926"/>
              </a:lnSpc>
            </a:pPr>
          </a:p>
          <a:p>
            <a:pPr algn="l">
              <a:lnSpc>
                <a:spcPts val="3926"/>
              </a:lnSpc>
            </a:pPr>
            <a:r>
              <a:rPr lang="en-US" sz="2804">
                <a:solidFill>
                  <a:srgbClr val="161517"/>
                </a:solidFill>
                <a:latin typeface="Arial"/>
                <a:ea typeface="Arial"/>
                <a:cs typeface="Arial"/>
                <a:sym typeface="Arial"/>
              </a:rPr>
              <a:t>• Matches contrast</a:t>
            </a:r>
          </a:p>
          <a:p>
            <a:pPr algn="l">
              <a:lnSpc>
                <a:spcPts val="3926"/>
              </a:lnSpc>
            </a:pPr>
          </a:p>
          <a:p>
            <a:pPr algn="l">
              <a:lnSpc>
                <a:spcPts val="3926"/>
              </a:lnSpc>
            </a:pPr>
            <a:r>
              <a:rPr lang="en-US" sz="2804">
                <a:solidFill>
                  <a:srgbClr val="161517"/>
                </a:solidFill>
                <a:latin typeface="Arial"/>
                <a:ea typeface="Arial"/>
                <a:cs typeface="Arial"/>
                <a:sym typeface="Arial"/>
              </a:rPr>
              <a:t>Works on folders or zip files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170386" y="10081941"/>
            <a:ext cx="831614" cy="205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8"/>
              </a:lnSpc>
              <a:spcBef>
                <a:spcPct val="0"/>
              </a:spcBef>
            </a:pPr>
            <a:r>
              <a:rPr lang="en-US" b="true" sz="1170" spc="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PAGE 03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60486" y="295129"/>
            <a:ext cx="14209122" cy="8832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7"/>
              </a:lnSpc>
            </a:pPr>
            <a:r>
              <a:rPr lang="en-US" sz="3091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How Does the App Work?</a:t>
            </a:r>
          </a:p>
          <a:p>
            <a:pPr algn="l">
              <a:lnSpc>
                <a:spcPts val="4327"/>
              </a:lnSpc>
            </a:pPr>
            <a:r>
              <a:rPr lang="en-US" sz="3091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Workflow</a:t>
            </a:r>
          </a:p>
          <a:p>
            <a:pPr algn="l">
              <a:lnSpc>
                <a:spcPts val="4327"/>
              </a:lnSpc>
            </a:pPr>
            <a:r>
              <a:rPr lang="en-US" sz="3091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UI</a:t>
            </a:r>
          </a:p>
          <a:p>
            <a:pPr algn="l">
              <a:lnSpc>
                <a:spcPts val="4327"/>
              </a:lnSpc>
            </a:pPr>
            <a:r>
              <a:rPr lang="en-US" sz="30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Select images or zip file</a:t>
            </a:r>
          </a:p>
          <a:p>
            <a:pPr algn="l">
              <a:lnSpc>
                <a:spcPts val="4327"/>
              </a:lnSpc>
            </a:pPr>
          </a:p>
          <a:p>
            <a:pPr algn="l">
              <a:lnSpc>
                <a:spcPts val="4327"/>
              </a:lnSpc>
            </a:pPr>
            <a:r>
              <a:rPr lang="en-US" sz="30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Choose global balancing mode (optional)</a:t>
            </a:r>
          </a:p>
          <a:p>
            <a:pPr algn="l">
              <a:lnSpc>
                <a:spcPts val="4327"/>
              </a:lnSpc>
            </a:pPr>
          </a:p>
          <a:p>
            <a:pPr algn="l">
              <a:lnSpc>
                <a:spcPts val="4327"/>
              </a:lnSpc>
            </a:pPr>
            <a:r>
              <a:rPr lang="en-US" sz="30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Click to process</a:t>
            </a:r>
          </a:p>
          <a:p>
            <a:pPr algn="l">
              <a:lnSpc>
                <a:spcPts val="4327"/>
              </a:lnSpc>
            </a:pPr>
          </a:p>
          <a:p>
            <a:pPr algn="l">
              <a:lnSpc>
                <a:spcPts val="4327"/>
              </a:lnSpc>
            </a:pPr>
            <a:r>
              <a:rPr lang="en-US" sz="30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Output saved neatly</a:t>
            </a:r>
          </a:p>
          <a:p>
            <a:pPr algn="l">
              <a:lnSpc>
                <a:spcPts val="4327"/>
              </a:lnSpc>
            </a:pPr>
          </a:p>
          <a:p>
            <a:pPr algn="l">
              <a:lnSpc>
                <a:spcPts val="4327"/>
              </a:lnSpc>
            </a:pPr>
            <a:r>
              <a:rPr lang="en-US" sz="30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Dark themed with clean buttons</a:t>
            </a:r>
          </a:p>
          <a:p>
            <a:pPr algn="l">
              <a:lnSpc>
                <a:spcPts val="4327"/>
              </a:lnSpc>
            </a:pPr>
          </a:p>
          <a:p>
            <a:pPr algn="l">
              <a:lnSpc>
                <a:spcPts val="4327"/>
              </a:lnSpc>
            </a:pPr>
            <a:r>
              <a:rPr lang="en-US" sz="30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image with blur</a:t>
            </a:r>
          </a:p>
          <a:p>
            <a:pPr algn="l">
              <a:lnSpc>
                <a:spcPts val="4327"/>
              </a:lnSpc>
            </a:pPr>
          </a:p>
          <a:p>
            <a:pPr algn="l">
              <a:lnSpc>
                <a:spcPts val="4327"/>
              </a:lnSpc>
            </a:pPr>
            <a:r>
              <a:rPr lang="en-US" sz="309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Uses customtkinter for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170386" y="10081941"/>
            <a:ext cx="831614" cy="205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8"/>
              </a:lnSpc>
              <a:spcBef>
                <a:spcPct val="0"/>
              </a:spcBef>
            </a:pPr>
            <a:r>
              <a:rPr lang="en-US" b="true" sz="1170" spc="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PAGE 04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78393" y="340031"/>
            <a:ext cx="6365607" cy="10216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3"/>
              </a:lnSpc>
            </a:pPr>
            <a:r>
              <a:rPr lang="en-US" sz="3038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Key Features</a:t>
            </a:r>
          </a:p>
          <a:p>
            <a:pPr algn="l">
              <a:lnSpc>
                <a:spcPts val="4253"/>
              </a:lnSpc>
            </a:pPr>
          </a:p>
          <a:p>
            <a:pPr algn="l">
              <a:lnSpc>
                <a:spcPts val="4253"/>
              </a:lnSpc>
            </a:pPr>
            <a:r>
              <a:rPr lang="en-US" sz="30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</a:t>
            </a:r>
          </a:p>
          <a:p>
            <a:pPr algn="l">
              <a:lnSpc>
                <a:spcPts val="4253"/>
              </a:lnSpc>
            </a:pPr>
          </a:p>
          <a:p>
            <a:pPr algn="l">
              <a:lnSpc>
                <a:spcPts val="4253"/>
              </a:lnSpc>
            </a:pPr>
            <a:r>
              <a:rPr lang="en-US" sz="30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</a:t>
            </a:r>
          </a:p>
          <a:p>
            <a:pPr algn="l">
              <a:lnSpc>
                <a:spcPts val="4253"/>
              </a:lnSpc>
            </a:pPr>
          </a:p>
          <a:p>
            <a:pPr algn="l">
              <a:lnSpc>
                <a:spcPts val="4253"/>
              </a:lnSpc>
            </a:pPr>
            <a:r>
              <a:rPr lang="en-US" sz="30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Folder Select</a:t>
            </a:r>
          </a:p>
          <a:p>
            <a:pPr algn="l">
              <a:lnSpc>
                <a:spcPts val="4253"/>
              </a:lnSpc>
            </a:pPr>
          </a:p>
          <a:p>
            <a:pPr algn="l">
              <a:lnSpc>
                <a:spcPts val="4253"/>
              </a:lnSpc>
            </a:pPr>
            <a:r>
              <a:rPr lang="en-US" sz="30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multiple image</a:t>
            </a:r>
          </a:p>
          <a:p>
            <a:pPr algn="l">
              <a:lnSpc>
                <a:spcPts val="4253"/>
              </a:lnSpc>
            </a:pPr>
          </a:p>
          <a:p>
            <a:pPr algn="l">
              <a:lnSpc>
                <a:spcPts val="4253"/>
              </a:lnSpc>
            </a:pPr>
            <a:r>
              <a:rPr lang="en-US" sz="30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Balancing mode</a:t>
            </a:r>
          </a:p>
          <a:p>
            <a:pPr algn="l">
              <a:lnSpc>
                <a:spcPts val="4253"/>
              </a:lnSpc>
            </a:pPr>
          </a:p>
          <a:p>
            <a:pPr algn="l">
              <a:lnSpc>
                <a:spcPts val="4253"/>
              </a:lnSpc>
            </a:pPr>
            <a:r>
              <a:rPr lang="en-US" sz="30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Histogram Matching</a:t>
            </a:r>
          </a:p>
          <a:p>
            <a:pPr algn="l">
              <a:lnSpc>
                <a:spcPts val="4253"/>
              </a:lnSpc>
            </a:pPr>
          </a:p>
          <a:p>
            <a:pPr algn="l">
              <a:lnSpc>
                <a:spcPts val="4253"/>
              </a:lnSpc>
            </a:pPr>
            <a:r>
              <a:rPr lang="en-US" sz="30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average brightn</a:t>
            </a:r>
          </a:p>
          <a:p>
            <a:pPr algn="l">
              <a:lnSpc>
                <a:spcPts val="4253"/>
              </a:lnSpc>
            </a:pPr>
          </a:p>
          <a:p>
            <a:pPr algn="l">
              <a:lnSpc>
                <a:spcPts val="4253"/>
              </a:lnSpc>
            </a:pPr>
            <a:r>
              <a:rPr lang="en-US" sz="30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Syncs contrast acro: images</a:t>
            </a:r>
          </a:p>
          <a:p>
            <a:pPr algn="l">
              <a:lnSpc>
                <a:spcPts val="4253"/>
              </a:lnSpc>
            </a:pPr>
          </a:p>
          <a:p>
            <a:pPr algn="l">
              <a:lnSpc>
                <a:spcPts val="4253"/>
              </a:lnSpc>
            </a:pPr>
            <a:r>
              <a:rPr lang="en-US" sz="30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competition_output/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920305" y="914400"/>
            <a:ext cx="4913700" cy="7351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3"/>
              </a:lnSpc>
              <a:spcBef>
                <a:spcPct val="0"/>
              </a:spcBef>
            </a:pPr>
            <a:r>
              <a:rPr lang="en-US" sz="29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</a:t>
            </a:r>
            <a:r>
              <a:rPr lang="en-US" sz="29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ightness Scaling</a:t>
            </a:r>
          </a:p>
          <a:p>
            <a:pPr algn="l">
              <a:lnSpc>
                <a:spcPts val="4173"/>
              </a:lnSpc>
              <a:spcBef>
                <a:spcPct val="0"/>
              </a:spcBef>
            </a:pPr>
          </a:p>
          <a:p>
            <a:pPr algn="l">
              <a:lnSpc>
                <a:spcPts val="4173"/>
              </a:lnSpc>
              <a:spcBef>
                <a:spcPct val="0"/>
              </a:spcBef>
            </a:pPr>
            <a:r>
              <a:rPr lang="en-US" sz="29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 corrects expos</a:t>
            </a:r>
          </a:p>
          <a:p>
            <a:pPr algn="l">
              <a:lnSpc>
                <a:spcPts val="4173"/>
              </a:lnSpc>
              <a:spcBef>
                <a:spcPct val="0"/>
              </a:spcBef>
            </a:pPr>
          </a:p>
          <a:p>
            <a:pPr algn="l">
              <a:lnSpc>
                <a:spcPts val="4173"/>
              </a:lnSpc>
              <a:spcBef>
                <a:spcPct val="0"/>
              </a:spcBef>
            </a:pPr>
            <a:r>
              <a:rPr lang="en-US" sz="29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CLAHE</a:t>
            </a:r>
          </a:p>
          <a:p>
            <a:pPr algn="l">
              <a:lnSpc>
                <a:spcPts val="4173"/>
              </a:lnSpc>
              <a:spcBef>
                <a:spcPct val="0"/>
              </a:spcBef>
            </a:pPr>
          </a:p>
          <a:p>
            <a:pPr algn="l">
              <a:lnSpc>
                <a:spcPts val="4173"/>
              </a:lnSpc>
              <a:spcBef>
                <a:spcPct val="0"/>
              </a:spcBef>
            </a:pPr>
            <a:r>
              <a:rPr lang="en-US" sz="29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ZIP Processing</a:t>
            </a:r>
          </a:p>
          <a:p>
            <a:pPr algn="l">
              <a:lnSpc>
                <a:spcPts val="4173"/>
              </a:lnSpc>
              <a:spcBef>
                <a:spcPct val="0"/>
              </a:spcBef>
            </a:pPr>
          </a:p>
          <a:p>
            <a:pPr algn="l">
              <a:lnSpc>
                <a:spcPts val="4173"/>
              </a:lnSpc>
              <a:spcBef>
                <a:spcPct val="0"/>
              </a:spcBef>
            </a:pPr>
            <a:r>
              <a:rPr lang="en-US" sz="29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Smart contrast per</a:t>
            </a:r>
          </a:p>
          <a:p>
            <a:pPr algn="l">
              <a:lnSpc>
                <a:spcPts val="4173"/>
              </a:lnSpc>
              <a:spcBef>
                <a:spcPct val="0"/>
              </a:spcBef>
            </a:pPr>
          </a:p>
          <a:p>
            <a:pPr algn="l">
              <a:lnSpc>
                <a:spcPts val="4173"/>
              </a:lnSpc>
              <a:spcBef>
                <a:spcPct val="0"/>
              </a:spcBef>
            </a:pPr>
            <a:r>
              <a:rPr lang="en-US" sz="29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region</a:t>
            </a:r>
          </a:p>
          <a:p>
            <a:pPr algn="l">
              <a:lnSpc>
                <a:spcPts val="4173"/>
              </a:lnSpc>
              <a:spcBef>
                <a:spcPct val="0"/>
              </a:spcBef>
            </a:pPr>
            <a:r>
              <a:rPr lang="en-US" sz="29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Unzips, processes, cleans up</a:t>
            </a:r>
          </a:p>
          <a:p>
            <a:pPr algn="l">
              <a:lnSpc>
                <a:spcPts val="4173"/>
              </a:lnSpc>
              <a:spcBef>
                <a:spcPct val="0"/>
              </a:spcBef>
            </a:pPr>
          </a:p>
          <a:p>
            <a:pPr algn="l">
              <a:lnSpc>
                <a:spcPts val="4173"/>
              </a:lnSpc>
              <a:spcBef>
                <a:spcPct val="0"/>
              </a:spcBef>
            </a:pPr>
            <a:r>
              <a:rPr lang="en-US" sz="29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folders: output/ and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170386" y="10081941"/>
            <a:ext cx="831614" cy="205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8"/>
              </a:lnSpc>
              <a:spcBef>
                <a:spcPct val="0"/>
              </a:spcBef>
            </a:pPr>
            <a:r>
              <a:rPr lang="en-US" b="true" sz="1170" spc="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PAGE 05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461878" y="246990"/>
            <a:ext cx="16063767" cy="6662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5"/>
              </a:lnSpc>
            </a:pPr>
            <a:r>
              <a:rPr lang="en-US" sz="24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What's Under the</a:t>
            </a:r>
          </a:p>
          <a:p>
            <a:pPr algn="l">
              <a:lnSpc>
                <a:spcPts val="3495"/>
              </a:lnSpc>
            </a:pPr>
          </a:p>
          <a:p>
            <a:pPr algn="l">
              <a:lnSpc>
                <a:spcPts val="3495"/>
              </a:lnSpc>
            </a:pPr>
            <a:r>
              <a:rPr lang="en-US" sz="24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Hood?</a:t>
            </a:r>
          </a:p>
          <a:p>
            <a:pPr algn="l">
              <a:lnSpc>
                <a:spcPts val="3495"/>
              </a:lnSpc>
            </a:pPr>
          </a:p>
          <a:p>
            <a:pPr algn="l">
              <a:lnSpc>
                <a:spcPts val="3495"/>
              </a:lnSpc>
            </a:pPr>
            <a:r>
              <a:rPr lang="en-US" sz="24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Technologies Used</a:t>
            </a:r>
          </a:p>
          <a:p>
            <a:pPr algn="l">
              <a:lnSpc>
                <a:spcPts val="3495"/>
              </a:lnSpc>
            </a:pPr>
          </a:p>
          <a:p>
            <a:pPr algn="l">
              <a:lnSpc>
                <a:spcPts val="3495"/>
              </a:lnSpc>
            </a:pPr>
            <a:r>
              <a:rPr lang="en-US" sz="24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OpenCV: image processing</a:t>
            </a:r>
          </a:p>
          <a:p>
            <a:pPr algn="l">
              <a:lnSpc>
                <a:spcPts val="3495"/>
              </a:lnSpc>
            </a:pPr>
          </a:p>
          <a:p>
            <a:pPr algn="l">
              <a:lnSpc>
                <a:spcPts val="3495"/>
              </a:lnSpc>
            </a:pPr>
            <a:r>
              <a:rPr lang="en-US" sz="24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customtkinter: modern GUl</a:t>
            </a:r>
          </a:p>
          <a:p>
            <a:pPr algn="l">
              <a:lnSpc>
                <a:spcPts val="3495"/>
              </a:lnSpc>
            </a:pPr>
          </a:p>
          <a:p>
            <a:pPr algn="l">
              <a:lnSpc>
                <a:spcPts val="3495"/>
              </a:lnSpc>
            </a:pPr>
            <a:r>
              <a:rPr lang="en-US" sz="24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os, shutil: file operations</a:t>
            </a:r>
          </a:p>
          <a:p>
            <a:pPr algn="l">
              <a:lnSpc>
                <a:spcPts val="3495"/>
              </a:lnSpc>
            </a:pPr>
          </a:p>
          <a:p>
            <a:pPr algn="l">
              <a:lnSpc>
                <a:spcPts val="3495"/>
              </a:lnSpc>
            </a:pPr>
            <a:r>
              <a:rPr lang="en-US" sz="249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zipfile: unzip on-the-fly</a:t>
            </a:r>
          </a:p>
          <a:p>
            <a:pPr algn="l">
              <a:lnSpc>
                <a:spcPts val="3495"/>
              </a:lnSpc>
            </a:pPr>
          </a:p>
          <a:p>
            <a:pPr algn="l">
              <a:lnSpc>
                <a:spcPts val="349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581223" y="981075"/>
            <a:ext cx="3940504" cy="5614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32"/>
              </a:lnSpc>
            </a:pPr>
            <a:r>
              <a:rPr lang="en-US" sz="230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image Pipeline</a:t>
            </a:r>
          </a:p>
          <a:p>
            <a:pPr algn="just">
              <a:lnSpc>
                <a:spcPts val="3232"/>
              </a:lnSpc>
            </a:pPr>
          </a:p>
          <a:p>
            <a:pPr algn="just">
              <a:lnSpc>
                <a:spcPts val="3232"/>
              </a:lnSpc>
            </a:pPr>
            <a:r>
              <a:rPr lang="en-US" sz="230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</a:t>
            </a:r>
            <a:r>
              <a:rPr lang="en-US" sz="2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Loa</a:t>
            </a:r>
            <a:r>
              <a:rPr lang="en-US" sz="2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image</a:t>
            </a:r>
          </a:p>
          <a:p>
            <a:pPr algn="just">
              <a:lnSpc>
                <a:spcPts val="3232"/>
              </a:lnSpc>
            </a:pPr>
          </a:p>
          <a:p>
            <a:pPr algn="just">
              <a:lnSpc>
                <a:spcPts val="3232"/>
              </a:lnSpc>
            </a:pPr>
            <a:r>
              <a:rPr lang="en-US" sz="2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Resize (consistent size)</a:t>
            </a:r>
          </a:p>
          <a:p>
            <a:pPr algn="just">
              <a:lnSpc>
                <a:spcPts val="3232"/>
              </a:lnSpc>
            </a:pPr>
          </a:p>
          <a:p>
            <a:pPr algn="just">
              <a:lnSpc>
                <a:spcPts val="3232"/>
              </a:lnSpc>
            </a:pPr>
            <a:r>
              <a:rPr lang="en-US" sz="2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Histogram match to base</a:t>
            </a:r>
          </a:p>
          <a:p>
            <a:pPr algn="just">
              <a:lnSpc>
                <a:spcPts val="3232"/>
              </a:lnSpc>
            </a:pPr>
          </a:p>
          <a:p>
            <a:pPr algn="just">
              <a:lnSpc>
                <a:spcPts val="3232"/>
              </a:lnSpc>
            </a:pPr>
            <a:r>
              <a:rPr lang="en-US" sz="2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Scale brightness to target</a:t>
            </a:r>
          </a:p>
          <a:p>
            <a:pPr algn="just">
              <a:lnSpc>
                <a:spcPts val="3232"/>
              </a:lnSpc>
            </a:pPr>
          </a:p>
          <a:p>
            <a:pPr algn="just">
              <a:lnSpc>
                <a:spcPts val="3232"/>
              </a:lnSpc>
            </a:pPr>
            <a:r>
              <a:rPr lang="en-US" sz="2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Apply CLAHE</a:t>
            </a:r>
          </a:p>
          <a:p>
            <a:pPr algn="just">
              <a:lnSpc>
                <a:spcPts val="3232"/>
              </a:lnSpc>
            </a:pPr>
          </a:p>
          <a:p>
            <a:pPr algn="just">
              <a:lnSpc>
                <a:spcPts val="3232"/>
              </a:lnSpc>
            </a:pPr>
            <a:r>
              <a:rPr lang="en-US" sz="23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6. Save to output</a:t>
            </a:r>
          </a:p>
          <a:p>
            <a:pPr algn="just">
              <a:lnSpc>
                <a:spcPts val="323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30223" y="885825"/>
            <a:ext cx="10682348" cy="5299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3"/>
              </a:lnSpc>
            </a:pPr>
            <a:r>
              <a:rPr lang="en-US" sz="370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What is Histogram Matching?</a:t>
            </a:r>
          </a:p>
          <a:p>
            <a:pPr algn="l">
              <a:lnSpc>
                <a:spcPts val="5193"/>
              </a:lnSpc>
            </a:pPr>
          </a:p>
          <a:p>
            <a:pPr algn="l">
              <a:lnSpc>
                <a:spcPts val="5193"/>
              </a:lnSpc>
            </a:pPr>
            <a:r>
              <a:rPr lang="en-US" sz="37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Makes one image look like another</a:t>
            </a:r>
          </a:p>
          <a:p>
            <a:pPr algn="l">
              <a:lnSpc>
                <a:spcPts val="5193"/>
              </a:lnSpc>
            </a:pPr>
            <a:r>
              <a:rPr lang="en-US" sz="37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Matches contrast and brightness distribution</a:t>
            </a:r>
          </a:p>
          <a:p>
            <a:pPr algn="l">
              <a:lnSpc>
                <a:spcPts val="5193"/>
              </a:lnSpc>
            </a:pPr>
            <a:r>
              <a:rPr lang="en-US" sz="37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uniformity when dataset is messy</a:t>
            </a:r>
          </a:p>
          <a:p>
            <a:pPr algn="l">
              <a:lnSpc>
                <a:spcPts val="5193"/>
              </a:lnSpc>
            </a:pPr>
          </a:p>
          <a:p>
            <a:pPr algn="l">
              <a:lnSpc>
                <a:spcPts val="5193"/>
              </a:lnSpc>
            </a:pPr>
            <a:r>
              <a:rPr lang="en-US" sz="37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</a:p>
          <a:p>
            <a:pPr algn="l">
              <a:lnSpc>
                <a:spcPts val="5193"/>
              </a:lnSpc>
            </a:pPr>
            <a:r>
              <a:rPr lang="en-US" sz="370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A (reference) Image B (adjusted to match A)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349837" y="10129549"/>
            <a:ext cx="652163" cy="157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4"/>
              </a:lnSpc>
              <a:spcBef>
                <a:spcPct val="0"/>
              </a:spcBef>
            </a:pPr>
            <a:r>
              <a:rPr lang="en-US" b="true" sz="917" spc="1">
                <a:solidFill>
                  <a:srgbClr val="161517"/>
                </a:solidFill>
                <a:latin typeface="Poppins Bold"/>
                <a:ea typeface="Poppins Bold"/>
                <a:cs typeface="Poppins Bold"/>
                <a:sym typeface="Poppins Bold"/>
              </a:rPr>
              <a:t>PAGE 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44622" y="363983"/>
            <a:ext cx="7894820" cy="9380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CLAHE</a:t>
            </a:r>
          </a:p>
          <a:p>
            <a:pPr algn="l">
              <a:lnSpc>
                <a:spcPts val="4381"/>
              </a:lnSpc>
            </a:pP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it?</a:t>
            </a:r>
          </a:p>
          <a:p>
            <a:pPr algn="l">
              <a:lnSpc>
                <a:spcPts val="4381"/>
              </a:lnSpc>
            </a:pP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Contrast Limited Adaptive Histogram</a:t>
            </a:r>
          </a:p>
          <a:p>
            <a:pPr algn="l">
              <a:lnSpc>
                <a:spcPts val="4381"/>
              </a:lnSpc>
            </a:pP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Equalization</a:t>
            </a:r>
          </a:p>
          <a:p>
            <a:pPr algn="l">
              <a:lnSpc>
                <a:spcPts val="4381"/>
              </a:lnSpc>
            </a:pP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use it?</a:t>
            </a:r>
          </a:p>
          <a:p>
            <a:pPr algn="l">
              <a:lnSpc>
                <a:spcPts val="4381"/>
              </a:lnSpc>
            </a:pP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Regular contrast boost = too harsh</a:t>
            </a:r>
          </a:p>
          <a:p>
            <a:pPr algn="l">
              <a:lnSpc>
                <a:spcPts val="4381"/>
              </a:lnSpc>
            </a:pP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CLAHE boosts per-tile contrast</a:t>
            </a:r>
          </a:p>
          <a:p>
            <a:pPr algn="l">
              <a:lnSpc>
                <a:spcPts val="4381"/>
              </a:lnSpc>
            </a:pP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Preserves details in shadow/highlight areas</a:t>
            </a:r>
          </a:p>
          <a:p>
            <a:pPr algn="l">
              <a:lnSpc>
                <a:spcPts val="4381"/>
              </a:lnSpc>
            </a:pPr>
          </a:p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Looks natural, not overprocessed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349837" y="10129549"/>
            <a:ext cx="652163" cy="157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4"/>
              </a:lnSpc>
              <a:spcBef>
                <a:spcPct val="0"/>
              </a:spcBef>
            </a:pPr>
            <a:r>
              <a:rPr lang="en-US" b="true" sz="917" spc="1">
                <a:solidFill>
                  <a:srgbClr val="161517"/>
                </a:solidFill>
                <a:latin typeface="Poppins Bold"/>
                <a:ea typeface="Poppins Bold"/>
                <a:cs typeface="Poppins Bold"/>
                <a:sym typeface="Poppins Bold"/>
              </a:rPr>
              <a:t>PAGE 07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43257" y="264358"/>
            <a:ext cx="9980240" cy="8290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7"/>
              </a:lnSpc>
            </a:pPr>
            <a:r>
              <a:rPr lang="en-US" sz="3334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ModeDescription</a:t>
            </a:r>
          </a:p>
          <a:p>
            <a:pPr algn="l">
              <a:lnSpc>
                <a:spcPts val="4667"/>
              </a:lnSpc>
            </a:pPr>
            <a:r>
              <a:rPr lang="en-US" sz="33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🎯 Normal Mode</a:t>
            </a:r>
          </a:p>
          <a:p>
            <a:pPr algn="l">
              <a:lnSpc>
                <a:spcPts val="4667"/>
              </a:lnSpc>
            </a:pPr>
            <a:r>
              <a:rPr lang="en-US" sz="33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Every image is adjusted to a fixed brightness level (e.g., 150) </a:t>
            </a:r>
          </a:p>
          <a:p>
            <a:pPr algn="l">
              <a:lnSpc>
                <a:spcPts val="4667"/>
              </a:lnSpc>
            </a:pPr>
            <a:r>
              <a:rPr lang="en-US" sz="33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Great for general cleanup </a:t>
            </a:r>
          </a:p>
          <a:p>
            <a:pPr algn="l">
              <a:lnSpc>
                <a:spcPts val="4667"/>
              </a:lnSpc>
            </a:pPr>
            <a:r>
              <a:rPr lang="en-US" sz="33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Each image treated individually</a:t>
            </a:r>
          </a:p>
          <a:p>
            <a:pPr algn="l">
              <a:lnSpc>
                <a:spcPts val="4667"/>
              </a:lnSpc>
            </a:pPr>
          </a:p>
          <a:p>
            <a:pPr algn="l">
              <a:lnSpc>
                <a:spcPts val="4667"/>
              </a:lnSpc>
            </a:pPr>
            <a:r>
              <a:rPr lang="en-US" sz="33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🌍 Global Balancing Mode (Competition Mode)</a:t>
            </a:r>
          </a:p>
          <a:p>
            <a:pPr algn="l">
              <a:lnSpc>
                <a:spcPts val="4667"/>
              </a:lnSpc>
            </a:pPr>
            <a:r>
              <a:rPr lang="en-US" sz="33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App calculates the average brightness across all images </a:t>
            </a:r>
          </a:p>
          <a:p>
            <a:pPr algn="l">
              <a:lnSpc>
                <a:spcPts val="4667"/>
              </a:lnSpc>
            </a:pPr>
            <a:r>
              <a:rPr lang="en-US" sz="33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All images are then scaled to match that average </a:t>
            </a:r>
          </a:p>
          <a:p>
            <a:pPr algn="l">
              <a:lnSpc>
                <a:spcPts val="4667"/>
              </a:lnSpc>
            </a:pPr>
            <a:r>
              <a:rPr lang="en-US" sz="333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Ensures uniformity — ideal for competitions or model training</a:t>
            </a:r>
          </a:p>
          <a:p>
            <a:pPr algn="l">
              <a:lnSpc>
                <a:spcPts val="4667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5349837" y="10083972"/>
            <a:ext cx="652163" cy="157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4"/>
              </a:lnSpc>
              <a:spcBef>
                <a:spcPct val="0"/>
              </a:spcBef>
            </a:pPr>
            <a:r>
              <a:rPr lang="en-US" b="true" sz="917" spc="1">
                <a:solidFill>
                  <a:srgbClr val="161517"/>
                </a:solidFill>
                <a:latin typeface="Poppins Bold"/>
                <a:ea typeface="Poppins Bold"/>
                <a:cs typeface="Poppins Bold"/>
                <a:sym typeface="Poppins Bold"/>
              </a:rPr>
              <a:t>PAGE 08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75557" y="591038"/>
            <a:ext cx="547641" cy="288880"/>
          </a:xfrm>
          <a:custGeom>
            <a:avLst/>
            <a:gdLst/>
            <a:ahLst/>
            <a:cxnLst/>
            <a:rect r="r" b="b" t="t" l="l"/>
            <a:pathLst>
              <a:path h="288880" w="547641">
                <a:moveTo>
                  <a:pt x="0" y="0"/>
                </a:moveTo>
                <a:lnTo>
                  <a:pt x="547641" y="0"/>
                </a:lnTo>
                <a:lnTo>
                  <a:pt x="547641" y="288880"/>
                </a:lnTo>
                <a:lnTo>
                  <a:pt x="0" y="2888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68473" y="643730"/>
            <a:ext cx="762865" cy="157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84"/>
              </a:lnSpc>
              <a:spcBef>
                <a:spcPct val="0"/>
              </a:spcBef>
            </a:pPr>
            <a:r>
              <a:rPr lang="en-US" sz="917" spc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07371" y="644746"/>
            <a:ext cx="875069" cy="157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84"/>
              </a:lnSpc>
              <a:spcBef>
                <a:spcPct val="0"/>
              </a:spcBef>
            </a:pPr>
            <a:r>
              <a:rPr lang="en-US" sz="917" spc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486722" y="644746"/>
            <a:ext cx="729204" cy="157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84"/>
              </a:lnSpc>
              <a:spcBef>
                <a:spcPct val="0"/>
              </a:spcBef>
            </a:pPr>
            <a:r>
              <a:rPr lang="en-US" b="true" sz="917" spc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37000" y="643730"/>
            <a:ext cx="1020935" cy="157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84"/>
              </a:lnSpc>
              <a:spcBef>
                <a:spcPct val="0"/>
              </a:spcBef>
            </a:pPr>
            <a:r>
              <a:rPr lang="en-US" sz="917" spc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OTHERS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349837" y="10129549"/>
            <a:ext cx="652163" cy="157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4"/>
              </a:lnSpc>
              <a:spcBef>
                <a:spcPct val="0"/>
              </a:spcBef>
            </a:pPr>
            <a:r>
              <a:rPr lang="en-US" b="true" sz="917" spc="1">
                <a:solidFill>
                  <a:srgbClr val="161517"/>
                </a:solidFill>
                <a:latin typeface="Poppins Bold"/>
                <a:ea typeface="Poppins Bold"/>
                <a:cs typeface="Poppins Bold"/>
                <a:sym typeface="Poppins Bold"/>
              </a:rPr>
              <a:t>PAGE 09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48220" y="199575"/>
            <a:ext cx="12593371" cy="8703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5"/>
              </a:lnSpc>
            </a:pPr>
            <a:r>
              <a:rPr lang="en-US" sz="2867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Name / Role Responsibilities</a:t>
            </a:r>
          </a:p>
          <a:p>
            <a:pPr algn="l">
              <a:lnSpc>
                <a:spcPts val="4015"/>
              </a:lnSpc>
            </a:pPr>
          </a:p>
          <a:p>
            <a:pPr algn="l">
              <a:lnSpc>
                <a:spcPts val="4015"/>
              </a:lnSpc>
            </a:pPr>
            <a:r>
              <a:rPr lang="en-US" sz="2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(Research Lead)</a:t>
            </a:r>
          </a:p>
          <a:p>
            <a:pPr algn="l">
              <a:lnSpc>
                <a:spcPts val="4015"/>
              </a:lnSpc>
            </a:pPr>
            <a:r>
              <a:rPr lang="en-US" sz="2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Researched image normalization techniques 🧠 </a:t>
            </a:r>
          </a:p>
          <a:p>
            <a:pPr algn="l">
              <a:lnSpc>
                <a:spcPts val="4015"/>
              </a:lnSpc>
            </a:pPr>
            <a:r>
              <a:rPr lang="en-US" sz="2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Studied CLAHE, histogram matching, etc. </a:t>
            </a:r>
          </a:p>
          <a:p>
            <a:pPr algn="l">
              <a:lnSpc>
                <a:spcPts val="4015"/>
              </a:lnSpc>
            </a:pPr>
            <a:r>
              <a:rPr lang="en-US" sz="2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Helped define the processing logic</a:t>
            </a:r>
          </a:p>
          <a:p>
            <a:pPr algn="l">
              <a:lnSpc>
                <a:spcPts val="4015"/>
              </a:lnSpc>
            </a:pPr>
          </a:p>
          <a:p>
            <a:pPr algn="l">
              <a:lnSpc>
                <a:spcPts val="4015"/>
              </a:lnSpc>
            </a:pPr>
            <a:r>
              <a:rPr lang="en-US" sz="2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Teammate 2 (Coder)</a:t>
            </a:r>
          </a:p>
          <a:p>
            <a:pPr algn="l">
              <a:lnSpc>
                <a:spcPts val="4015"/>
              </a:lnSpc>
            </a:pPr>
            <a:r>
              <a:rPr lang="en-US" sz="2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Assembled the GUI using Python and customtkinter 💻 </a:t>
            </a:r>
          </a:p>
          <a:p>
            <a:pPr algn="l">
              <a:lnSpc>
                <a:spcPts val="4015"/>
              </a:lnSpc>
            </a:pPr>
            <a:r>
              <a:rPr lang="en-US" sz="2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Wrote core logic for image processing </a:t>
            </a:r>
          </a:p>
          <a:p>
            <a:pPr algn="l">
              <a:lnSpc>
                <a:spcPts val="4015"/>
              </a:lnSpc>
            </a:pPr>
            <a:r>
              <a:rPr lang="en-US" sz="2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Handled competition mode, ZIP handling</a:t>
            </a:r>
          </a:p>
          <a:p>
            <a:pPr algn="l">
              <a:lnSpc>
                <a:spcPts val="4015"/>
              </a:lnSpc>
            </a:pPr>
          </a:p>
          <a:p>
            <a:pPr algn="l">
              <a:lnSpc>
                <a:spcPts val="4015"/>
              </a:lnSpc>
            </a:pPr>
            <a:r>
              <a:rPr lang="en-US" sz="2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Teammate 3 (Presenter/Writer)</a:t>
            </a:r>
          </a:p>
          <a:p>
            <a:pPr algn="l">
              <a:lnSpc>
                <a:spcPts val="4015"/>
              </a:lnSpc>
            </a:pPr>
            <a:r>
              <a:rPr lang="en-US" sz="2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Created presentation slides &amp; documentation 📊 </a:t>
            </a:r>
          </a:p>
          <a:p>
            <a:pPr algn="l">
              <a:lnSpc>
                <a:spcPts val="4015"/>
              </a:lnSpc>
            </a:pPr>
            <a:r>
              <a:rPr lang="en-US" sz="2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Helped structure the explanation </a:t>
            </a:r>
          </a:p>
          <a:p>
            <a:pPr algn="l">
              <a:lnSpc>
                <a:spcPts val="4015"/>
              </a:lnSpc>
            </a:pPr>
            <a:r>
              <a:rPr lang="en-US" sz="2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Prepped for demo and Q&amp;A</a:t>
            </a:r>
          </a:p>
          <a:p>
            <a:pPr algn="l">
              <a:lnSpc>
                <a:spcPts val="4015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DAGln5Wr2J8</dc:identifier>
  <dcterms:modified xsi:type="dcterms:W3CDTF">2011-08-01T06:04:30Z</dcterms:modified>
  <cp:revision>1</cp:revision>
  <dc:title>Black and White Modern Outer Space Presentation</dc:title>
</cp:coreProperties>
</file>