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Proxima Nova"/>
      <p:regular r:id="rId47"/>
      <p:bold r:id="rId48"/>
      <p:italic r:id="rId49"/>
      <p:boldItalic r:id="rId50"/>
    </p:embeddedFont>
    <p:embeddedFont>
      <p:font typeface="Roboto"/>
      <p:regular r:id="rId51"/>
      <p:bold r:id="rId52"/>
      <p:italic r:id="rId53"/>
      <p:boldItalic r:id="rId54"/>
    </p:embeddedFont>
    <p:embeddedFont>
      <p:font typeface="Alfa Slab One"/>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B53FF3-3D92-4755-AACE-0B6BA1AC6B58}">
  <a:tblStyle styleId="{F7B53FF3-3D92-4755-AACE-0B6BA1AC6B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font" Target="fonts/ProximaNova-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AlfaSlabOne-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ecbead77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ecbead77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ecbead77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ecbead77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ecbead777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ecbead777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ecbead777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ecbead777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ecbead777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ecbead777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ecbead777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ecbead777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ecbead777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ecbead777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ecbead777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ecbead777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cfa834a0f47d13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cfa834a0f47d13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58b283b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58b283b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242b4095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242b4095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adaabb44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adaabb44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adaabb44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adaabb44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adaabb44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adaabb44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b014088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b014088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b0140881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b0140881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c29a925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c29a925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b89bbc6c9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b89bbc6c9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c29a925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c29a925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52ecf80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52ecf80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52ecf80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52ecf80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0b9a339b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0b9a339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a52ecf80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a52ecf80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a52ecf80a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a52ecf80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c29a925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c29a925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657115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657115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52ecf80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a52ecf80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52ecf80a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52ecf80a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52ecf80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52ecf80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52ecf80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52ecf80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c29a9255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c29a9255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c29a9255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c29a9255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52ecf80a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52ecf80a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c29a925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c29a9255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242b409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242b409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242b4095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242b4095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42b4095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42b4095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ecbead77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ecbead77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ecbead77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ecbead77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nk.springer.com/chapter/10.1007/978-981-15-3514-7_18#auth-Hashmat_Shadab-Malik" TargetMode="External"/><Relationship Id="rId4" Type="http://schemas.openxmlformats.org/officeDocument/2006/relationships/hyperlink" Target="https://link.springer.com/chapter/10.1007/978-981-15-3514-7_18#auth-Hashmat_Shadab-Malik" TargetMode="External"/><Relationship Id="rId5" Type="http://schemas.openxmlformats.org/officeDocument/2006/relationships/hyperlink" Target="https://link.springer.com/chapter/10.1007/978-981-15-3514-7_18#auth-S__N_-Omk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author/37088480329" TargetMode="External"/><Relationship Id="rId4" Type="http://schemas.openxmlformats.org/officeDocument/2006/relationships/hyperlink" Target="https://ieeexplore.ieee.org/author/37088937162" TargetMode="External"/><Relationship Id="rId5" Type="http://schemas.openxmlformats.org/officeDocument/2006/relationships/hyperlink" Target="https://ieeexplore.ieee.org/author/37088483881" TargetMode="External"/><Relationship Id="rId6" Type="http://schemas.openxmlformats.org/officeDocument/2006/relationships/hyperlink" Target="https://ieeexplore.ieee.org/author/370888607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ciencedirect.com/science/article/pii/S266682702200043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author/37085586821" TargetMode="External"/><Relationship Id="rId4" Type="http://schemas.openxmlformats.org/officeDocument/2006/relationships/hyperlink" Target="https://ieeexplore.ieee.org/author/37088638268" TargetMode="External"/><Relationship Id="rId5" Type="http://schemas.openxmlformats.org/officeDocument/2006/relationships/hyperlink" Target="https://ieeexplore.ieee.org/author/37088640957" TargetMode="External"/><Relationship Id="rId6" Type="http://schemas.openxmlformats.org/officeDocument/2006/relationships/hyperlink" Target="https://ieeexplore.ieee.org/author/37088637582" TargetMode="External"/><Relationship Id="rId7" Type="http://schemas.openxmlformats.org/officeDocument/2006/relationships/hyperlink" Target="https://ieeexplore.ieee.org/author/3708625727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ieeexplore.ieee.org/author/37086524002" TargetMode="External"/><Relationship Id="rId4" Type="http://schemas.openxmlformats.org/officeDocument/2006/relationships/hyperlink" Target="https://ieeexplore.ieee.org/author/37087240291" TargetMode="External"/><Relationship Id="rId5" Type="http://schemas.openxmlformats.org/officeDocument/2006/relationships/hyperlink" Target="https://ieeexplore.ieee.org/author/3708652394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iopscience.iop.org/issue/1742-6596/842/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author/37299387500" TargetMode="External"/><Relationship Id="rId4" Type="http://schemas.openxmlformats.org/officeDocument/2006/relationships/hyperlink" Target="https://ieeexplore.ieee.org/author/37269436900" TargetMode="External"/><Relationship Id="rId5" Type="http://schemas.openxmlformats.org/officeDocument/2006/relationships/hyperlink" Target="https://ieeexplore.ieee.org/author/3708709876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ink.springer.com/chapter/10.1007/978-3-030-23756-1_39#auth-Tolga-Kay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519825" y="936800"/>
            <a:ext cx="7866000" cy="18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20">
                <a:solidFill>
                  <a:schemeClr val="lt1"/>
                </a:solidFill>
                <a:latin typeface="Times New Roman"/>
                <a:ea typeface="Times New Roman"/>
                <a:cs typeface="Times New Roman"/>
                <a:sym typeface="Times New Roman"/>
              </a:rPr>
              <a:t> </a:t>
            </a:r>
            <a:r>
              <a:rPr lang="en" sz="3620">
                <a:solidFill>
                  <a:schemeClr val="lt1"/>
                </a:solidFill>
                <a:latin typeface="Times New Roman"/>
                <a:ea typeface="Times New Roman"/>
                <a:cs typeface="Times New Roman"/>
                <a:sym typeface="Times New Roman"/>
              </a:rPr>
              <a:t>    </a:t>
            </a:r>
            <a:r>
              <a:rPr lang="en" sz="3620">
                <a:solidFill>
                  <a:schemeClr val="lt1"/>
                </a:solidFill>
                <a:latin typeface="Times New Roman"/>
                <a:ea typeface="Times New Roman"/>
                <a:cs typeface="Times New Roman"/>
                <a:sym typeface="Times New Roman"/>
              </a:rPr>
              <a:t>VEHICLE DAMAGE  </a:t>
            </a:r>
            <a:r>
              <a:rPr lang="en" sz="3620">
                <a:solidFill>
                  <a:schemeClr val="lt1"/>
                </a:solidFill>
                <a:latin typeface="Times New Roman"/>
                <a:ea typeface="Times New Roman"/>
                <a:cs typeface="Times New Roman"/>
                <a:sym typeface="Times New Roman"/>
              </a:rPr>
              <a:t>DETECTION </a:t>
            </a:r>
            <a:r>
              <a:rPr lang="en" sz="3620">
                <a:solidFill>
                  <a:schemeClr val="lt1"/>
                </a:solidFill>
                <a:latin typeface="Times New Roman"/>
                <a:ea typeface="Times New Roman"/>
                <a:cs typeface="Times New Roman"/>
                <a:sym typeface="Times New Roman"/>
              </a:rPr>
              <a:t>SYSTEM</a:t>
            </a:r>
            <a:endParaRPr sz="3620">
              <a:solidFill>
                <a:schemeClr val="lt1"/>
              </a:solidFill>
              <a:latin typeface="Times New Roman"/>
              <a:ea typeface="Times New Roman"/>
              <a:cs typeface="Times New Roman"/>
              <a:sym typeface="Times New Roman"/>
            </a:endParaRPr>
          </a:p>
        </p:txBody>
      </p:sp>
      <p:sp>
        <p:nvSpPr>
          <p:cNvPr id="57" name="Google Shape;57;p13"/>
          <p:cNvSpPr txBox="1"/>
          <p:nvPr/>
        </p:nvSpPr>
        <p:spPr>
          <a:xfrm>
            <a:off x="1043750" y="3187650"/>
            <a:ext cx="215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highlight>
                <a:schemeClr val="lt2"/>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highlight>
                <a:schemeClr val="lt2"/>
              </a:highlight>
              <a:latin typeface="Times New Roman"/>
              <a:ea typeface="Times New Roman"/>
              <a:cs typeface="Times New Roman"/>
              <a:sym typeface="Times New Roman"/>
            </a:endParaRPr>
          </a:p>
        </p:txBody>
      </p:sp>
      <p:sp>
        <p:nvSpPr>
          <p:cNvPr id="58" name="Google Shape;58;p13"/>
          <p:cNvSpPr txBox="1"/>
          <p:nvPr/>
        </p:nvSpPr>
        <p:spPr>
          <a:xfrm>
            <a:off x="1422625" y="2935950"/>
            <a:ext cx="285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Times New Roman"/>
                <a:ea typeface="Times New Roman"/>
                <a:cs typeface="Times New Roman"/>
                <a:sym typeface="Times New Roman"/>
              </a:rPr>
              <a:t>MENTOR:</a:t>
            </a:r>
            <a:br>
              <a:rPr b="1" lang="en">
                <a:latin typeface="Times New Roman"/>
                <a:ea typeface="Times New Roman"/>
                <a:cs typeface="Times New Roman"/>
                <a:sym typeface="Times New Roman"/>
              </a:rPr>
            </a:br>
            <a:r>
              <a:rPr lang="en" sz="1500">
                <a:latin typeface="Times New Roman"/>
                <a:ea typeface="Times New Roman"/>
                <a:cs typeface="Times New Roman"/>
                <a:sym typeface="Times New Roman"/>
              </a:rPr>
              <a:t>Ms.K.B.Mirra AP/</a:t>
            </a:r>
            <a:r>
              <a:rPr lang="en" sz="1600">
                <a:latin typeface="Times New Roman"/>
                <a:ea typeface="Times New Roman"/>
                <a:cs typeface="Times New Roman"/>
                <a:sym typeface="Times New Roman"/>
              </a:rPr>
              <a:t>CSE</a:t>
            </a:r>
            <a:endParaRPr sz="1600">
              <a:latin typeface="Times New Roman"/>
              <a:ea typeface="Times New Roman"/>
              <a:cs typeface="Times New Roman"/>
              <a:sym typeface="Times New Roman"/>
            </a:endParaRPr>
          </a:p>
        </p:txBody>
      </p:sp>
      <p:sp>
        <p:nvSpPr>
          <p:cNvPr id="59" name="Google Shape;59;p13"/>
          <p:cNvSpPr txBox="1"/>
          <p:nvPr/>
        </p:nvSpPr>
        <p:spPr>
          <a:xfrm>
            <a:off x="5698250" y="2833500"/>
            <a:ext cx="27834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Times New Roman"/>
                <a:ea typeface="Times New Roman"/>
                <a:cs typeface="Times New Roman"/>
                <a:sym typeface="Times New Roman"/>
              </a:rPr>
              <a:t>TEAM MEMBERS:</a:t>
            </a:r>
            <a:br>
              <a:rPr lang="en">
                <a:latin typeface="Times New Roman"/>
                <a:ea typeface="Times New Roman"/>
                <a:cs typeface="Times New Roman"/>
                <a:sym typeface="Times New Roman"/>
              </a:rPr>
            </a:br>
            <a:r>
              <a:rPr lang="en" sz="1600">
                <a:latin typeface="Times New Roman"/>
                <a:ea typeface="Times New Roman"/>
                <a:cs typeface="Times New Roman"/>
                <a:sym typeface="Times New Roman"/>
              </a:rPr>
              <a:t>Lavanya A M (1912075)</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Roshini S (1912096)</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Siva Nandhini M (1912107)</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graphicFrame>
        <p:nvGraphicFramePr>
          <p:cNvPr id="107" name="Google Shape;107;p22"/>
          <p:cNvGraphicFramePr/>
          <p:nvPr/>
        </p:nvGraphicFramePr>
        <p:xfrm>
          <a:off x="109775" y="106650"/>
          <a:ext cx="3000000" cy="3000000"/>
        </p:xfrm>
        <a:graphic>
          <a:graphicData uri="http://schemas.openxmlformats.org/drawingml/2006/table">
            <a:tbl>
              <a:tblPr>
                <a:noFill/>
                <a:tableStyleId>{F7B53FF3-3D92-4755-AACE-0B6BA1AC6B58}</a:tableStyleId>
              </a:tblPr>
              <a:tblGrid>
                <a:gridCol w="778050"/>
                <a:gridCol w="1503575"/>
                <a:gridCol w="1493350"/>
                <a:gridCol w="1118475"/>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6</a:t>
                      </a:r>
                      <a:endParaRPr>
                        <a:solidFill>
                          <a:schemeClr val="lt1"/>
                        </a:solidFill>
                      </a:endParaRPr>
                    </a:p>
                  </a:txBody>
                  <a:tcPr marT="91425" marB="91425" marR="91425" marL="91425"/>
                </a:tc>
                <a:tc>
                  <a:txBody>
                    <a:bodyPr/>
                    <a:lstStyle/>
                    <a:p>
                      <a:pPr indent="0" lvl="0" marL="0" rtl="0" algn="l">
                        <a:lnSpc>
                          <a:spcPct val="120000"/>
                        </a:lnSpc>
                        <a:spcBef>
                          <a:spcPts val="0"/>
                        </a:spcBef>
                        <a:spcAft>
                          <a:spcPts val="0"/>
                        </a:spcAft>
                        <a:buNone/>
                      </a:pPr>
                      <a:r>
                        <a:rPr lang="en" sz="1500">
                          <a:solidFill>
                            <a:schemeClr val="lt1"/>
                          </a:solidFill>
                          <a:latin typeface="Times New Roman"/>
                          <a:ea typeface="Times New Roman"/>
                          <a:cs typeface="Times New Roman"/>
                          <a:sym typeface="Times New Roman"/>
                        </a:rPr>
                        <a:t>Deep Learning-Based Car Damage Classification and Detection</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Springer &amp; published on 14th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August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Mahavir Dwivedi,</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lt1"/>
                          </a:solidFill>
                          <a:uFill>
                            <a:noFill/>
                          </a:uFill>
                          <a:latin typeface="Roboto"/>
                          <a:ea typeface="Roboto"/>
                          <a:cs typeface="Roboto"/>
                          <a:sym typeface="Roboto"/>
                          <a:hlinkClick r:id="rId3">
                            <a:extLst>
                              <a:ext uri="{A12FA001-AC4F-418D-AE19-62706E023703}">
                                <ahyp:hlinkClr val="tx"/>
                              </a:ext>
                            </a:extLst>
                          </a:hlinkClick>
                        </a:rPr>
                        <a:t>Hashmat Shadab </a:t>
                      </a:r>
                      <a:endParaRPr>
                        <a:solidFill>
                          <a:schemeClr val="lt1"/>
                        </a:solidFill>
                      </a:endParaRPr>
                    </a:p>
                    <a:p>
                      <a:pPr indent="0" lvl="0" marL="0" rtl="0" algn="l">
                        <a:lnSpc>
                          <a:spcPct val="115000"/>
                        </a:lnSpc>
                        <a:spcBef>
                          <a:spcPts val="0"/>
                        </a:spcBef>
                        <a:spcAft>
                          <a:spcPts val="0"/>
                        </a:spcAft>
                        <a:buClr>
                          <a:srgbClr val="333333"/>
                        </a:buClr>
                        <a:buSzPts val="1200"/>
                        <a:buFont typeface="Roboto"/>
                        <a:buNone/>
                      </a:pPr>
                      <a:r>
                        <a:rPr lang="en">
                          <a:solidFill>
                            <a:schemeClr val="lt1"/>
                          </a:solidFill>
                          <a:uFill>
                            <a:noFill/>
                          </a:uFill>
                          <a:latin typeface="Roboto"/>
                          <a:ea typeface="Roboto"/>
                          <a:cs typeface="Roboto"/>
                          <a:sym typeface="Roboto"/>
                          <a:hlinkClick r:id="rId4">
                            <a:extLst>
                              <a:ext uri="{A12FA001-AC4F-418D-AE19-62706E023703}">
                                <ahyp:hlinkClr val="tx"/>
                              </a:ext>
                            </a:extLst>
                          </a:hlinkClick>
                        </a:rPr>
                        <a:t>Malik</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Clr>
                          <a:srgbClr val="333333"/>
                        </a:buClr>
                        <a:buSzPts val="1200"/>
                        <a:buFont typeface="Roboto"/>
                        <a:buNone/>
                      </a:pPr>
                      <a:r>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Clr>
                          <a:srgbClr val="333333"/>
                        </a:buClr>
                        <a:buSzPts val="1200"/>
                        <a:buFont typeface="Roboto"/>
                        <a:buNone/>
                      </a:pPr>
                      <a:r>
                        <a:rPr lang="en">
                          <a:solidFill>
                            <a:schemeClr val="lt1"/>
                          </a:solidFill>
                          <a:uFill>
                            <a:noFill/>
                          </a:uFill>
                          <a:latin typeface="Roboto"/>
                          <a:ea typeface="Roboto"/>
                          <a:cs typeface="Roboto"/>
                          <a:sym typeface="Roboto"/>
                          <a:hlinkClick r:id="rId5">
                            <a:extLst>
                              <a:ext uri="{A12FA001-AC4F-418D-AE19-62706E023703}">
                                <ahyp:hlinkClr val="tx"/>
                              </a:ext>
                            </a:extLst>
                          </a:hlinkClick>
                        </a:rPr>
                        <a:t>S. N. Omkar</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Clr>
                          <a:srgbClr val="333333"/>
                        </a:buClr>
                        <a:buSzPts val="1200"/>
                        <a:buFont typeface="Roboto"/>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In this paper, we worked on the problem of vehicle damage classification/detection which can be used by insurance companies to automate the process of vehicle insurance claims in a quick fashion. Using CNN models pre-trained on ImageNet dataset and using several other techniques to improve the performance of the system, we were able to achieve top accuracy of 96.39%, significantly better than the current results in this work. In addition to this, we also propose a pipeline for a more robust identification of the damage in vehicles by combining the tasks of classification and detection. Overall, these results pave the way for further research in this problem domain, and we believe that collection of a more diverse dataset would be sufficient to implement an automated vehicle damage identification system in the near future.</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graphicFrame>
        <p:nvGraphicFramePr>
          <p:cNvPr id="112" name="Google Shape;112;p23"/>
          <p:cNvGraphicFramePr/>
          <p:nvPr/>
        </p:nvGraphicFramePr>
        <p:xfrm>
          <a:off x="176800" y="207175"/>
          <a:ext cx="3000000" cy="3000000"/>
        </p:xfrm>
        <a:graphic>
          <a:graphicData uri="http://schemas.openxmlformats.org/drawingml/2006/table">
            <a:tbl>
              <a:tblPr>
                <a:noFill/>
                <a:tableStyleId>{F7B53FF3-3D92-4755-AACE-0B6BA1AC6B58}</a:tableStyleId>
              </a:tblPr>
              <a:tblGrid>
                <a:gridCol w="711025"/>
                <a:gridCol w="1503575"/>
                <a:gridCol w="1493350"/>
                <a:gridCol w="1369800"/>
                <a:gridCol w="3535925"/>
              </a:tblGrid>
              <a:tr h="7260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661675">
                <a:tc>
                  <a:txBody>
                    <a:bodyPr/>
                    <a:lstStyle/>
                    <a:p>
                      <a:pPr indent="0" lvl="0" marL="0" rtl="0" algn="l">
                        <a:spcBef>
                          <a:spcPts val="0"/>
                        </a:spcBef>
                        <a:spcAft>
                          <a:spcPts val="0"/>
                        </a:spcAft>
                        <a:buNone/>
                      </a:pPr>
                      <a:r>
                        <a:rPr lang="en">
                          <a:solidFill>
                            <a:schemeClr val="lt1"/>
                          </a:solidFill>
                        </a:rPr>
                        <a:t> 7</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ImageNet classification with deep convolutional neural network</a:t>
                      </a:r>
                      <a:r>
                        <a:rPr b="1" lang="en" sz="1500">
                          <a:solidFill>
                            <a:schemeClr val="lt1"/>
                          </a:solidFill>
                          <a:latin typeface="Times New Roman"/>
                          <a:ea typeface="Times New Roman"/>
                          <a:cs typeface="Times New Roman"/>
                          <a:sym typeface="Times New Roman"/>
                        </a:rPr>
                        <a:t>s</a:t>
                      </a:r>
                      <a:endParaRPr b="1" sz="1500">
                        <a:solidFill>
                          <a:schemeClr val="lt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300">
                        <a:solidFill>
                          <a:schemeClr val="lt1"/>
                        </a:solidFill>
                        <a:latin typeface="Georgia"/>
                        <a:ea typeface="Georgia"/>
                        <a:cs typeface="Georgia"/>
                        <a:sym typeface="Georgia"/>
                      </a:endParaRPr>
                    </a:p>
                    <a:p>
                      <a:pPr indent="0" lvl="0" marL="0" rtl="0" algn="l">
                        <a:spcBef>
                          <a:spcPts val="1200"/>
                        </a:spcBef>
                        <a:spcAft>
                          <a:spcPts val="0"/>
                        </a:spcAft>
                        <a:buNone/>
                      </a:pPr>
                      <a:r>
                        <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Communication</a:t>
                      </a:r>
                      <a:r>
                        <a:rPr lang="en" sz="1500">
                          <a:solidFill>
                            <a:schemeClr val="lt1"/>
                          </a:solidFill>
                          <a:latin typeface="Times New Roman"/>
                          <a:ea typeface="Times New Roman"/>
                          <a:cs typeface="Times New Roman"/>
                          <a:sym typeface="Times New Roman"/>
                        </a:rPr>
                        <a:t> of ACM </a:t>
                      </a:r>
                      <a:r>
                        <a:rPr lang="en" sz="1500">
                          <a:solidFill>
                            <a:schemeClr val="lt1"/>
                          </a:solidFill>
                          <a:latin typeface="Times New Roman"/>
                          <a:ea typeface="Times New Roman"/>
                          <a:cs typeface="Times New Roman"/>
                          <a:sym typeface="Times New Roman"/>
                        </a:rPr>
                        <a:t>&amp; published on 24th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May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Alex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Krizhevsky,</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Ilya Sutskever,</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Geoffrey E. Hinton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In this Paper trained a large, deep convolutional neural network to classify the 1.2 million high-resolution images in the ImageNet LSVRC-2010 contest into the 1000 different classes. The neural network, which has 60 million parameters and 650,000 neurons, consists of five convolutional layers, some of which are followed by max-pooling layers, and three fully connected layers with a final 1000-way softmax. To make training faster, we used non-saturating neurons and a very efficient GPU implementation of the convolution operation. To reduce overfitting in the fully connected layers we employed a recently developed regularization method called "dropout" that proved to be very effective. </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graphicFrame>
        <p:nvGraphicFramePr>
          <p:cNvPr id="117" name="Google Shape;117;p24"/>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221975"/>
                <a:gridCol w="3985350"/>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8</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Vehicle Damage Classification and Image Detection</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U</a:t>
                      </a:r>
                      <a:r>
                        <a:rPr lang="en" sz="1500">
                          <a:solidFill>
                            <a:schemeClr val="lt1"/>
                          </a:solidFill>
                          <a:latin typeface="Times New Roman"/>
                          <a:ea typeface="Times New Roman"/>
                          <a:cs typeface="Times New Roman"/>
                          <a:sym typeface="Times New Roman"/>
                        </a:rPr>
                        <a:t>sing Deep Learning</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t>
                      </a:r>
                      <a:r>
                        <a:rPr lang="en" sz="1500">
                          <a:solidFill>
                            <a:schemeClr val="lt1"/>
                          </a:solidFill>
                          <a:latin typeface="Times New Roman"/>
                          <a:ea typeface="Times New Roman"/>
                          <a:cs typeface="Times New Roman"/>
                          <a:sym typeface="Times New Roman"/>
                        </a:rPr>
                        <a:t>&amp; published on 19th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November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Umer Waqas</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Nimra</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Akram</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50">
                          <a:solidFill>
                            <a:schemeClr val="lt1"/>
                          </a:solidFill>
                          <a:latin typeface="Times New Roman"/>
                          <a:ea typeface="Times New Roman"/>
                          <a:cs typeface="Times New Roman"/>
                          <a:sym typeface="Times New Roman"/>
                        </a:rPr>
                        <a:t>Image-based vehicle insurance processing and loan management has large scope for automation in automotive industry. In this paper we consider the problem of car damage classification, where categories include medium damage, huge damage and no damage. Based on deep learning techniques, MobileNet model is proposed with transfer learning for classification. Moreover, moving towards automation also comes with diverse hurdles; users can upload fake images like screenshots or taking pictures from computer screens, etc. To tackle this problem a hybrid approach is proposed to provide only authentic images to algorithm for damage classification as input. In this regard, moiré effect detection and metadata analysis is performed to detect fraudulent images. For damage classification 95% and for moiré effect detection 99% accuracy is achieved.</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graphicFrame>
        <p:nvGraphicFramePr>
          <p:cNvPr id="122" name="Google Shape;122;p25"/>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sz="1200">
                          <a:solidFill>
                            <a:schemeClr val="lt1"/>
                          </a:solidFill>
                        </a:rPr>
                        <a:t> 9</a:t>
                      </a:r>
                      <a:endParaRPr sz="1200">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Deep Learning based Car damage classification</a:t>
                      </a:r>
                      <a:r>
                        <a:rPr lang="en" sz="1700">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&amp; published on 18th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January  2018</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Kalpesh Patil</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Anand Sriraman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50">
                          <a:solidFill>
                            <a:schemeClr val="lt1"/>
                          </a:solidFill>
                          <a:latin typeface="Times New Roman"/>
                          <a:ea typeface="Times New Roman"/>
                          <a:cs typeface="Times New Roman"/>
                          <a:sym typeface="Times New Roman"/>
                        </a:rPr>
                        <a:t>In this paper we consider the problem of car damage classification, where some of the categories can be fine-granular. We explore deep learning based techniques for this purpose. Initially, we try directly training a CNN. However, due to small set of labeled data, it does not work well. Then, we explore the effect of domain-specific pre-training followed by fine-tuning. Finally, we experiment with transfer learning and ensemble learning. Experimental results show that transfer learning works better than domain specific fine-tuning. We achieve accuracy of 89.5% with combination of transfer and ensemble learning.</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graphicFrame>
        <p:nvGraphicFramePr>
          <p:cNvPr id="127" name="Google Shape;127;p26"/>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10</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Assessing Car Damage with Convolutional Neural Networks</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IEEE </a:t>
                      </a:r>
                      <a:r>
                        <a:rPr lang="en" sz="1500">
                          <a:solidFill>
                            <a:schemeClr val="lt1"/>
                          </a:solidFill>
                          <a:latin typeface="Times New Roman"/>
                          <a:ea typeface="Times New Roman"/>
                          <a:cs typeface="Times New Roman"/>
                          <a:sym typeface="Times New Roman"/>
                        </a:rPr>
                        <a:t>&amp; published on 12th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August  2021</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Harit Bandi</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4">
                            <a:extLst>
                              <a:ext uri="{A12FA001-AC4F-418D-AE19-62706E023703}">
                                <ahyp:hlinkClr val="tx"/>
                              </a:ext>
                            </a:extLst>
                          </a:hlinkClick>
                        </a:rPr>
                        <a:t>Suyash Joshi</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Siddhant Bhagat</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6">
                            <a:extLst>
                              <a:ext uri="{A12FA001-AC4F-418D-AE19-62706E023703}">
                                <ahyp:hlinkClr val="tx"/>
                              </a:ext>
                            </a:extLst>
                          </a:hlinkClick>
                        </a:rPr>
                        <a:t>Amol Deshpande</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00">
                          <a:solidFill>
                            <a:schemeClr val="lt1"/>
                          </a:solidFill>
                          <a:latin typeface="Times New Roman"/>
                          <a:ea typeface="Times New Roman"/>
                          <a:cs typeface="Times New Roman"/>
                          <a:sym typeface="Times New Roman"/>
                        </a:rPr>
                        <a:t>Manual estimation of damages in fields like construction, vehicular accidents has been the mainstay of the insurance business. However, such methods are replete with biases and inaccurate estimations. This paper deals with estimating car damage, primarily with auto insurers as our key potential customers. For this purpose, three distinct Transfer Learning approaches are used which detect the presence of damage, location, and severity of the damage. The basis for algorithms used lies in Convolutional Neural Networks, customized to optimize accuracy. Each approach is analyzed and varying degrees of accuracy were achieved across different models deployed ranging from 68% to 87%. Accuracy as high as 87.9% was obtained during the course of experiments. This research fine-tunes a number of existing approaches and opens doors for collaboration in image recognition, particularly for the car insurance domain.</a:t>
                      </a:r>
                      <a:endParaRPr sz="13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graphicFrame>
        <p:nvGraphicFramePr>
          <p:cNvPr id="132" name="Google Shape;132;p27"/>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11</a:t>
                      </a:r>
                      <a:endParaRPr>
                        <a:solidFill>
                          <a:schemeClr val="lt1"/>
                        </a:solidFill>
                      </a:endParaRPr>
                    </a:p>
                  </a:txBody>
                  <a:tcPr marT="91425" marB="91425" marR="91425" marL="91425"/>
                </a:tc>
                <a:tc>
                  <a:txBody>
                    <a:bodyPr/>
                    <a:lstStyle/>
                    <a:p>
                      <a:pPr indent="0" lvl="0" marL="0" rtl="0" algn="l">
                        <a:lnSpc>
                          <a:spcPct val="120000"/>
                        </a:lnSpc>
                        <a:spcBef>
                          <a:spcPts val="0"/>
                        </a:spcBef>
                        <a:spcAft>
                          <a:spcPts val="0"/>
                        </a:spcAft>
                        <a:buNone/>
                      </a:pPr>
                      <a:r>
                        <a:rPr lang="en" sz="1500">
                          <a:solidFill>
                            <a:schemeClr val="lt1"/>
                          </a:solidFill>
                          <a:latin typeface="Times New Roman"/>
                          <a:ea typeface="Times New Roman"/>
                          <a:cs typeface="Times New Roman"/>
                          <a:sym typeface="Times New Roman"/>
                        </a:rPr>
                        <a:t>Analysis of Car Damage for Personal Auto Claim Using CNN</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Springer</a:t>
                      </a:r>
                      <a:r>
                        <a:rPr lang="en" sz="1500">
                          <a:solidFill>
                            <a:schemeClr val="lt1"/>
                          </a:solidFill>
                          <a:highlight>
                            <a:schemeClr val="dk1"/>
                          </a:highlight>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&amp; published on 26th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October  2021</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N.Advait</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  In the world of vehicle insurance and rental industries, detecting damages on vehicles is one of the most important activities. These damages are identified and inspected by the drivers and insurance companies to determine the suitable monetary compensation, and by vehicle rental companies to assign the responsibility to guilty customers. Since the current system is time consuming, wherein the inspectors have to manually inspect the damages before appraising, this identification can be performed by object recognition systems. The intricacy of these systems rests in the image feature determination and extraction techniques. A more novel approach to detecting the severity of damage and predicting the repair costs is using 2D image recognition. </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graphicFrame>
        <p:nvGraphicFramePr>
          <p:cNvPr id="137" name="Google Shape;137;p28"/>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12</a:t>
                      </a:r>
                      <a:endParaRPr>
                        <a:solidFill>
                          <a:schemeClr val="lt1"/>
                        </a:solidFill>
                      </a:endParaRPr>
                    </a:p>
                  </a:txBody>
                  <a:tcPr marT="91425" marB="91425" marR="91425" marL="91425"/>
                </a:tc>
                <a:tc>
                  <a:txBody>
                    <a:bodyPr/>
                    <a:lstStyle/>
                    <a:p>
                      <a:pPr indent="0" lvl="0" marL="0" rtl="0" algn="l">
                        <a:lnSpc>
                          <a:spcPct val="125000"/>
                        </a:lnSpc>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A Deep Learning and Transfer Learning Approach for Vehicle Damage Detection</a:t>
                      </a:r>
                      <a:endParaRPr sz="15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CFCFC"/>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Flairs </a:t>
                      </a:r>
                      <a:r>
                        <a:rPr lang="en" sz="1500">
                          <a:solidFill>
                            <a:schemeClr val="lt1"/>
                          </a:solidFill>
                          <a:latin typeface="Times New Roman"/>
                          <a:ea typeface="Times New Roman"/>
                          <a:cs typeface="Times New Roman"/>
                          <a:sym typeface="Times New Roman"/>
                        </a:rPr>
                        <a:t>&amp; published on 18th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April  2021</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Lin Li,</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Koshin Ono,Chun-Kit Ngan.</a:t>
                      </a:r>
                      <a:endParaRPr sz="15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solidFill>
                            <a:schemeClr val="lt1"/>
                          </a:solidFill>
                          <a:latin typeface="Times New Roman"/>
                          <a:ea typeface="Times New Roman"/>
                          <a:cs typeface="Times New Roman"/>
                          <a:sym typeface="Times New Roman"/>
                        </a:rPr>
                        <a:t>In this paper, Mask R-CNN is used for image segmentation to identify and crop vehicles from images. Then a convolutional neural network (CNN) model is built to classify whether or not the vehicles have damages. In addition, transfer learning is utilized in both image segmentation and classification phases to help build the models for vehicle detection and damage detection, using the pre-trained weights from Microsoft COCO dataset and ImageNet, respectively. 864 images of damaged vehicles collected from public websites, such as Google Images, are used in this research. The experiment on the detection of bumper damages has achieved 87.5% accuracy.   </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graphicFrame>
        <p:nvGraphicFramePr>
          <p:cNvPr id="142" name="Google Shape;142;p29"/>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13</a:t>
                      </a:r>
                      <a:endParaRPr>
                        <a:solidFill>
                          <a:schemeClr val="lt1"/>
                        </a:solidFill>
                      </a:endParaRPr>
                    </a:p>
                  </a:txBody>
                  <a:tcPr marT="91425" marB="91425" marR="91425" marL="91425"/>
                </a:tc>
                <a:tc>
                  <a:txBody>
                    <a:bodyPr/>
                    <a:lstStyle/>
                    <a:p>
                      <a:pPr indent="0" lvl="0" marL="0" rtl="0" algn="l">
                        <a:lnSpc>
                          <a:spcPct val="120000"/>
                        </a:lnSpc>
                        <a:spcBef>
                          <a:spcPts val="0"/>
                        </a:spcBef>
                        <a:spcAft>
                          <a:spcPts val="0"/>
                        </a:spcAft>
                        <a:buNone/>
                      </a:pPr>
                      <a:r>
                        <a:rPr lang="en" sz="1500">
                          <a:solidFill>
                            <a:schemeClr val="lt1"/>
                          </a:solidFill>
                          <a:latin typeface="Times New Roman"/>
                          <a:ea typeface="Times New Roman"/>
                          <a:cs typeface="Times New Roman"/>
                          <a:sym typeface="Times New Roman"/>
                        </a:rPr>
                        <a:t>Car Damage Detection and Cost Evaluation Using MASK R-CNN</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Springer</a:t>
                      </a:r>
                      <a:r>
                        <a:rPr lang="en" sz="1500">
                          <a:solidFill>
                            <a:schemeClr val="lt1"/>
                          </a:solidFill>
                          <a:highlight>
                            <a:schemeClr val="dk1"/>
                          </a:highlight>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&amp; published on 28th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September  2021</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D.Malathi,</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Meha kanagarajan,</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Greeta Kavita Jayaraj,</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J.D. Dorathi Jayaseeli</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00">
                          <a:solidFill>
                            <a:schemeClr val="lt1"/>
                          </a:solidFill>
                          <a:latin typeface="Times New Roman"/>
                          <a:ea typeface="Times New Roman"/>
                          <a:cs typeface="Times New Roman"/>
                          <a:sym typeface="Times New Roman"/>
                        </a:rPr>
                        <a:t>Detecting the damage on a car is an image-based processing method with enormous scope for automation. This concept of automated detection of the extent of exterior damage on a car and subsequent quantification of the damage severity would benefit car insurers, car rentals and repair services. In this paper, we propose employing convolution neural networks to build a Mask R-CNN model that can detect the area of damage on a car. The dataset used consists of images of damaged vehicles with a single class named scratch. The images are precisely annotated with the area of damage. The model is trained using the base weights of Mask R-CNN COCO dataset. The images are processed for 21 epochs. After processing, the final result is visualized using a color splash technique, wherein the area of damage is highlighted. This model would help in reducing the cost of processing insurance claims and lead to greater customer satisfaction.</a:t>
                      </a:r>
                      <a:endParaRPr sz="13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graphicFrame>
        <p:nvGraphicFramePr>
          <p:cNvPr id="147" name="Google Shape;147;p30"/>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11368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14</a:t>
                      </a:r>
                      <a:endParaRPr>
                        <a:solidFill>
                          <a:schemeClr val="lt1"/>
                        </a:solidFill>
                      </a:endParaRPr>
                    </a:p>
                  </a:txBody>
                  <a:tcPr marT="91425" marB="91425" marR="91425" marL="91425"/>
                </a:tc>
                <a:tc>
                  <a:txBody>
                    <a:bodyPr/>
                    <a:lstStyle/>
                    <a:p>
                      <a:pPr indent="0" lvl="0" marL="0" rtl="0" algn="l">
                        <a:lnSpc>
                          <a:spcPct val="115000"/>
                        </a:lnSpc>
                        <a:spcBef>
                          <a:spcPts val="2400"/>
                        </a:spcBef>
                        <a:spcAft>
                          <a:spcPts val="0"/>
                        </a:spcAft>
                        <a:buNone/>
                      </a:pPr>
                      <a:r>
                        <a:rPr lang="en" sz="1500">
                          <a:solidFill>
                            <a:schemeClr val="lt1"/>
                          </a:solidFill>
                          <a:latin typeface="Times New Roman"/>
                          <a:ea typeface="Times New Roman"/>
                          <a:cs typeface="Times New Roman"/>
                          <a:sym typeface="Times New Roman"/>
                        </a:rPr>
                        <a:t>Convolutional Neural Networks for vehicle damage detection</a:t>
                      </a:r>
                      <a:endParaRPr sz="1500">
                        <a:solidFill>
                          <a:schemeClr val="lt1"/>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chemeClr val="lt1"/>
                        </a:solidFill>
                        <a:highlight>
                          <a:srgbClr val="FCFCFC"/>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Science Direct </a:t>
                      </a:r>
                      <a:r>
                        <a:rPr lang="en" sz="1500">
                          <a:solidFill>
                            <a:schemeClr val="lt1"/>
                          </a:solidFill>
                          <a:latin typeface="Times New Roman"/>
                          <a:ea typeface="Times New Roman"/>
                          <a:cs typeface="Times New Roman"/>
                          <a:sym typeface="Times New Roman"/>
                        </a:rPr>
                        <a:t>&amp; published on 15th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September  2022</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S.Bhulai,</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R.E.van Ruitenbeek</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Vehicle damages are increasingly becoming a liability for shared mobility services. The large number of handovers between drivers demands for an accurate and fast inspection system, which locates small damages and classifies these into the correct damage category. To address this, a damage detection model is developed to locate vehicle damages and classify these into twelve categories. A performance evaluation with domain experts shows, that the model achieves comparable performance. In addition, the model is evaluated in a specially designed light street, indicating that strong reflections complicate the detection performance.</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graphicFrame>
        <p:nvGraphicFramePr>
          <p:cNvPr id="152" name="Google Shape;152;p31"/>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t> 15</a:t>
                      </a:r>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A Deep Learning-Based Vehicles System for Accident Detection With Emergency Notification</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t>
                      </a:r>
                      <a:r>
                        <a:rPr lang="en" sz="1500">
                          <a:solidFill>
                            <a:schemeClr val="lt1"/>
                          </a:solidFill>
                          <a:latin typeface="Times New Roman"/>
                          <a:ea typeface="Times New Roman"/>
                          <a:cs typeface="Times New Roman"/>
                          <a:sym typeface="Times New Roman"/>
                        </a:rPr>
                        <a:t>&amp; published on 09th</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October  2019</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Wan -Jung chang</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Liang-Bi chen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solidFill>
                            <a:schemeClr val="lt1"/>
                          </a:solidFill>
                          <a:latin typeface="Times New Roman"/>
                          <a:ea typeface="Times New Roman"/>
                          <a:cs typeface="Times New Roman"/>
                          <a:sym typeface="Times New Roman"/>
                        </a:rPr>
                        <a:t>Most individuals involved in traffic accidents receive assistance from drivers, passengers, or other people. However, when a traffic accident occurs in a sparsely populated area or the driver is the only person in the vehicle and the crash results in loss of consciousness, no one will be available to send a distress message to the proper authorities within the golden window for medical treatment. This paper proposes a deep learning-based Internet of Vehicles (IoV) system called DeepCrash, which includes an in-vehicle infotainment (IVI) telematics platform with a vehicle self-collision detection sensor and a front camera, a cloud-based deep learning server, and a cloud-based management platform.</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585775" y="200325"/>
            <a:ext cx="70305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rgbClr val="1A1A1A"/>
                </a:solidFill>
                <a:latin typeface="Times New Roman"/>
                <a:ea typeface="Times New Roman"/>
                <a:cs typeface="Times New Roman"/>
                <a:sym typeface="Times New Roman"/>
              </a:rPr>
              <a:t>AGENDA</a:t>
            </a:r>
            <a:endParaRPr b="1" sz="2400">
              <a:solidFill>
                <a:srgbClr val="1A1A1A"/>
              </a:solidFill>
              <a:latin typeface="Times New Roman"/>
              <a:ea typeface="Times New Roman"/>
              <a:cs typeface="Times New Roman"/>
              <a:sym typeface="Times New Roman"/>
            </a:endParaRPr>
          </a:p>
        </p:txBody>
      </p:sp>
      <p:sp>
        <p:nvSpPr>
          <p:cNvPr id="65" name="Google Shape;65;p14"/>
          <p:cNvSpPr txBox="1"/>
          <p:nvPr>
            <p:ph idx="1" type="body"/>
          </p:nvPr>
        </p:nvSpPr>
        <p:spPr>
          <a:xfrm>
            <a:off x="474225" y="822450"/>
            <a:ext cx="7625700" cy="4128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Abstract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Literature Surve</a:t>
            </a:r>
            <a:r>
              <a:rPr lang="en" sz="1900">
                <a:solidFill>
                  <a:schemeClr val="lt1"/>
                </a:solidFill>
                <a:latin typeface="Times New Roman"/>
                <a:ea typeface="Times New Roman"/>
                <a:cs typeface="Times New Roman"/>
                <a:sym typeface="Times New Roman"/>
              </a:rPr>
              <a:t>y</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Proposed Methodology</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Proposed Architecture</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Modules</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System Requirements</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Conclusion</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References</a:t>
            </a:r>
            <a:endParaRPr sz="19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solidFill>
                <a:schemeClr val="lt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900">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graphicFrame>
        <p:nvGraphicFramePr>
          <p:cNvPr id="157" name="Google Shape;157;p32"/>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Front-View Vehicle Damage Detection using Roadway Surveillance Camera Images</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SCITEPRESS – Science and Technology Publications,</a:t>
                      </a:r>
                      <a:r>
                        <a:rPr lang="en" sz="1500">
                          <a:solidFill>
                            <a:schemeClr val="lt1"/>
                          </a:solidFill>
                          <a:latin typeface="Times New Roman"/>
                          <a:ea typeface="Times New Roman"/>
                          <a:cs typeface="Times New Roman"/>
                          <a:sym typeface="Times New Roman"/>
                        </a:rPr>
                        <a:t> 2019</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Burak Balci,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Yusuf Artan,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Bensu Alkan,</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Alperen Elihos.</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solidFill>
                            <a:schemeClr val="lt1"/>
                          </a:solidFill>
                          <a:latin typeface="Times New Roman"/>
                          <a:ea typeface="Times New Roman"/>
                          <a:cs typeface="Times New Roman"/>
                          <a:sym typeface="Times New Roman"/>
                        </a:rPr>
                        <a:t>Vehicle body damage detection from still images has received considerable interest in the computer vision community in recent years.Earlier studies utilized images taken from short proximity (&lt; 3 meters) to the vehicle or to the damaged region of vehicle. In this study, The proposed method utilizes deep learning based object detection and image classification methods to determine damage status of a vehicle and  combines the symmetry property of vehicles’ frontal view and transfer learning concept in its inference process. Experimental results show that the proposed method achieves 91 % accuracy on a test dataset. </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graphicFrame>
        <p:nvGraphicFramePr>
          <p:cNvPr id="162" name="Google Shape;162;p33"/>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17</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Vehicle Damage Classification and Fraudulent Image Detection Including Moiré Effect Using Deep Learning</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4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IEEE </a:t>
                      </a:r>
                      <a:r>
                        <a:rPr lang="en" sz="1500">
                          <a:solidFill>
                            <a:schemeClr val="lt1"/>
                          </a:solidFill>
                          <a:latin typeface="Times New Roman"/>
                          <a:ea typeface="Times New Roman"/>
                          <a:cs typeface="Times New Roman"/>
                          <a:sym typeface="Times New Roman"/>
                        </a:rPr>
                        <a:t>&amp; published on 19th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November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Umer Waqas</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lt1"/>
                          </a:solidFill>
                          <a:uFill>
                            <a:noFill/>
                          </a:uFill>
                          <a:latin typeface="Times New Roman"/>
                          <a:ea typeface="Times New Roman"/>
                          <a:cs typeface="Times New Roman"/>
                          <a:sym typeface="Times New Roman"/>
                          <a:hlinkClick r:id="rId4">
                            <a:extLst>
                              <a:ext uri="{A12FA001-AC4F-418D-AE19-62706E023703}">
                                <ahyp:hlinkClr val="tx"/>
                              </a:ext>
                            </a:extLst>
                          </a:hlinkClick>
                        </a:rPr>
                        <a:t>Nimra Akram</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Soohwa Kim</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lt1"/>
                          </a:solidFill>
                          <a:uFill>
                            <a:noFill/>
                          </a:uFill>
                          <a:latin typeface="Times New Roman"/>
                          <a:ea typeface="Times New Roman"/>
                          <a:cs typeface="Times New Roman"/>
                          <a:sym typeface="Times New Roman"/>
                          <a:hlinkClick r:id="rId6">
                            <a:extLst>
                              <a:ext uri="{A12FA001-AC4F-418D-AE19-62706E023703}">
                                <ahyp:hlinkClr val="tx"/>
                              </a:ext>
                            </a:extLst>
                          </a:hlinkClick>
                        </a:rPr>
                        <a:t>Donghun Lee</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lt1"/>
                          </a:solidFill>
                          <a:uFill>
                            <a:noFill/>
                          </a:uFill>
                          <a:latin typeface="Times New Roman"/>
                          <a:ea typeface="Times New Roman"/>
                          <a:cs typeface="Times New Roman"/>
                          <a:sym typeface="Times New Roman"/>
                          <a:hlinkClick r:id="rId7">
                            <a:extLst>
                              <a:ext uri="{A12FA001-AC4F-418D-AE19-62706E023703}">
                                <ahyp:hlinkClr val="tx"/>
                              </a:ext>
                            </a:extLst>
                          </a:hlinkClick>
                        </a:rPr>
                        <a:t>Jihoon Jeon</a:t>
                      </a:r>
                      <a:r>
                        <a:rPr lang="en" sz="1300">
                          <a:solidFill>
                            <a:schemeClr val="lt1"/>
                          </a:solidFill>
                          <a:latin typeface="Times New Roman"/>
                          <a:ea typeface="Times New Roman"/>
                          <a:cs typeface="Times New Roman"/>
                          <a:sym typeface="Times New Roman"/>
                        </a:rPr>
                        <a:t>.</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450">
                          <a:solidFill>
                            <a:schemeClr val="lt1"/>
                          </a:solidFill>
                          <a:latin typeface="Times New Roman"/>
                          <a:ea typeface="Times New Roman"/>
                          <a:cs typeface="Times New Roman"/>
                          <a:sym typeface="Times New Roman"/>
                        </a:rPr>
                        <a:t>Image-based vehicle insurance processing and loan management has large scope for automation in automotive industry. </a:t>
                      </a:r>
                      <a:r>
                        <a:rPr lang="en" sz="1450">
                          <a:solidFill>
                            <a:schemeClr val="lt1"/>
                          </a:solidFill>
                          <a:latin typeface="Times New Roman"/>
                          <a:ea typeface="Times New Roman"/>
                          <a:cs typeface="Times New Roman"/>
                          <a:sym typeface="Times New Roman"/>
                        </a:rPr>
                        <a:t>In this paper we consider the problem of car damage classification, where categories include medium damage, huge damage and no damage. </a:t>
                      </a:r>
                      <a:r>
                        <a:rPr lang="en" sz="1450">
                          <a:solidFill>
                            <a:schemeClr val="lt1"/>
                          </a:solidFill>
                          <a:latin typeface="Times New Roman"/>
                          <a:ea typeface="Times New Roman"/>
                          <a:cs typeface="Times New Roman"/>
                          <a:sym typeface="Times New Roman"/>
                        </a:rPr>
                        <a:t>Moreover, moving towards automation also comes with diverse hurdles; users can upload fake images like screenshots or taking pictures from computer screens, etc. To tackle this problem a hybrid approach is proposed to provide only authentic images to algorithm for damage classification as input. In this regard, moiré effect detection and metadata analysis is performed to detect fraudulent images. For damage classification 95% and for moiré effect detection 90% accuracy is achieved.</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graphicFrame>
        <p:nvGraphicFramePr>
          <p:cNvPr id="167" name="Google Shape;167;p34"/>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18</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Vehicle-Damage-Detection Segmentation Algorithm Based on Improved Mask RCNN</a:t>
                      </a:r>
                      <a:endParaRPr sz="1500">
                        <a:solidFill>
                          <a:schemeClr val="lt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t/>
                      </a:r>
                      <a:endParaRPr sz="65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IEEE </a:t>
                      </a:r>
                      <a:r>
                        <a:rPr lang="en" sz="1500">
                          <a:solidFill>
                            <a:schemeClr val="lt1"/>
                          </a:solidFill>
                          <a:latin typeface="Times New Roman"/>
                          <a:ea typeface="Times New Roman"/>
                          <a:cs typeface="Times New Roman"/>
                          <a:sym typeface="Times New Roman"/>
                        </a:rPr>
                        <a:t>&amp; published on 6th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January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5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Qinghui Zhang</a:t>
                      </a:r>
                      <a:r>
                        <a:rPr lang="en" sz="1250">
                          <a:solidFill>
                            <a:schemeClr val="lt1"/>
                          </a:solidFill>
                          <a:latin typeface="Times New Roman"/>
                          <a:ea typeface="Times New Roman"/>
                          <a:cs typeface="Times New Roman"/>
                          <a:sym typeface="Times New Roman"/>
                        </a:rPr>
                        <a:t>,</a:t>
                      </a:r>
                      <a:endParaRPr sz="10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lt1"/>
                          </a:solidFill>
                          <a:uFill>
                            <a:noFill/>
                          </a:uFill>
                          <a:latin typeface="Times New Roman"/>
                          <a:ea typeface="Times New Roman"/>
                          <a:cs typeface="Times New Roman"/>
                          <a:sym typeface="Times New Roman"/>
                          <a:hlinkClick r:id="rId4">
                            <a:extLst>
                              <a:ext uri="{A12FA001-AC4F-418D-AE19-62706E023703}">
                                <ahyp:hlinkClr val="tx"/>
                              </a:ext>
                            </a:extLst>
                          </a:hlinkClick>
                        </a:rPr>
                        <a:t>Xianing Chang</a:t>
                      </a:r>
                      <a:r>
                        <a:rPr lang="en" sz="1250">
                          <a:solidFill>
                            <a:schemeClr val="lt1"/>
                          </a:solidFill>
                          <a:latin typeface="Times New Roman"/>
                          <a:ea typeface="Times New Roman"/>
                          <a:cs typeface="Times New Roman"/>
                          <a:sym typeface="Times New Roman"/>
                        </a:rPr>
                        <a:t>,</a:t>
                      </a:r>
                      <a:endParaRPr sz="12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Shanfeng Bian Bian</a:t>
                      </a:r>
                      <a:r>
                        <a:rPr lang="en" sz="1250">
                          <a:solidFill>
                            <a:schemeClr val="lt1"/>
                          </a:solidFill>
                          <a:latin typeface="Times New Roman"/>
                          <a:ea typeface="Times New Roman"/>
                          <a:cs typeface="Times New Roman"/>
                          <a:sym typeface="Times New Roman"/>
                        </a:rPr>
                        <a:t>.</a:t>
                      </a:r>
                      <a:endParaRPr sz="12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just">
                        <a:spcBef>
                          <a:spcPts val="0"/>
                        </a:spcBef>
                        <a:spcAft>
                          <a:spcPts val="0"/>
                        </a:spcAft>
                        <a:buNone/>
                      </a:pPr>
                      <a:r>
                        <a:rPr lang="en" sz="1350">
                          <a:solidFill>
                            <a:schemeClr val="lt1"/>
                          </a:solidFill>
                          <a:latin typeface="Times New Roman"/>
                          <a:ea typeface="Times New Roman"/>
                          <a:cs typeface="Times New Roman"/>
                          <a:sym typeface="Times New Roman"/>
                        </a:rPr>
                        <a:t>Traffic congestion due to vehicular accidents seriously affects normal travel, and accurate and effective mitigating measures and methods must be studied. To resolve traffic accident compensation problems quickly, a vehicle-damage-detection segmentation algorithm based on transfer learning and an improved mask regional convolutional neural network (Mask RCNN) is proposed in this paper. The experiment first collects car damage pictures for preprocessing and uses Labelme to make data set labels.The residual network (ResNet) is optimized, and feature extraction is performed in combination with Feature Pyramid Network (FPN).Finally, the results of self-made dedicated dataset training and testing show that the improved Mask RCNN has better Average Precision (AP) value, detection accuracy and masking accuracy, and improves the efficiency of solving traffic accident compensation problems.</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graphicFrame>
        <p:nvGraphicFramePr>
          <p:cNvPr id="172" name="Google Shape;172;p35"/>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19</a:t>
                      </a:r>
                      <a:endParaRPr>
                        <a:solidFill>
                          <a:schemeClr val="lt1"/>
                        </a:solidFill>
                      </a:endParaRPr>
                    </a:p>
                  </a:txBody>
                  <a:tcPr marT="91425" marB="91425" marR="91425" marL="91425"/>
                </a:tc>
                <a:tc>
                  <a:txBody>
                    <a:bodyPr/>
                    <a:lstStyle/>
                    <a:p>
                      <a:pPr indent="0" lvl="0" marL="0" marR="29210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Damage Detection Sensitivity of a Vehicle-based Bridge Health Monitoring System</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550">
                        <a:solidFill>
                          <a:schemeClr val="l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500">
                        <a:solidFill>
                          <a:schemeClr val="lt1"/>
                        </a:solidFill>
                        <a:highlight>
                          <a:srgbClr val="FCFCFC"/>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12th International Conference on Damage Assessment of Structures </a:t>
                      </a:r>
                      <a:r>
                        <a:rPr lang="en" sz="1500">
                          <a:solidFill>
                            <a:schemeClr val="lt1"/>
                          </a:solidFill>
                          <a:latin typeface="Times New Roman"/>
                          <a:ea typeface="Times New Roman"/>
                          <a:cs typeface="Times New Roman"/>
                          <a:sym typeface="Times New Roman"/>
                        </a:rPr>
                        <a:t>on 12th July 2017</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Ayaho Miyamoto,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Akito Yabe,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Válter J. G. Lúcio</a:t>
                      </a:r>
                      <a:r>
                        <a:rPr lang="en" sz="1000">
                          <a:solidFill>
                            <a:schemeClr val="lt1"/>
                          </a:solidFill>
                          <a:latin typeface="Times New Roman"/>
                          <a:ea typeface="Times New Roman"/>
                          <a:cs typeface="Times New Roman"/>
                          <a:sym typeface="Times New Roman"/>
                        </a:rPr>
                        <a:t>.</a:t>
                      </a:r>
                      <a:endParaRPr sz="2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50">
                          <a:solidFill>
                            <a:schemeClr val="lt1"/>
                          </a:solidFill>
                          <a:latin typeface="Times New Roman"/>
                          <a:ea typeface="Times New Roman"/>
                          <a:cs typeface="Times New Roman"/>
                          <a:sym typeface="Times New Roman"/>
                        </a:rPr>
                        <a:t>As one solution to the problem for condition assessment of existing short and medium span (10-30m) reinforced/prestressed concrete bridges, a new monitoring method using a public bus as part of a public transit system (called "Bus monitoring system") was proposed, along with safety indices, namely, "characteristic deflection", which is relatively free from the influence of dynamic disturbances due to such factors as the roughness of the road surface, and a structural anomaly parameter. In this study, to evaluate the practicality of the newly developed bus monitoring system, it has been field-tested over a period of about four years by using an in-service fixed-route bus operating on a bus route.The verification results thus obtained are also described in this paper, and also evaluates the sensitivity of the "characteristic deflection", which is a bridge (health) condition indicator used by the bus monitoring system, in damage detection</a:t>
                      </a:r>
                      <a:r>
                        <a:rPr lang="en" sz="1250">
                          <a:solidFill>
                            <a:schemeClr val="lt1"/>
                          </a:solidFill>
                          <a:latin typeface="Times New Roman"/>
                          <a:ea typeface="Times New Roman"/>
                          <a:cs typeface="Times New Roman"/>
                          <a:sym typeface="Times New Roman"/>
                        </a:rPr>
                        <a:t>. </a:t>
                      </a:r>
                      <a:endParaRPr sz="125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graphicFrame>
        <p:nvGraphicFramePr>
          <p:cNvPr id="177" name="Google Shape;177;p36"/>
          <p:cNvGraphicFramePr/>
          <p:nvPr/>
        </p:nvGraphicFramePr>
        <p:xfrm>
          <a:off x="109775" y="106650"/>
          <a:ext cx="3000000" cy="3000000"/>
        </p:xfrm>
        <a:graphic>
          <a:graphicData uri="http://schemas.openxmlformats.org/drawingml/2006/table">
            <a:tbl>
              <a:tblPr>
                <a:noFill/>
                <a:tableStyleId>{F7B53FF3-3D92-4755-AACE-0B6BA1AC6B58}</a:tableStyleId>
              </a:tblPr>
              <a:tblGrid>
                <a:gridCol w="660775"/>
                <a:gridCol w="1520325"/>
                <a:gridCol w="1526850"/>
                <a:gridCol w="1185500"/>
                <a:gridCol w="4021825"/>
              </a:tblGrid>
              <a:tr h="7742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822275">
                <a:tc>
                  <a:txBody>
                    <a:bodyPr/>
                    <a:lstStyle/>
                    <a:p>
                      <a:pPr indent="0" lvl="0" marL="0" rtl="0" algn="l">
                        <a:spcBef>
                          <a:spcPts val="0"/>
                        </a:spcBef>
                        <a:spcAft>
                          <a:spcPts val="0"/>
                        </a:spcAft>
                        <a:buNone/>
                      </a:pPr>
                      <a:r>
                        <a:rPr lang="en">
                          <a:solidFill>
                            <a:schemeClr val="lt1"/>
                          </a:solidFill>
                        </a:rPr>
                        <a:t> 20</a:t>
                      </a:r>
                      <a:endParaRPr>
                        <a:solidFill>
                          <a:schemeClr val="lt1"/>
                        </a:solidFill>
                      </a:endParaRPr>
                    </a:p>
                  </a:txBody>
                  <a:tcPr marT="91425" marB="91425" marR="91425" marL="91425"/>
                </a:tc>
                <a:tc>
                  <a:txBody>
                    <a:bodyPr/>
                    <a:lstStyle/>
                    <a:p>
                      <a:pPr indent="0" lvl="0" marL="0" rtl="0" algn="l">
                        <a:lnSpc>
                          <a:spcPct val="123000"/>
                        </a:lnSpc>
                        <a:spcBef>
                          <a:spcPts val="0"/>
                        </a:spcBef>
                        <a:spcAft>
                          <a:spcPts val="0"/>
                        </a:spcAft>
                        <a:buNone/>
                      </a:pPr>
                      <a:r>
                        <a:rPr lang="en" sz="1500">
                          <a:solidFill>
                            <a:schemeClr val="lt1"/>
                          </a:solidFill>
                          <a:latin typeface="Times New Roman"/>
                          <a:ea typeface="Times New Roman"/>
                          <a:cs typeface="Times New Roman"/>
                          <a:sym typeface="Times New Roman"/>
                        </a:rPr>
                        <a:t>A Machine Learning Approach to Bridge-Damage Detection Using Responses Measured on a Passing Vehicle</a:t>
                      </a:r>
                      <a:endParaRPr sz="1500">
                        <a:solidFill>
                          <a:schemeClr val="lt1"/>
                        </a:solidFill>
                        <a:latin typeface="Times New Roman"/>
                        <a:ea typeface="Times New Roman"/>
                        <a:cs typeface="Times New Roman"/>
                        <a:sym typeface="Times New Roman"/>
                      </a:endParaRPr>
                    </a:p>
                    <a:p>
                      <a:pPr indent="0" lvl="0" marL="0" rtl="0" algn="l">
                        <a:lnSpc>
                          <a:spcPct val="110000"/>
                        </a:lnSpc>
                        <a:spcBef>
                          <a:spcPts val="1100"/>
                        </a:spcBef>
                        <a:spcAft>
                          <a:spcPts val="0"/>
                        </a:spcAft>
                        <a:buNone/>
                      </a:pPr>
                      <a:r>
                        <a:t/>
                      </a:r>
                      <a:endParaRPr sz="850">
                        <a:solidFill>
                          <a:schemeClr val="lt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600">
                        <a:solidFill>
                          <a:schemeClr val="l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
                        <a:solidFill>
                          <a:schemeClr val="lt1"/>
                        </a:solidFill>
                        <a:highlight>
                          <a:srgbClr val="FCFCFC"/>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Published on 19 September 2019 at MDPI</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Abdollah matekjatarian,</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Fatemeh Golpayegani,</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Callum Molleney.</a:t>
                      </a:r>
                      <a:endParaRPr sz="12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00">
                          <a:solidFill>
                            <a:schemeClr val="lt1"/>
                          </a:solidFill>
                          <a:latin typeface="Times New Roman"/>
                          <a:ea typeface="Times New Roman"/>
                          <a:cs typeface="Times New Roman"/>
                          <a:sym typeface="Times New Roman"/>
                        </a:rPr>
                        <a:t>A new two-stage machine learning approach for bridge damage detection using the responses measured on a passing vehicle. In the first stage, an artificial neural network (ANN) is trained using the vehicle responses measured from multiple passes.. The vehicle acceleration or Discrete Fourier Transform (DFT) spectrum of the acceleration is used. The vehicle response is predicted from its speed for multiple passes over the bridge. Root-mean-square error is used to calculate the prediction error. In the second stage of the proposed method, a damage indicator is defined using a Gaussian process that detects the changes in the distribution of the prediction errors. It is suggested that if the bridge condition is healthy. The performance of the proposed approach was evaluated using numerical case studies of vehicle–bridge interaction. It was demonstrated that the approach could successfully detect the damage in the presence of road roughness profile and measurement noise, even for low damage levels.</a:t>
                      </a:r>
                      <a:endParaRPr sz="13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37"/>
          <p:cNvSpPr txBox="1"/>
          <p:nvPr>
            <p:ph type="title"/>
          </p:nvPr>
        </p:nvSpPr>
        <p:spPr>
          <a:xfrm>
            <a:off x="297350" y="122250"/>
            <a:ext cx="8520600" cy="62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PROPOSED METHODOLOGY</a:t>
            </a:r>
            <a:endParaRPr b="1">
              <a:solidFill>
                <a:srgbClr val="1A1A1A"/>
              </a:solidFill>
              <a:latin typeface="Times New Roman"/>
              <a:ea typeface="Times New Roman"/>
              <a:cs typeface="Times New Roman"/>
              <a:sym typeface="Times New Roman"/>
            </a:endParaRPr>
          </a:p>
        </p:txBody>
      </p:sp>
      <p:sp>
        <p:nvSpPr>
          <p:cNvPr id="183" name="Google Shape;183;p37"/>
          <p:cNvSpPr txBox="1"/>
          <p:nvPr>
            <p:ph idx="1" type="body"/>
          </p:nvPr>
        </p:nvSpPr>
        <p:spPr>
          <a:xfrm>
            <a:off x="819150" y="804775"/>
            <a:ext cx="7505700" cy="3633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84" name="Google Shape;184;p37"/>
          <p:cNvSpPr txBox="1"/>
          <p:nvPr/>
        </p:nvSpPr>
        <p:spPr>
          <a:xfrm>
            <a:off x="861000" y="804775"/>
            <a:ext cx="7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85" name="Google Shape;185;p37"/>
          <p:cNvPicPr preferRelativeResize="0"/>
          <p:nvPr/>
        </p:nvPicPr>
        <p:blipFill>
          <a:blip r:embed="rId3">
            <a:alphaModFix/>
          </a:blip>
          <a:stretch>
            <a:fillRect/>
          </a:stretch>
        </p:blipFill>
        <p:spPr>
          <a:xfrm>
            <a:off x="1381625" y="1260500"/>
            <a:ext cx="6128425" cy="3062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38"/>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PROPOSED ARCHITECTURE</a:t>
            </a:r>
            <a:endParaRPr b="1">
              <a:solidFill>
                <a:srgbClr val="1A1A1A"/>
              </a:solidFill>
              <a:latin typeface="Times New Roman"/>
              <a:ea typeface="Times New Roman"/>
              <a:cs typeface="Times New Roman"/>
              <a:sym typeface="Times New Roman"/>
            </a:endParaRPr>
          </a:p>
        </p:txBody>
      </p:sp>
      <p:sp>
        <p:nvSpPr>
          <p:cNvPr id="191" name="Google Shape;191;p38"/>
          <p:cNvSpPr txBox="1"/>
          <p:nvPr>
            <p:ph idx="1" type="body"/>
          </p:nvPr>
        </p:nvSpPr>
        <p:spPr>
          <a:xfrm>
            <a:off x="487225" y="804775"/>
            <a:ext cx="8330700" cy="415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92" name="Google Shape;192;p38"/>
          <p:cNvSpPr txBox="1"/>
          <p:nvPr/>
        </p:nvSpPr>
        <p:spPr>
          <a:xfrm>
            <a:off x="711325" y="1039650"/>
            <a:ext cx="81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3" name="Google Shape;193;p38"/>
          <p:cNvSpPr txBox="1"/>
          <p:nvPr/>
        </p:nvSpPr>
        <p:spPr>
          <a:xfrm>
            <a:off x="998600" y="1162750"/>
            <a:ext cx="74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4" name="Google Shape;194;p38"/>
          <p:cNvPicPr preferRelativeResize="0"/>
          <p:nvPr/>
        </p:nvPicPr>
        <p:blipFill>
          <a:blip r:embed="rId3">
            <a:alphaModFix/>
          </a:blip>
          <a:stretch>
            <a:fillRect/>
          </a:stretch>
        </p:blipFill>
        <p:spPr>
          <a:xfrm>
            <a:off x="1190125" y="957575"/>
            <a:ext cx="6730325" cy="366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39"/>
          <p:cNvSpPr txBox="1"/>
          <p:nvPr>
            <p:ph type="title"/>
          </p:nvPr>
        </p:nvSpPr>
        <p:spPr>
          <a:xfrm>
            <a:off x="392275" y="14960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MODULES</a:t>
            </a:r>
            <a:endParaRPr b="1">
              <a:solidFill>
                <a:srgbClr val="1A1A1A"/>
              </a:solidFill>
              <a:latin typeface="Times New Roman"/>
              <a:ea typeface="Times New Roman"/>
              <a:cs typeface="Times New Roman"/>
              <a:sym typeface="Times New Roman"/>
            </a:endParaRPr>
          </a:p>
        </p:txBody>
      </p:sp>
      <p:sp>
        <p:nvSpPr>
          <p:cNvPr id="200" name="Google Shape;200;p39"/>
          <p:cNvSpPr txBox="1"/>
          <p:nvPr>
            <p:ph idx="1" type="body"/>
          </p:nvPr>
        </p:nvSpPr>
        <p:spPr>
          <a:xfrm>
            <a:off x="487225" y="804775"/>
            <a:ext cx="8330700" cy="4150200"/>
          </a:xfrm>
          <a:prstGeom prst="rect">
            <a:avLst/>
          </a:prstGeom>
        </p:spPr>
        <p:txBody>
          <a:bodyPr anchorCtr="0" anchor="t" bIns="91425" lIns="91425" spcFirstLastPara="1" rIns="91425" wrap="square" tIns="91425">
            <a:normAutofit/>
          </a:bodyPr>
          <a:lstStyle/>
          <a:p>
            <a:pPr indent="-349250" lvl="0" marL="457200" rtl="0" algn="just">
              <a:lnSpc>
                <a:spcPct val="150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Pre-Processing</a:t>
            </a:r>
            <a:endParaRPr sz="1900">
              <a:solidFill>
                <a:schemeClr val="lt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Image Training</a:t>
            </a:r>
            <a:endParaRPr sz="1900">
              <a:solidFill>
                <a:schemeClr val="lt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Inference</a:t>
            </a:r>
            <a:endParaRPr sz="1900">
              <a:solidFill>
                <a:schemeClr val="lt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lt1"/>
              </a:buClr>
              <a:buSzPts val="1900"/>
              <a:buFont typeface="Times New Roman"/>
              <a:buChar char="●"/>
            </a:pPr>
            <a:r>
              <a:rPr lang="en" sz="1900">
                <a:solidFill>
                  <a:schemeClr val="lt1"/>
                </a:solidFill>
                <a:latin typeface="Times New Roman"/>
                <a:ea typeface="Times New Roman"/>
                <a:cs typeface="Times New Roman"/>
                <a:sym typeface="Times New Roman"/>
              </a:rPr>
              <a:t>Annotation</a:t>
            </a:r>
            <a:endParaRPr sz="1900">
              <a:solidFill>
                <a:schemeClr val="lt1"/>
              </a:solidFill>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40"/>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PRE-PROCESSING</a:t>
            </a:r>
            <a:endParaRPr b="1">
              <a:solidFill>
                <a:srgbClr val="000000"/>
              </a:solidFill>
              <a:latin typeface="Times New Roman"/>
              <a:ea typeface="Times New Roman"/>
              <a:cs typeface="Times New Roman"/>
              <a:sym typeface="Times New Roman"/>
            </a:endParaRPr>
          </a:p>
        </p:txBody>
      </p:sp>
      <p:sp>
        <p:nvSpPr>
          <p:cNvPr id="206" name="Google Shape;206;p40"/>
          <p:cNvSpPr txBox="1"/>
          <p:nvPr>
            <p:ph idx="1" type="body"/>
          </p:nvPr>
        </p:nvSpPr>
        <p:spPr>
          <a:xfrm>
            <a:off x="487225" y="804775"/>
            <a:ext cx="8330700" cy="41502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pic>
        <p:nvPicPr>
          <p:cNvPr id="207" name="Google Shape;207;p40"/>
          <p:cNvPicPr preferRelativeResize="0"/>
          <p:nvPr/>
        </p:nvPicPr>
        <p:blipFill>
          <a:blip r:embed="rId3">
            <a:alphaModFix/>
          </a:blip>
          <a:stretch>
            <a:fillRect/>
          </a:stretch>
        </p:blipFill>
        <p:spPr>
          <a:xfrm>
            <a:off x="2590775" y="1247775"/>
            <a:ext cx="4302575" cy="2647950"/>
          </a:xfrm>
          <a:prstGeom prst="rect">
            <a:avLst/>
          </a:prstGeom>
          <a:noFill/>
          <a:ln>
            <a:noFill/>
          </a:ln>
        </p:spPr>
      </p:pic>
      <p:pic>
        <p:nvPicPr>
          <p:cNvPr id="208" name="Google Shape;208;p40"/>
          <p:cNvPicPr preferRelativeResize="0"/>
          <p:nvPr/>
        </p:nvPicPr>
        <p:blipFill>
          <a:blip r:embed="rId4">
            <a:alphaModFix/>
          </a:blip>
          <a:stretch>
            <a:fillRect/>
          </a:stretch>
        </p:blipFill>
        <p:spPr>
          <a:xfrm>
            <a:off x="773100" y="804775"/>
            <a:ext cx="7332676" cy="3867225"/>
          </a:xfrm>
          <a:prstGeom prst="rect">
            <a:avLst/>
          </a:prstGeom>
          <a:noFill/>
          <a:ln>
            <a:noFill/>
          </a:ln>
        </p:spPr>
      </p:pic>
      <p:pic>
        <p:nvPicPr>
          <p:cNvPr id="209" name="Google Shape;209;p40"/>
          <p:cNvPicPr preferRelativeResize="0"/>
          <p:nvPr/>
        </p:nvPicPr>
        <p:blipFill>
          <a:blip r:embed="rId5">
            <a:alphaModFix/>
          </a:blip>
          <a:stretch>
            <a:fillRect/>
          </a:stretch>
        </p:blipFill>
        <p:spPr>
          <a:xfrm flipH="1">
            <a:off x="4309862" y="2804075"/>
            <a:ext cx="685425" cy="277875"/>
          </a:xfrm>
          <a:prstGeom prst="rect">
            <a:avLst/>
          </a:prstGeom>
          <a:noFill/>
          <a:ln>
            <a:noFill/>
          </a:ln>
        </p:spPr>
      </p:pic>
      <p:sp>
        <p:nvSpPr>
          <p:cNvPr id="210" name="Google Shape;210;p40"/>
          <p:cNvSpPr txBox="1"/>
          <p:nvPr/>
        </p:nvSpPr>
        <p:spPr>
          <a:xfrm>
            <a:off x="5569500" y="3739300"/>
            <a:ext cx="3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YOLOV3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41"/>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Times New Roman"/>
                <a:ea typeface="Times New Roman"/>
                <a:cs typeface="Times New Roman"/>
                <a:sym typeface="Times New Roman"/>
              </a:rPr>
              <a:t>IMAGE TRAINING</a:t>
            </a:r>
            <a:endParaRPr b="1">
              <a:solidFill>
                <a:srgbClr val="000000"/>
              </a:solidFill>
              <a:latin typeface="Times New Roman"/>
              <a:ea typeface="Times New Roman"/>
              <a:cs typeface="Times New Roman"/>
              <a:sym typeface="Times New Roman"/>
            </a:endParaRPr>
          </a:p>
        </p:txBody>
      </p:sp>
      <p:sp>
        <p:nvSpPr>
          <p:cNvPr id="216" name="Google Shape;216;p41"/>
          <p:cNvSpPr txBox="1"/>
          <p:nvPr>
            <p:ph idx="1" type="body"/>
          </p:nvPr>
        </p:nvSpPr>
        <p:spPr>
          <a:xfrm>
            <a:off x="487225" y="804775"/>
            <a:ext cx="8330700" cy="41502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pic>
        <p:nvPicPr>
          <p:cNvPr id="217" name="Google Shape;217;p41"/>
          <p:cNvPicPr preferRelativeResize="0"/>
          <p:nvPr/>
        </p:nvPicPr>
        <p:blipFill>
          <a:blip r:embed="rId3">
            <a:alphaModFix/>
          </a:blip>
          <a:stretch>
            <a:fillRect/>
          </a:stretch>
        </p:blipFill>
        <p:spPr>
          <a:xfrm>
            <a:off x="2257425" y="1433513"/>
            <a:ext cx="4629150" cy="227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938975" y="310700"/>
            <a:ext cx="70305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rgbClr val="1A1A1A"/>
                </a:solidFill>
                <a:latin typeface="Times New Roman"/>
                <a:ea typeface="Times New Roman"/>
                <a:cs typeface="Times New Roman"/>
                <a:sym typeface="Times New Roman"/>
              </a:rPr>
              <a:t>ABSTRACT</a:t>
            </a:r>
            <a:endParaRPr b="1" sz="2400">
              <a:solidFill>
                <a:srgbClr val="1A1A1A"/>
              </a:solidFill>
              <a:latin typeface="Times New Roman"/>
              <a:ea typeface="Times New Roman"/>
              <a:cs typeface="Times New Roman"/>
              <a:sym typeface="Times New Roman"/>
            </a:endParaRPr>
          </a:p>
        </p:txBody>
      </p:sp>
      <p:sp>
        <p:nvSpPr>
          <p:cNvPr id="71" name="Google Shape;71;p15"/>
          <p:cNvSpPr txBox="1"/>
          <p:nvPr>
            <p:ph idx="1" type="body"/>
          </p:nvPr>
        </p:nvSpPr>
        <p:spPr>
          <a:xfrm>
            <a:off x="482550" y="1011000"/>
            <a:ext cx="8202300" cy="37530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growth of the automobile industry today is closely tied to the rise in vehicle accidents.As a result, insurance firms are addressing claims leakage while dealing with numerous concurrent claims.These problems for the insurance sectors can be resolved with the aid of artificial intelligence (AI) based on deep learning models.</a:t>
            </a:r>
            <a:endParaRPr sz="1600">
              <a:solidFill>
                <a:schemeClr val="lt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For the purpose of assessing and detecting automotive damage in real-world datasets, we use a deep learning-based model.The model identifies the damaged area of a car, converts the image to grayscale, determines its location, then determines how severe it is, and employs several ways to increase the system's accuracy.Additionally, it identified the damage's accuracy in percentage terms, which will aid in determining the extent of the damage to the car.</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42"/>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INFERENCE</a:t>
            </a:r>
            <a:endParaRPr b="1">
              <a:solidFill>
                <a:srgbClr val="1A1A1A"/>
              </a:solidFill>
              <a:latin typeface="Times New Roman"/>
              <a:ea typeface="Times New Roman"/>
              <a:cs typeface="Times New Roman"/>
              <a:sym typeface="Times New Roman"/>
            </a:endParaRPr>
          </a:p>
        </p:txBody>
      </p:sp>
      <p:sp>
        <p:nvSpPr>
          <p:cNvPr id="223" name="Google Shape;223;p42"/>
          <p:cNvSpPr txBox="1"/>
          <p:nvPr>
            <p:ph idx="1" type="body"/>
          </p:nvPr>
        </p:nvSpPr>
        <p:spPr>
          <a:xfrm>
            <a:off x="487225" y="804775"/>
            <a:ext cx="7545900" cy="41502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pic>
        <p:nvPicPr>
          <p:cNvPr id="224" name="Google Shape;224;p42"/>
          <p:cNvPicPr preferRelativeResize="0"/>
          <p:nvPr/>
        </p:nvPicPr>
        <p:blipFill>
          <a:blip r:embed="rId3">
            <a:alphaModFix/>
          </a:blip>
          <a:stretch>
            <a:fillRect/>
          </a:stretch>
        </p:blipFill>
        <p:spPr>
          <a:xfrm>
            <a:off x="860913" y="1047500"/>
            <a:ext cx="7545961" cy="365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sp>
        <p:nvSpPr>
          <p:cNvPr id="229" name="Google Shape;229;p43"/>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ANNOTATION</a:t>
            </a:r>
            <a:endParaRPr b="1">
              <a:solidFill>
                <a:srgbClr val="1A1A1A"/>
              </a:solidFill>
              <a:latin typeface="Times New Roman"/>
              <a:ea typeface="Times New Roman"/>
              <a:cs typeface="Times New Roman"/>
              <a:sym typeface="Times New Roman"/>
            </a:endParaRPr>
          </a:p>
        </p:txBody>
      </p:sp>
      <p:sp>
        <p:nvSpPr>
          <p:cNvPr id="230" name="Google Shape;230;p43"/>
          <p:cNvSpPr txBox="1"/>
          <p:nvPr>
            <p:ph idx="1" type="body"/>
          </p:nvPr>
        </p:nvSpPr>
        <p:spPr>
          <a:xfrm>
            <a:off x="487225" y="804775"/>
            <a:ext cx="8330700" cy="41502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pic>
        <p:nvPicPr>
          <p:cNvPr id="231" name="Google Shape;231;p43"/>
          <p:cNvPicPr preferRelativeResize="0"/>
          <p:nvPr/>
        </p:nvPicPr>
        <p:blipFill>
          <a:blip r:embed="rId3">
            <a:alphaModFix/>
          </a:blip>
          <a:stretch>
            <a:fillRect/>
          </a:stretch>
        </p:blipFill>
        <p:spPr>
          <a:xfrm>
            <a:off x="2509838" y="1423988"/>
            <a:ext cx="4124325" cy="2295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44"/>
          <p:cNvSpPr txBox="1"/>
          <p:nvPr>
            <p:ph type="title"/>
          </p:nvPr>
        </p:nvSpPr>
        <p:spPr>
          <a:xfrm>
            <a:off x="297350" y="122250"/>
            <a:ext cx="8520600" cy="6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SYSTEM REQUIREMENTS</a:t>
            </a:r>
            <a:endParaRPr b="1">
              <a:solidFill>
                <a:srgbClr val="1A1A1A"/>
              </a:solidFill>
              <a:latin typeface="Times New Roman"/>
              <a:ea typeface="Times New Roman"/>
              <a:cs typeface="Times New Roman"/>
              <a:sym typeface="Times New Roman"/>
            </a:endParaRPr>
          </a:p>
        </p:txBody>
      </p:sp>
      <p:sp>
        <p:nvSpPr>
          <p:cNvPr id="237" name="Google Shape;237;p44"/>
          <p:cNvSpPr txBox="1"/>
          <p:nvPr>
            <p:ph idx="1" type="body"/>
          </p:nvPr>
        </p:nvSpPr>
        <p:spPr>
          <a:xfrm>
            <a:off x="487225" y="804775"/>
            <a:ext cx="8330700" cy="4150200"/>
          </a:xfrm>
          <a:prstGeom prst="rect">
            <a:avLst/>
          </a:prstGeom>
        </p:spPr>
        <p:txBody>
          <a:bodyPr anchorCtr="0" anchor="t" bIns="91425" lIns="91425" spcFirstLastPara="1" rIns="91425" wrap="square" tIns="91425">
            <a:normAutofit fontScale="25000" lnSpcReduction="20000"/>
          </a:bodyPr>
          <a:lstStyle/>
          <a:p>
            <a:pPr indent="0" lvl="0" marL="457200" rtl="0" algn="just">
              <a:lnSpc>
                <a:spcPct val="150000"/>
              </a:lnSpc>
              <a:spcBef>
                <a:spcPts val="0"/>
              </a:spcBef>
              <a:spcAft>
                <a:spcPts val="0"/>
              </a:spcAft>
              <a:buNone/>
            </a:pPr>
            <a:r>
              <a:rPr b="1" lang="en" sz="6023">
                <a:solidFill>
                  <a:schemeClr val="lt1"/>
                </a:solidFill>
                <a:latin typeface="Times New Roman"/>
                <a:ea typeface="Times New Roman"/>
                <a:cs typeface="Times New Roman"/>
                <a:sym typeface="Times New Roman"/>
              </a:rPr>
              <a:t>HARDWARE SPECIFICATION</a:t>
            </a:r>
            <a:endParaRPr b="1" sz="6023">
              <a:solidFill>
                <a:schemeClr val="lt1"/>
              </a:solidFill>
              <a:latin typeface="Times New Roman"/>
              <a:ea typeface="Times New Roman"/>
              <a:cs typeface="Times New Roman"/>
              <a:sym typeface="Times New Roman"/>
            </a:endParaRPr>
          </a:p>
          <a:p>
            <a:pPr indent="-330566" lvl="0" marL="457200" marR="0" rtl="0" algn="just">
              <a:lnSpc>
                <a:spcPct val="150000"/>
              </a:lnSpc>
              <a:spcBef>
                <a:spcPts val="120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Processor: Intel i3, AMD/ Ryzen or above.</a:t>
            </a:r>
            <a:endParaRPr sz="6423">
              <a:solidFill>
                <a:schemeClr val="lt1"/>
              </a:solidFill>
              <a:latin typeface="Times New Roman"/>
              <a:ea typeface="Times New Roman"/>
              <a:cs typeface="Times New Roman"/>
              <a:sym typeface="Times New Roman"/>
            </a:endParaRPr>
          </a:p>
          <a:p>
            <a:pPr indent="-330566" lvl="0" marL="457200" marR="0" rtl="0" algn="just">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RAM: 4GB or above.</a:t>
            </a:r>
            <a:endParaRPr sz="6423">
              <a:solidFill>
                <a:schemeClr val="lt1"/>
              </a:solidFill>
              <a:latin typeface="Times New Roman"/>
              <a:ea typeface="Times New Roman"/>
              <a:cs typeface="Times New Roman"/>
              <a:sym typeface="Times New Roman"/>
            </a:endParaRPr>
          </a:p>
          <a:p>
            <a:pPr indent="-330566" lvl="0" marL="457200" marR="0" rtl="0" algn="just">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ROM: 80GB of free HDD space</a:t>
            </a:r>
            <a:endParaRPr sz="6423">
              <a:solidFill>
                <a:schemeClr val="lt1"/>
              </a:solidFill>
              <a:latin typeface="Times New Roman"/>
              <a:ea typeface="Times New Roman"/>
              <a:cs typeface="Times New Roman"/>
              <a:sym typeface="Times New Roman"/>
            </a:endParaRPr>
          </a:p>
          <a:p>
            <a:pPr indent="-330566" lvl="0" marL="457200" marR="0" rtl="0" algn="just">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LAN Connection or Wi-Fi</a:t>
            </a:r>
            <a:endParaRPr sz="6423">
              <a:solidFill>
                <a:schemeClr val="lt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rPr b="1" lang="en" sz="5623">
                <a:solidFill>
                  <a:schemeClr val="lt1"/>
                </a:solidFill>
                <a:latin typeface="Times New Roman"/>
                <a:ea typeface="Times New Roman"/>
                <a:cs typeface="Times New Roman"/>
                <a:sym typeface="Times New Roman"/>
              </a:rPr>
              <a:t>SOFTWARE SPECIFICATION</a:t>
            </a:r>
            <a:endParaRPr b="1" sz="5623">
              <a:solidFill>
                <a:schemeClr val="lt1"/>
              </a:solidFill>
              <a:latin typeface="Times New Roman"/>
              <a:ea typeface="Times New Roman"/>
              <a:cs typeface="Times New Roman"/>
              <a:sym typeface="Times New Roman"/>
            </a:endParaRPr>
          </a:p>
          <a:p>
            <a:pPr indent="-330566" lvl="0" marL="457200" marR="0" rtl="0" algn="l">
              <a:lnSpc>
                <a:spcPct val="150000"/>
              </a:lnSpc>
              <a:spcBef>
                <a:spcPts val="120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OS: Windows/ Linux or newer versions</a:t>
            </a:r>
            <a:endParaRPr sz="6423">
              <a:solidFill>
                <a:schemeClr val="lt1"/>
              </a:solidFill>
              <a:latin typeface="Times New Roman"/>
              <a:ea typeface="Times New Roman"/>
              <a:cs typeface="Times New Roman"/>
              <a:sym typeface="Times New Roman"/>
            </a:endParaRPr>
          </a:p>
          <a:p>
            <a:pPr indent="-330566" lvl="0" marL="457200" marR="0" rtl="0" algn="l">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Languages used: Python</a:t>
            </a:r>
            <a:endParaRPr sz="6423">
              <a:solidFill>
                <a:schemeClr val="lt1"/>
              </a:solidFill>
              <a:latin typeface="Times New Roman"/>
              <a:ea typeface="Times New Roman"/>
              <a:cs typeface="Times New Roman"/>
              <a:sym typeface="Times New Roman"/>
            </a:endParaRPr>
          </a:p>
          <a:p>
            <a:pPr indent="-330566" lvl="0" marL="457200" marR="0" rtl="0" algn="l">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Packages: Argparse, re, os, pd, progressbar.</a:t>
            </a:r>
            <a:endParaRPr sz="6423">
              <a:solidFill>
                <a:schemeClr val="lt1"/>
              </a:solidFill>
              <a:latin typeface="Times New Roman"/>
              <a:ea typeface="Times New Roman"/>
              <a:cs typeface="Times New Roman"/>
              <a:sym typeface="Times New Roman"/>
            </a:endParaRPr>
          </a:p>
          <a:p>
            <a:pPr indent="-330566" lvl="0" marL="457200" marR="0" rtl="0" algn="l">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Tools: Google Collab</a:t>
            </a:r>
            <a:endParaRPr sz="6423">
              <a:solidFill>
                <a:schemeClr val="lt1"/>
              </a:solidFill>
              <a:latin typeface="Times New Roman"/>
              <a:ea typeface="Times New Roman"/>
              <a:cs typeface="Times New Roman"/>
              <a:sym typeface="Times New Roman"/>
            </a:endParaRPr>
          </a:p>
          <a:p>
            <a:pPr indent="-330566" lvl="0" marL="457200" marR="0" rtl="0" algn="l">
              <a:lnSpc>
                <a:spcPct val="150000"/>
              </a:lnSpc>
              <a:spcBef>
                <a:spcPts val="0"/>
              </a:spcBef>
              <a:spcAft>
                <a:spcPts val="0"/>
              </a:spcAft>
              <a:buClr>
                <a:schemeClr val="lt1"/>
              </a:buClr>
              <a:buSzPct val="100000"/>
              <a:buFont typeface="Times New Roman"/>
              <a:buChar char="●"/>
            </a:pPr>
            <a:r>
              <a:rPr lang="en" sz="6423">
                <a:solidFill>
                  <a:schemeClr val="lt1"/>
                </a:solidFill>
                <a:latin typeface="Times New Roman"/>
                <a:ea typeface="Times New Roman"/>
                <a:cs typeface="Times New Roman"/>
                <a:sym typeface="Times New Roman"/>
              </a:rPr>
              <a:t>IDE: PyCharm</a:t>
            </a:r>
            <a:endParaRPr b="1" sz="6423">
              <a:solidFill>
                <a:schemeClr val="lt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1A1A"/>
                </a:solidFill>
                <a:latin typeface="Times New Roman"/>
                <a:ea typeface="Times New Roman"/>
                <a:cs typeface="Times New Roman"/>
                <a:sym typeface="Times New Roman"/>
              </a:rPr>
              <a:t>IMPLEMENTATION:</a:t>
            </a:r>
            <a:endParaRPr b="1">
              <a:solidFill>
                <a:srgbClr val="1A1A1A"/>
              </a:solidFill>
              <a:latin typeface="Times New Roman"/>
              <a:ea typeface="Times New Roman"/>
              <a:cs typeface="Times New Roman"/>
              <a:sym typeface="Times New Roman"/>
            </a:endParaRPr>
          </a:p>
        </p:txBody>
      </p:sp>
      <p:sp>
        <p:nvSpPr>
          <p:cNvPr id="243" name="Google Shape;24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https://colab.research.google.com/drive/1jjfqpmP7kBowZioNYenC0fcIGZWy6cN9?authuser=1</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1A1A"/>
                </a:solidFill>
                <a:latin typeface="Times New Roman"/>
                <a:ea typeface="Times New Roman"/>
                <a:cs typeface="Times New Roman"/>
                <a:sym typeface="Times New Roman"/>
              </a:rPr>
              <a:t>IMPLEMENTATION OF PRE-PROCESSING</a:t>
            </a:r>
            <a:endParaRPr b="1">
              <a:solidFill>
                <a:srgbClr val="1A1A1A"/>
              </a:solidFill>
              <a:latin typeface="Times New Roman"/>
              <a:ea typeface="Times New Roman"/>
              <a:cs typeface="Times New Roman"/>
              <a:sym typeface="Times New Roman"/>
            </a:endParaRPr>
          </a:p>
        </p:txBody>
      </p:sp>
      <p:sp>
        <p:nvSpPr>
          <p:cNvPr id="249" name="Google Shape;24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0" name="Google Shape;250;p46"/>
          <p:cNvPicPr preferRelativeResize="0"/>
          <p:nvPr/>
        </p:nvPicPr>
        <p:blipFill>
          <a:blip r:embed="rId3">
            <a:alphaModFix/>
          </a:blip>
          <a:stretch>
            <a:fillRect/>
          </a:stretch>
        </p:blipFill>
        <p:spPr>
          <a:xfrm>
            <a:off x="1600200" y="1423988"/>
            <a:ext cx="5943600" cy="2295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1A1A"/>
                </a:solidFill>
                <a:latin typeface="Times New Roman"/>
                <a:ea typeface="Times New Roman"/>
                <a:cs typeface="Times New Roman"/>
                <a:sym typeface="Times New Roman"/>
              </a:rPr>
              <a:t>IMPLEMENTATION OF INFERENCE</a:t>
            </a:r>
            <a:endParaRPr b="1">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A1A1A"/>
              </a:solidFill>
              <a:latin typeface="Times New Roman"/>
              <a:ea typeface="Times New Roman"/>
              <a:cs typeface="Times New Roman"/>
              <a:sym typeface="Times New Roman"/>
            </a:endParaRPr>
          </a:p>
        </p:txBody>
      </p:sp>
      <p:sp>
        <p:nvSpPr>
          <p:cNvPr id="256" name="Google Shape;25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7" name="Google Shape;257;p47"/>
          <p:cNvPicPr preferRelativeResize="0"/>
          <p:nvPr/>
        </p:nvPicPr>
        <p:blipFill>
          <a:blip r:embed="rId3">
            <a:alphaModFix/>
          </a:blip>
          <a:stretch>
            <a:fillRect/>
          </a:stretch>
        </p:blipFill>
        <p:spPr>
          <a:xfrm>
            <a:off x="1457325" y="1252538"/>
            <a:ext cx="6229350" cy="2638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sp>
        <p:nvSpPr>
          <p:cNvPr id="262" name="Google Shape;2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1A1A"/>
                </a:solidFill>
                <a:latin typeface="Times New Roman"/>
                <a:ea typeface="Times New Roman"/>
                <a:cs typeface="Times New Roman"/>
                <a:sym typeface="Times New Roman"/>
              </a:rPr>
              <a:t>IMPLEMENTATION OF INFERENCE</a:t>
            </a:r>
            <a:endParaRPr b="1">
              <a:solidFill>
                <a:srgbClr val="1A1A1A"/>
              </a:solidFill>
              <a:latin typeface="Times New Roman"/>
              <a:ea typeface="Times New Roman"/>
              <a:cs typeface="Times New Roman"/>
              <a:sym typeface="Times New Roman"/>
            </a:endParaRPr>
          </a:p>
        </p:txBody>
      </p:sp>
      <p:sp>
        <p:nvSpPr>
          <p:cNvPr id="263" name="Google Shape;26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4" name="Google Shape;264;p48"/>
          <p:cNvPicPr preferRelativeResize="0"/>
          <p:nvPr/>
        </p:nvPicPr>
        <p:blipFill>
          <a:blip r:embed="rId3">
            <a:alphaModFix/>
          </a:blip>
          <a:stretch>
            <a:fillRect/>
          </a:stretch>
        </p:blipFill>
        <p:spPr>
          <a:xfrm>
            <a:off x="1519238" y="1271588"/>
            <a:ext cx="6105525" cy="2600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sp>
        <p:nvSpPr>
          <p:cNvPr id="269" name="Google Shape;26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1A1A"/>
                </a:solidFill>
                <a:latin typeface="Times New Roman"/>
                <a:ea typeface="Times New Roman"/>
                <a:cs typeface="Times New Roman"/>
                <a:sym typeface="Times New Roman"/>
              </a:rPr>
              <a:t>IMPLEMENTATION OF ANNOTATION</a:t>
            </a:r>
            <a:endParaRPr b="1">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A1A1A"/>
              </a:solidFill>
              <a:latin typeface="Times New Roman"/>
              <a:ea typeface="Times New Roman"/>
              <a:cs typeface="Times New Roman"/>
              <a:sym typeface="Times New Roman"/>
            </a:endParaRPr>
          </a:p>
        </p:txBody>
      </p:sp>
      <p:sp>
        <p:nvSpPr>
          <p:cNvPr id="270" name="Google Shape;27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1" name="Google Shape;271;p49"/>
          <p:cNvPicPr preferRelativeResize="0"/>
          <p:nvPr/>
        </p:nvPicPr>
        <p:blipFill>
          <a:blip r:embed="rId3">
            <a:alphaModFix/>
          </a:blip>
          <a:stretch>
            <a:fillRect/>
          </a:stretch>
        </p:blipFill>
        <p:spPr>
          <a:xfrm>
            <a:off x="1928825" y="1319875"/>
            <a:ext cx="5389725" cy="3724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 name="Shape 275"/>
        <p:cNvGrpSpPr/>
        <p:nvPr/>
      </p:nvGrpSpPr>
      <p:grpSpPr>
        <a:xfrm>
          <a:off x="0" y="0"/>
          <a:ext cx="0" cy="0"/>
          <a:chOff x="0" y="0"/>
          <a:chExt cx="0" cy="0"/>
        </a:xfrm>
      </p:grpSpPr>
      <p:sp>
        <p:nvSpPr>
          <p:cNvPr id="276" name="Google Shape;276;p50"/>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REFERENCES</a:t>
            </a:r>
            <a:endParaRPr b="1">
              <a:solidFill>
                <a:srgbClr val="1A1A1A"/>
              </a:solidFill>
              <a:latin typeface="Times New Roman"/>
              <a:ea typeface="Times New Roman"/>
              <a:cs typeface="Times New Roman"/>
              <a:sym typeface="Times New Roman"/>
            </a:endParaRPr>
          </a:p>
        </p:txBody>
      </p:sp>
      <p:sp>
        <p:nvSpPr>
          <p:cNvPr id="277" name="Google Shape;277;p50"/>
          <p:cNvSpPr txBox="1"/>
          <p:nvPr>
            <p:ph idx="1" type="body"/>
          </p:nvPr>
        </p:nvSpPr>
        <p:spPr>
          <a:xfrm>
            <a:off x="487225" y="613750"/>
            <a:ext cx="8520600" cy="4341300"/>
          </a:xfrm>
          <a:prstGeom prst="rect">
            <a:avLst/>
          </a:prstGeom>
        </p:spPr>
        <p:txBody>
          <a:bodyPr anchorCtr="0" anchor="t" bIns="91425" lIns="91425" spcFirstLastPara="1" rIns="91425" wrap="square" tIns="91425">
            <a:normAutofit fontScale="70000" lnSpcReduction="20000"/>
          </a:bodyPr>
          <a:lstStyle/>
          <a:p>
            <a:pPr indent="-308610" lvl="0" marL="457200" marR="0" rtl="0" algn="just">
              <a:spcBef>
                <a:spcPts val="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[1]  Sreyan Ghosh,Sherwin Joseph Sunny,Rohan Roney (2019), ‘Accident Detection Using Convolutional Neural Networks’,International Conference on Data Science and Communication (IconDSC).</a:t>
            </a:r>
            <a:endParaRPr>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08610" lvl="0" marL="457200" marR="0" rtl="0" algn="just">
              <a:spcBef>
                <a:spcPts val="120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[2] Izzah Amani Tarmizi,Azrina Abd Aziz (2018), ‘Vehicle Detection Using Convolutional Neural Network for Autonomous Vehicles’,International Conference on Intelligent and Advanced Systems (ICIAS)</a:t>
            </a:r>
            <a:endParaRPr>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08610" lvl="0" marL="457200" marR="0" rtl="0" algn="just">
              <a:spcBef>
                <a:spcPts val="120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[3] Najmeddine Dhieb, Hakim Ghazzai,Hichem Besbes, Yehia Massoud (2019), ‘A Very Deep Transfer Learning Model for Vehicle Damage Detection and Localization’,31st International Conference on Microelectronics (ICM)</a:t>
            </a:r>
            <a:endParaRPr>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08610" lvl="0" marL="457200" marR="0" rtl="0" algn="just">
              <a:spcBef>
                <a:spcPts val="120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[4] Naeem Patel, Freddy Poly (2020), ‘Automated Damage Detection in Operational Vehicles Using Mask R-CNN’,Springer.</a:t>
            </a:r>
            <a:endParaRPr>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08610" lvl="0" marL="457200" marR="0" rtl="0" algn="just">
              <a:spcBef>
                <a:spcPts val="1200"/>
              </a:spcBef>
              <a:spcAft>
                <a:spcPts val="0"/>
              </a:spcAft>
              <a:buClr>
                <a:schemeClr val="lt1"/>
              </a:buClr>
              <a:buSzPct val="100000"/>
              <a:buFont typeface="Times New Roman"/>
              <a:buChar char="●"/>
            </a:pPr>
            <a:r>
              <a:rPr lang="en">
                <a:solidFill>
                  <a:schemeClr val="lt1"/>
                </a:solidFill>
                <a:latin typeface="Times New Roman"/>
                <a:ea typeface="Times New Roman"/>
                <a:cs typeface="Times New Roman"/>
                <a:sym typeface="Times New Roman"/>
              </a:rPr>
              <a:t>[5] C.T.Artan,Tolga Kaya (2019), ‘Car Damage Analysis for Insurance Market Using Convolutional Neural Networks’, Springer</a:t>
            </a:r>
            <a:endParaRPr>
              <a:solidFill>
                <a:schemeClr val="lt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51"/>
          <p:cNvSpPr txBox="1"/>
          <p:nvPr>
            <p:ph type="title"/>
          </p:nvPr>
        </p:nvSpPr>
        <p:spPr>
          <a:xfrm>
            <a:off x="297350" y="122250"/>
            <a:ext cx="8520600" cy="43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A1A1A"/>
                </a:solidFill>
                <a:latin typeface="Times New Roman"/>
                <a:ea typeface="Times New Roman"/>
                <a:cs typeface="Times New Roman"/>
                <a:sym typeface="Times New Roman"/>
              </a:rPr>
              <a:t>REFERENCES</a:t>
            </a:r>
            <a:endParaRPr b="1">
              <a:solidFill>
                <a:srgbClr val="1A1A1A"/>
              </a:solidFill>
              <a:latin typeface="Times New Roman"/>
              <a:ea typeface="Times New Roman"/>
              <a:cs typeface="Times New Roman"/>
              <a:sym typeface="Times New Roman"/>
            </a:endParaRPr>
          </a:p>
        </p:txBody>
      </p:sp>
      <p:sp>
        <p:nvSpPr>
          <p:cNvPr id="283" name="Google Shape;283;p51"/>
          <p:cNvSpPr txBox="1"/>
          <p:nvPr>
            <p:ph idx="1" type="body"/>
          </p:nvPr>
        </p:nvSpPr>
        <p:spPr>
          <a:xfrm>
            <a:off x="487225" y="613750"/>
            <a:ext cx="8520600" cy="4341300"/>
          </a:xfrm>
          <a:prstGeom prst="rect">
            <a:avLst/>
          </a:prstGeom>
        </p:spPr>
        <p:txBody>
          <a:bodyPr anchorCtr="0" anchor="t" bIns="91425" lIns="91425" spcFirstLastPara="1" rIns="91425" wrap="square" tIns="91425">
            <a:normAutofit fontScale="85000" lnSpcReduction="20000"/>
          </a:bodyPr>
          <a:lstStyle/>
          <a:p>
            <a:pPr indent="-325755" lvl="0" marL="457200" marR="0" rtl="0" algn="just">
              <a:spcBef>
                <a:spcPts val="0"/>
              </a:spcBef>
              <a:spcAft>
                <a:spcPts val="0"/>
              </a:spcAft>
              <a:buClr>
                <a:schemeClr val="lt1"/>
              </a:buClr>
              <a:buSzPct val="128571"/>
              <a:buFont typeface="Times New Roman"/>
              <a:buChar char="●"/>
            </a:pPr>
            <a:r>
              <a:rPr lang="en" sz="1400">
                <a:solidFill>
                  <a:schemeClr val="lt1"/>
                </a:solidFill>
                <a:latin typeface="Times New Roman"/>
                <a:ea typeface="Times New Roman"/>
                <a:cs typeface="Times New Roman"/>
                <a:sym typeface="Times New Roman"/>
              </a:rPr>
              <a:t>[6] Mahavir Dwivedi, Hashmat Shadab Malik, S. N. Omkar, Edgar Bosco Monis, Bharat Khanna, Satya Ranjan Samal, Ayush Tiwari &amp; Aditya Rathi(2020),‘Deep Learning-Based Car Damage Classification and Detection’,Springer.</a:t>
            </a:r>
            <a:endParaRPr sz="1400">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304165" lvl="0" marL="457200" marR="0" rtl="0" algn="just">
              <a:spcBef>
                <a:spcPts val="1200"/>
              </a:spcBef>
              <a:spcAft>
                <a:spcPts val="0"/>
              </a:spcAft>
              <a:buClr>
                <a:schemeClr val="lt1"/>
              </a:buClr>
              <a:buSzPct val="100000"/>
              <a:buFont typeface="Times New Roman"/>
              <a:buChar char="●"/>
            </a:pPr>
            <a:r>
              <a:rPr lang="en" sz="1400">
                <a:solidFill>
                  <a:schemeClr val="lt1"/>
                </a:solidFill>
                <a:latin typeface="Times New Roman"/>
                <a:ea typeface="Times New Roman"/>
                <a:cs typeface="Times New Roman"/>
                <a:sym typeface="Times New Roman"/>
              </a:rPr>
              <a:t>[7] Alex Krizhevsky, Ilya Sutskever, Geoffrey E. Hinton(2020), ‘ImageNet classification with deep convolutional neural networks’, Communication of Acm.</a:t>
            </a:r>
            <a:endParaRPr sz="1400">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304165" lvl="0" marL="457200" marR="0" rtl="0" algn="just">
              <a:spcBef>
                <a:spcPts val="1200"/>
              </a:spcBef>
              <a:spcAft>
                <a:spcPts val="0"/>
              </a:spcAft>
              <a:buClr>
                <a:schemeClr val="lt1"/>
              </a:buClr>
              <a:buSzPct val="100000"/>
              <a:buFont typeface="Times New Roman"/>
              <a:buChar char="●"/>
            </a:pPr>
            <a:r>
              <a:rPr lang="en" sz="1400">
                <a:solidFill>
                  <a:schemeClr val="lt1"/>
                </a:solidFill>
                <a:latin typeface="Times New Roman"/>
                <a:ea typeface="Times New Roman"/>
                <a:cs typeface="Times New Roman"/>
                <a:sym typeface="Times New Roman"/>
              </a:rPr>
              <a:t>[8] Umer Waqas, Nimra Akram, Soohwa Kim, Donghun Lee, Jihoon Jeon(2020), ‘Vehicle Damage Classification and Image Detection Using Deep Learning’,IEEE Canadian Conference on Electrical and Computer Engineering (CCECE).</a:t>
            </a:r>
            <a:endParaRPr sz="1400">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304165" lvl="0" marL="457200" marR="0" rtl="0" algn="just">
              <a:spcBef>
                <a:spcPts val="1200"/>
              </a:spcBef>
              <a:spcAft>
                <a:spcPts val="0"/>
              </a:spcAft>
              <a:buClr>
                <a:schemeClr val="lt1"/>
              </a:buClr>
              <a:buSzPct val="100000"/>
              <a:buFont typeface="Times New Roman"/>
              <a:buChar char="●"/>
            </a:pPr>
            <a:r>
              <a:rPr lang="en" sz="1400">
                <a:solidFill>
                  <a:schemeClr val="lt1"/>
                </a:solidFill>
                <a:latin typeface="Times New Roman"/>
                <a:ea typeface="Times New Roman"/>
                <a:cs typeface="Times New Roman"/>
                <a:sym typeface="Times New Roman"/>
              </a:rPr>
              <a:t>[9] Kalpesh Patil, Mandar Kulkarni, Anand Sriraman, Shirish Karande (2018), ‘Deep Learning based Car damage classification’,16th IEEE International Conference on Machine Learning and Applications (ICMLA).</a:t>
            </a:r>
            <a:endParaRPr sz="1400">
              <a:solidFill>
                <a:schemeClr val="lt1"/>
              </a:solidFill>
              <a:latin typeface="Times New Roman"/>
              <a:ea typeface="Times New Roman"/>
              <a:cs typeface="Times New Roman"/>
              <a:sym typeface="Times New Roman"/>
            </a:endParaRPr>
          </a:p>
          <a:p>
            <a:pPr indent="0" lvl="0" marL="457200" marR="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304165" lvl="0" marL="457200" marR="0" rtl="0" algn="just">
              <a:spcBef>
                <a:spcPts val="1200"/>
              </a:spcBef>
              <a:spcAft>
                <a:spcPts val="0"/>
              </a:spcAft>
              <a:buClr>
                <a:schemeClr val="lt1"/>
              </a:buClr>
              <a:buSzPct val="100000"/>
              <a:buFont typeface="Times New Roman"/>
              <a:buChar char="●"/>
            </a:pPr>
            <a:r>
              <a:rPr lang="en" sz="1400">
                <a:solidFill>
                  <a:schemeClr val="lt1"/>
                </a:solidFill>
                <a:latin typeface="Times New Roman"/>
                <a:ea typeface="Times New Roman"/>
                <a:cs typeface="Times New Roman"/>
                <a:sym typeface="Times New Roman"/>
              </a:rPr>
              <a:t>[10] Harit Bandi, Suyash Joshi, Siddhant Bhagat, Amol Deshpande (2021), ‘Assessing Car Damage with Convolutional Neural Networks’,International Conference on Communication information and Computing Technology (ICCICT).</a:t>
            </a:r>
            <a:endParaRPr sz="1400">
              <a:solidFill>
                <a:schemeClr val="lt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sp>
        <p:nvSpPr>
          <p:cNvPr id="76" name="Google Shape;76;p16"/>
          <p:cNvSpPr txBox="1"/>
          <p:nvPr>
            <p:ph idx="1" type="body"/>
          </p:nvPr>
        </p:nvSpPr>
        <p:spPr>
          <a:xfrm>
            <a:off x="482550" y="697650"/>
            <a:ext cx="8202300" cy="40665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 sz="1689">
                <a:solidFill>
                  <a:schemeClr val="lt1"/>
                </a:solidFill>
                <a:latin typeface="Times New Roman"/>
                <a:ea typeface="Times New Roman"/>
                <a:cs typeface="Times New Roman"/>
                <a:sym typeface="Times New Roman"/>
              </a:rPr>
              <a:t>it identified the damage's accuracy in percentage terms, which will aid in determining the extent of the damage to the car.</a:t>
            </a:r>
            <a:endParaRPr sz="1689">
              <a:solidFill>
                <a:schemeClr val="lt1"/>
              </a:solidFill>
              <a:latin typeface="Times New Roman"/>
              <a:ea typeface="Times New Roman"/>
              <a:cs typeface="Times New Roman"/>
              <a:sym typeface="Times New Roman"/>
            </a:endParaRPr>
          </a:p>
          <a:p>
            <a:pPr indent="-335869" lvl="0" marL="457200" rtl="0" algn="just">
              <a:lnSpc>
                <a:spcPct val="150000"/>
              </a:lnSpc>
              <a:spcBef>
                <a:spcPts val="1200"/>
              </a:spcBef>
              <a:spcAft>
                <a:spcPts val="0"/>
              </a:spcAft>
              <a:buClr>
                <a:schemeClr val="lt1"/>
              </a:buClr>
              <a:buSzPts val="1689"/>
              <a:buFont typeface="Times New Roman"/>
              <a:buChar char="●"/>
            </a:pPr>
            <a:r>
              <a:rPr lang="en" sz="1689">
                <a:solidFill>
                  <a:schemeClr val="lt1"/>
                </a:solidFill>
                <a:latin typeface="Times New Roman"/>
                <a:ea typeface="Times New Roman"/>
                <a:cs typeface="Times New Roman"/>
                <a:sym typeface="Times New Roman"/>
              </a:rPr>
              <a:t>The approach taken in this project involves applying techniques that have been proven effective for a number of image classification issues to the specific issue of visually identifying automotive damage before comparing the results to those of other approaches already in use.</a:t>
            </a:r>
            <a:endParaRPr sz="1689">
              <a:solidFill>
                <a:schemeClr val="lt1"/>
              </a:solidFill>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 name="Shape 287"/>
        <p:cNvGrpSpPr/>
        <p:nvPr/>
      </p:nvGrpSpPr>
      <p:grpSpPr>
        <a:xfrm>
          <a:off x="0" y="0"/>
          <a:ext cx="0" cy="0"/>
          <a:chOff x="0" y="0"/>
          <a:chExt cx="0" cy="0"/>
        </a:xfrm>
      </p:grpSpPr>
      <p:sp>
        <p:nvSpPr>
          <p:cNvPr id="288" name="Google Shape;288;p52"/>
          <p:cNvSpPr txBox="1"/>
          <p:nvPr/>
        </p:nvSpPr>
        <p:spPr>
          <a:xfrm>
            <a:off x="872925" y="443175"/>
            <a:ext cx="5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9" name="Google Shape;289;p52"/>
          <p:cNvSpPr txBox="1"/>
          <p:nvPr/>
        </p:nvSpPr>
        <p:spPr>
          <a:xfrm>
            <a:off x="259350" y="139100"/>
            <a:ext cx="8353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1A1A1A"/>
                </a:solidFill>
                <a:latin typeface="Times New Roman"/>
                <a:ea typeface="Times New Roman"/>
                <a:cs typeface="Times New Roman"/>
                <a:sym typeface="Times New Roman"/>
              </a:rPr>
              <a:t>CONCLUSION</a:t>
            </a:r>
            <a:r>
              <a:rPr b="1" lang="en" sz="2500">
                <a:solidFill>
                  <a:srgbClr val="1A1A1A"/>
                </a:solidFill>
                <a:latin typeface="Times New Roman"/>
                <a:ea typeface="Times New Roman"/>
                <a:cs typeface="Times New Roman"/>
                <a:sym typeface="Times New Roman"/>
              </a:rPr>
              <a:t>           </a:t>
            </a:r>
            <a:r>
              <a:rPr b="1" lang="en" sz="2500">
                <a:solidFill>
                  <a:srgbClr val="FF0000"/>
                </a:solidFill>
                <a:latin typeface="Times New Roman"/>
                <a:ea typeface="Times New Roman"/>
                <a:cs typeface="Times New Roman"/>
                <a:sym typeface="Times New Roman"/>
              </a:rPr>
              <a:t>                     </a:t>
            </a:r>
            <a:endParaRPr b="1" sz="2500">
              <a:solidFill>
                <a:srgbClr val="FF0000"/>
              </a:solidFill>
              <a:latin typeface="Times New Roman"/>
              <a:ea typeface="Times New Roman"/>
              <a:cs typeface="Times New Roman"/>
              <a:sym typeface="Times New Roman"/>
            </a:endParaRPr>
          </a:p>
        </p:txBody>
      </p:sp>
      <p:sp>
        <p:nvSpPr>
          <p:cNvPr id="290" name="Google Shape;290;p52"/>
          <p:cNvSpPr txBox="1"/>
          <p:nvPr/>
        </p:nvSpPr>
        <p:spPr>
          <a:xfrm>
            <a:off x="599650" y="708500"/>
            <a:ext cx="77490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lt1"/>
                </a:solidFill>
                <a:latin typeface="Times New Roman"/>
                <a:ea typeface="Times New Roman"/>
                <a:cs typeface="Times New Roman"/>
                <a:sym typeface="Times New Roman"/>
              </a:rPr>
              <a:t>In this work of Damage analysis of a vehicle in general and insurance reclaim, a system has been designed using CNN and image classification which takes the input from a user as an image to test the severity of the damage, which happens in a sequence of two steps. The first is image classification, here the input provided by the user is processed by the neural network to identify the car, that is if the car is damaged or not. And later in the second step, the flattened input obtained as the output in step 1 is applied for object detection to identify the region and severity of the damage, where the region might be rear, front, or side and severity is divided into minor, moderate, and major. The R-CNN network identifies the severity of the damage, and a report is filed and sent to the user and the insurance firm.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7025"/>
            <a:ext cx="8520600" cy="4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1250"/>
              <a:buNone/>
            </a:pPr>
            <a:r>
              <a:rPr b="1" lang="en" sz="2400">
                <a:solidFill>
                  <a:srgbClr val="1A1A1A"/>
                </a:solidFill>
                <a:latin typeface="Times New Roman"/>
                <a:ea typeface="Times New Roman"/>
                <a:cs typeface="Times New Roman"/>
                <a:sym typeface="Times New Roman"/>
              </a:rPr>
              <a:t>LITERATURE SURVEY</a:t>
            </a:r>
            <a:endParaRPr b="1" sz="2400">
              <a:solidFill>
                <a:srgbClr val="1A1A1A"/>
              </a:solidFill>
              <a:latin typeface="Times New Roman"/>
              <a:ea typeface="Times New Roman"/>
              <a:cs typeface="Times New Roman"/>
              <a:sym typeface="Times New Roman"/>
            </a:endParaRPr>
          </a:p>
        </p:txBody>
      </p:sp>
      <p:graphicFrame>
        <p:nvGraphicFramePr>
          <p:cNvPr id="82" name="Google Shape;82;p17"/>
          <p:cNvGraphicFramePr/>
          <p:nvPr/>
        </p:nvGraphicFramePr>
        <p:xfrm>
          <a:off x="179513" y="498515"/>
          <a:ext cx="3000000" cy="3000000"/>
        </p:xfrm>
        <a:graphic>
          <a:graphicData uri="http://schemas.openxmlformats.org/drawingml/2006/table">
            <a:tbl>
              <a:tblPr>
                <a:noFill/>
                <a:tableStyleId>{F7B53FF3-3D92-4755-AACE-0B6BA1AC6B58}</a:tableStyleId>
              </a:tblPr>
              <a:tblGrid>
                <a:gridCol w="703350"/>
                <a:gridCol w="1526625"/>
                <a:gridCol w="1444400"/>
                <a:gridCol w="1399950"/>
                <a:gridCol w="3677125"/>
              </a:tblGrid>
              <a:tr h="754725">
                <a:tc>
                  <a:txBody>
                    <a:bodyPr/>
                    <a:lstStyle/>
                    <a:p>
                      <a:pPr indent="0" lvl="0" marL="0" rtl="0" algn="l">
                        <a:spcBef>
                          <a:spcPts val="0"/>
                        </a:spcBef>
                        <a:spcAft>
                          <a:spcPts val="0"/>
                        </a:spcAft>
                        <a:buNone/>
                      </a:pPr>
                      <a:r>
                        <a:t/>
                      </a:r>
                      <a:endParaRPr>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S.NO</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PAPER NAME</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JOURNAL TYPE &amp; YEAR OF PUBLICATION</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  AUTHORS</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OBJECTIVE AND WORK DONE IN THE PAPER</a:t>
                      </a:r>
                      <a:endParaRPr>
                        <a:solidFill>
                          <a:srgbClr val="1A1A1A"/>
                        </a:solidFill>
                        <a:latin typeface="Times New Roman"/>
                        <a:ea typeface="Times New Roman"/>
                        <a:cs typeface="Times New Roman"/>
                        <a:sym typeface="Times New Roman"/>
                      </a:endParaRPr>
                    </a:p>
                  </a:txBody>
                  <a:tcPr marT="91425" marB="91425" marR="91425" marL="91425"/>
                </a:tc>
              </a:tr>
              <a:tr h="2865775">
                <a:tc>
                  <a:txBody>
                    <a:bodyPr/>
                    <a:lstStyle/>
                    <a:p>
                      <a:pPr indent="0" lvl="0" marL="0" rtl="0" algn="l">
                        <a:spcBef>
                          <a:spcPts val="0"/>
                        </a:spcBef>
                        <a:spcAft>
                          <a:spcPts val="0"/>
                        </a:spcAft>
                        <a:buNone/>
                      </a:pPr>
                      <a:r>
                        <a:rPr lang="en">
                          <a:solidFill>
                            <a:schemeClr val="lt1"/>
                          </a:solidFill>
                        </a:rPr>
                        <a:t>  </a:t>
                      </a:r>
                      <a:r>
                        <a:rPr lang="en">
                          <a:solidFill>
                            <a:schemeClr val="lt1"/>
                          </a:solidFill>
                          <a:latin typeface="Times New Roman"/>
                          <a:ea typeface="Times New Roman"/>
                          <a:cs typeface="Times New Roman"/>
                          <a:sym typeface="Times New Roman"/>
                        </a:rPr>
                        <a:t>1</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Accident Detection Using Convolutional Neural Networks</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&amp; published on  29 August 2019</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Sreyan Ghosh,</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Rohan Roney,</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Sherwin Joseph Sunny.</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300">
                          <a:solidFill>
                            <a:schemeClr val="lt1"/>
                          </a:solidFill>
                          <a:latin typeface="Times New Roman"/>
                          <a:ea typeface="Times New Roman"/>
                          <a:cs typeface="Times New Roman"/>
                          <a:sym typeface="Times New Roman"/>
                        </a:rPr>
                        <a:t>In highways where the traffic is really light and fast-paced an accident victim could be left unattended for a long time. The intent is to create a system which would detect an accident based on the live feed of video from a CCTV camera installed on a highway. The idea is to take each frame of a video and run it through a deep learning convolution neural network model which has been trained to classify frames of a video into accident or non-accident. Convolutional Neural Networks has proven to be a fast and accurate approach to classify images. CNN based image classifiers have given accuracy's of more than 95% for comparatively smaller datasets and require less preprocessing as compared to other image classifying algorithms.</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graphicFrame>
        <p:nvGraphicFramePr>
          <p:cNvPr id="87" name="Google Shape;87;p18"/>
          <p:cNvGraphicFramePr/>
          <p:nvPr/>
        </p:nvGraphicFramePr>
        <p:xfrm>
          <a:off x="229625" y="249100"/>
          <a:ext cx="3000000" cy="3000000"/>
        </p:xfrm>
        <a:graphic>
          <a:graphicData uri="http://schemas.openxmlformats.org/drawingml/2006/table">
            <a:tbl>
              <a:tblPr>
                <a:noFill/>
                <a:tableStyleId>{F7B53FF3-3D92-4755-AACE-0B6BA1AC6B58}</a:tableStyleId>
              </a:tblPr>
              <a:tblGrid>
                <a:gridCol w="605800"/>
                <a:gridCol w="1497600"/>
                <a:gridCol w="1644800"/>
                <a:gridCol w="1385000"/>
                <a:gridCol w="3426450"/>
              </a:tblGrid>
              <a:tr h="925075">
                <a:tc>
                  <a:txBody>
                    <a:bodyPr/>
                    <a:lstStyle/>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S.NO</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PAPER NAME</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JOURNAL TYPE &amp; YEAR OF PUBLICATION</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AUTHOR</a:t>
                      </a:r>
                      <a:endParaRPr>
                        <a:solidFill>
                          <a:srgbClr val="1A1A1A"/>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1A1A1A"/>
                          </a:solidFill>
                          <a:latin typeface="Times New Roman"/>
                          <a:ea typeface="Times New Roman"/>
                          <a:cs typeface="Times New Roman"/>
                          <a:sym typeface="Times New Roman"/>
                        </a:rPr>
                        <a:t>OBJECTIVE AND WORK DONE IN THE PAPER</a:t>
                      </a:r>
                      <a:endParaRPr>
                        <a:solidFill>
                          <a:srgbClr val="1A1A1A"/>
                        </a:solidFill>
                        <a:latin typeface="Times New Roman"/>
                        <a:ea typeface="Times New Roman"/>
                        <a:cs typeface="Times New Roman"/>
                        <a:sym typeface="Times New Roman"/>
                      </a:endParaRPr>
                    </a:p>
                  </a:txBody>
                  <a:tcPr marT="91425" marB="91425" marR="91425" marL="91425"/>
                </a:tc>
              </a:tr>
              <a:tr h="3514450">
                <a:tc>
                  <a:txBody>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a:t>
                      </a:r>
                      <a:r>
                        <a:rPr lang="en">
                          <a:solidFill>
                            <a:schemeClr val="lt1"/>
                          </a:solidFill>
                          <a:latin typeface="Times New Roman"/>
                          <a:ea typeface="Times New Roman"/>
                          <a:cs typeface="Times New Roman"/>
                          <a:sym typeface="Times New Roman"/>
                        </a:rPr>
                        <a:t>2</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Vehicle Detection Using Convolutional Neural Network for Autonomous Vehicles</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&amp; Published on November 2018</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Izzah Amani</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Tarmizi</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450">
                          <a:solidFill>
                            <a:schemeClr val="lt1"/>
                          </a:solidFill>
                          <a:latin typeface="Times New Roman"/>
                          <a:ea typeface="Times New Roman"/>
                          <a:cs typeface="Times New Roman"/>
                          <a:sym typeface="Times New Roman"/>
                        </a:rPr>
                        <a:t>This paper implements a region identification to automatically detect vehicles on the road using Convolutional Neural Network (CNN) for autonomous vehicles. The region identification is essential to ensure the autonomous vehicle can safely navigate without having collision with other vehicles. Existing works highlighted the problem of poor detection in autonomous vehicles (AV) during night scene and in bad weathers. This paper develops a technique to improve the detection of vehicles during night scene (poor lighting condition) and bad weathers using CNN approach.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graphicFrame>
        <p:nvGraphicFramePr>
          <p:cNvPr id="92" name="Google Shape;92;p19"/>
          <p:cNvGraphicFramePr/>
          <p:nvPr/>
        </p:nvGraphicFramePr>
        <p:xfrm>
          <a:off x="176800" y="207175"/>
          <a:ext cx="3000000" cy="3000000"/>
        </p:xfrm>
        <a:graphic>
          <a:graphicData uri="http://schemas.openxmlformats.org/drawingml/2006/table">
            <a:tbl>
              <a:tblPr>
                <a:noFill/>
                <a:tableStyleId>{F7B53FF3-3D92-4755-AACE-0B6BA1AC6B58}</a:tableStyleId>
              </a:tblPr>
              <a:tblGrid>
                <a:gridCol w="711025"/>
                <a:gridCol w="1503575"/>
                <a:gridCol w="1493350"/>
                <a:gridCol w="1369800"/>
                <a:gridCol w="3535925"/>
              </a:tblGrid>
              <a:tr h="726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661675">
                <a:tc>
                  <a:txBody>
                    <a:bodyPr/>
                    <a:lstStyle/>
                    <a:p>
                      <a:pPr indent="0" lvl="0" marL="0" rtl="0" algn="l">
                        <a:spcBef>
                          <a:spcPts val="0"/>
                        </a:spcBef>
                        <a:spcAft>
                          <a:spcPts val="0"/>
                        </a:spcAft>
                        <a:buNone/>
                      </a:pPr>
                      <a:r>
                        <a:rPr lang="en">
                          <a:solidFill>
                            <a:schemeClr val="lt1"/>
                          </a:solidFill>
                        </a:rPr>
                        <a:t> 3</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A Very Deep Transfer Learning Model for Vehicle Damage Detection and Localization</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IEEE &amp; published on MARCH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Hakim Ghazzai,</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Yehia Massoud</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4">
                            <a:extLst>
                              <a:ext uri="{A12FA001-AC4F-418D-AE19-62706E023703}">
                                <ahyp:hlinkClr val="tx"/>
                              </a:ext>
                            </a:extLst>
                          </a:hlinkClick>
                        </a:rPr>
                        <a:t>Hichem Besbes</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Najmeddine Dhieb</a:t>
                      </a:r>
                      <a:r>
                        <a:rPr lang="en" sz="1500">
                          <a:solidFill>
                            <a:schemeClr val="lt1"/>
                          </a:solidFill>
                          <a:latin typeface="Times New Roman"/>
                          <a:ea typeface="Times New Roman"/>
                          <a:cs typeface="Times New Roman"/>
                          <a:sym typeface="Times New Roman"/>
                        </a:rPr>
                        <a:t>.</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450">
                          <a:solidFill>
                            <a:schemeClr val="lt1"/>
                          </a:solidFill>
                          <a:latin typeface="Times New Roman"/>
                          <a:ea typeface="Times New Roman"/>
                          <a:cs typeface="Times New Roman"/>
                          <a:sym typeface="Times New Roman"/>
                        </a:rPr>
                        <a:t>Claims leakage is a major problem engendering tremendous losses for insurance companies. With the huge advances in Artificial Intelligence (AI), machine and deep learning algorithms, those technologies have started being used in insurance industry to solve such problems and cope with their negative consequences. In this paper, we propose automated and efficient deep learning-based architectures for vehicle damage detection and localization. Its objective is to automatically detect damages in vehicles, locate them, classify their severity levels, and visualize them by contouring their exact locations.</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graphicFrame>
        <p:nvGraphicFramePr>
          <p:cNvPr id="97" name="Google Shape;97;p20"/>
          <p:cNvGraphicFramePr/>
          <p:nvPr/>
        </p:nvGraphicFramePr>
        <p:xfrm>
          <a:off x="176800" y="207175"/>
          <a:ext cx="3000000" cy="3000000"/>
        </p:xfrm>
        <a:graphic>
          <a:graphicData uri="http://schemas.openxmlformats.org/drawingml/2006/table">
            <a:tbl>
              <a:tblPr>
                <a:noFill/>
                <a:tableStyleId>{F7B53FF3-3D92-4755-AACE-0B6BA1AC6B58}</a:tableStyleId>
              </a:tblPr>
              <a:tblGrid>
                <a:gridCol w="627250"/>
                <a:gridCol w="1587350"/>
                <a:gridCol w="1493350"/>
                <a:gridCol w="1369800"/>
                <a:gridCol w="3703475"/>
              </a:tblGrid>
              <a:tr h="7260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661675">
                <a:tc>
                  <a:txBody>
                    <a:bodyPr/>
                    <a:lstStyle/>
                    <a:p>
                      <a:pPr indent="0" lvl="0" marL="0" rtl="0" algn="l">
                        <a:spcBef>
                          <a:spcPts val="0"/>
                        </a:spcBef>
                        <a:spcAft>
                          <a:spcPts val="0"/>
                        </a:spcAft>
                        <a:buNone/>
                      </a:pPr>
                      <a:r>
                        <a:rPr lang="en">
                          <a:solidFill>
                            <a:schemeClr val="lt1"/>
                          </a:solidFill>
                        </a:rPr>
                        <a:t> 4</a:t>
                      </a:r>
                      <a:endParaRPr>
                        <a:solidFill>
                          <a:schemeClr val="lt1"/>
                        </a:solidFill>
                      </a:endParaRPr>
                    </a:p>
                  </a:txBody>
                  <a:tcPr marT="91425" marB="91425" marR="91425" marL="91425"/>
                </a:tc>
                <a:tc>
                  <a:txBody>
                    <a:bodyPr/>
                    <a:lstStyle/>
                    <a:p>
                      <a:pPr indent="0" lvl="0" marL="0" rtl="0" algn="l">
                        <a:lnSpc>
                          <a:spcPct val="120000"/>
                        </a:lnSpc>
                        <a:spcBef>
                          <a:spcPts val="0"/>
                        </a:spcBef>
                        <a:spcAft>
                          <a:spcPts val="0"/>
                        </a:spcAft>
                        <a:buNone/>
                      </a:pPr>
                      <a:r>
                        <a:rPr lang="en" sz="1500">
                          <a:solidFill>
                            <a:schemeClr val="lt1"/>
                          </a:solidFill>
                          <a:latin typeface="Times New Roman"/>
                          <a:ea typeface="Times New Roman"/>
                          <a:cs typeface="Times New Roman"/>
                          <a:sym typeface="Times New Roman"/>
                        </a:rPr>
                        <a:t>Automated Damage Detection in Operational Vehicles Using Mask R-CNN</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Springer</a:t>
                      </a:r>
                      <a:r>
                        <a:rPr lang="en" sz="1500">
                          <a:solidFill>
                            <a:schemeClr val="lt1"/>
                          </a:solidFill>
                          <a:latin typeface="Times New Roman"/>
                          <a:ea typeface="Times New Roman"/>
                          <a:cs typeface="Times New Roman"/>
                          <a:sym typeface="Times New Roman"/>
                        </a:rPr>
                        <a:t> &amp; published on </a:t>
                      </a:r>
                      <a:r>
                        <a:rPr lang="en" sz="1500">
                          <a:solidFill>
                            <a:schemeClr val="lt1"/>
                          </a:solidFill>
                          <a:latin typeface="Times New Roman"/>
                          <a:ea typeface="Times New Roman"/>
                          <a:cs typeface="Times New Roman"/>
                          <a:sym typeface="Times New Roman"/>
                        </a:rPr>
                        <a:t>07 May 2020</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Naeem Patel,</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Freddy Poly.</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One of the important aspects of day-to-day life is transportation and there is a huge surge in the number of accidents every year due to the negligence of the vehicle conditions. Human errors during the inspection are another major concern. Hence, to improve the quality of testing of vehicles, we have come up with a solution that could detect anomalies in the vehicle due to negligence. This paper describes a solution to vehicle damage detection by the use of convolutional neural networks (CNN) to detect and highlight faults such as bumps, dents, and scratches to the vehicle’s outer body. Primarily, Mask R-CNN, an avant-garde algorithm for object detection, localization and instance segmentation of natural images to solve the above problem in a quick and efficient manner.</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graphicFrame>
        <p:nvGraphicFramePr>
          <p:cNvPr id="102" name="Google Shape;102;p21"/>
          <p:cNvGraphicFramePr/>
          <p:nvPr/>
        </p:nvGraphicFramePr>
        <p:xfrm>
          <a:off x="176800" y="207175"/>
          <a:ext cx="3000000" cy="3000000"/>
        </p:xfrm>
        <a:graphic>
          <a:graphicData uri="http://schemas.openxmlformats.org/drawingml/2006/table">
            <a:tbl>
              <a:tblPr>
                <a:noFill/>
                <a:tableStyleId>{F7B53FF3-3D92-4755-AACE-0B6BA1AC6B58}</a:tableStyleId>
              </a:tblPr>
              <a:tblGrid>
                <a:gridCol w="711025"/>
                <a:gridCol w="1503575"/>
                <a:gridCol w="1493350"/>
                <a:gridCol w="1369800"/>
                <a:gridCol w="3535925"/>
              </a:tblGrid>
              <a:tr h="726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JOURNAL TYPE &amp; YEAR OF PUBLICATION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AUTHORS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 AND WORK DONE IN THE PAPER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3661675">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lnSpc>
                          <a:spcPct val="120000"/>
                        </a:lnSpc>
                        <a:spcBef>
                          <a:spcPts val="0"/>
                        </a:spcBef>
                        <a:spcAft>
                          <a:spcPts val="0"/>
                        </a:spcAft>
                        <a:buNone/>
                      </a:pPr>
                      <a:r>
                        <a:rPr lang="en" sz="1500">
                          <a:solidFill>
                            <a:schemeClr val="lt1"/>
                          </a:solidFill>
                          <a:latin typeface="Times New Roman"/>
                          <a:ea typeface="Times New Roman"/>
                          <a:cs typeface="Times New Roman"/>
                          <a:sym typeface="Times New Roman"/>
                        </a:rPr>
                        <a:t>Car Damage Analysis for Insurance Market Using Convolutional Neural Networks</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Springer</a:t>
                      </a:r>
                      <a:r>
                        <a:rPr lang="en" sz="1500">
                          <a:solidFill>
                            <a:schemeClr val="lt1"/>
                          </a:solidFill>
                          <a:latin typeface="Times New Roman"/>
                          <a:ea typeface="Times New Roman"/>
                          <a:cs typeface="Times New Roman"/>
                          <a:sym typeface="Times New Roman"/>
                        </a:rPr>
                        <a:t> &amp; published on 6th  July 2019</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C.T.Artan,</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Tolga Kaya</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500">
                          <a:solidFill>
                            <a:schemeClr val="lt1"/>
                          </a:solidFill>
                          <a:latin typeface="Times New Roman"/>
                          <a:ea typeface="Times New Roman"/>
                          <a:cs typeface="Times New Roman"/>
                          <a:sym typeface="Times New Roman"/>
                        </a:rPr>
                        <a:t>As the level of competition increases, image-based vehicle claim processing is gaining an important role in the insurance industry especially in handling small but more frequent insurance claims. In this study, we explore the applicability of Convolutional Neural Networks (CNNs) to determine the level of damage using damaged car images. We have used transfer learning to analyze the advantages of available object recognition models to detect and classify damage according to the damage area and the level of damage.</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