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86" r:id="rId2"/>
    <p:sldId id="259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84" r:id="rId12"/>
    <p:sldId id="276" r:id="rId13"/>
    <p:sldId id="277" r:id="rId14"/>
    <p:sldId id="278" r:id="rId15"/>
    <p:sldId id="279" r:id="rId16"/>
    <p:sldId id="283" r:id="rId17"/>
    <p:sldId id="280" r:id="rId18"/>
    <p:sldId id="282" r:id="rId19"/>
    <p:sldId id="281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D071-9E11-402B-BF5E-135B91511F07}" type="datetimeFigureOut">
              <a:rPr lang="en-IN" smtClean="0"/>
              <a:pPr/>
              <a:t>29-10-2025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39CD8-B1FB-471B-8F1B-DA819A07F4D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57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39CD8-B1FB-471B-8F1B-DA819A07F4D1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014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pPr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pPr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pPr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pPr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pPr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pPr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pPr/>
              <a:t>29-10-2025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pPr/>
              <a:t>29-10-2025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pPr/>
              <a:t>29-10-2025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pPr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82AD-034D-4C75-91A6-209E453912EE}" type="datetimeFigureOut">
              <a:rPr lang="en-IN" smtClean="0"/>
              <a:pPr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8956A-942A-40AF-8AD5-ABFE1D9861E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82AD-034D-4C75-91A6-209E453912EE}" type="datetimeFigureOut">
              <a:rPr lang="en-IN" smtClean="0"/>
              <a:pPr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8956A-942A-40AF-8AD5-ABFE1D9861E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852936"/>
            <a:ext cx="7772400" cy="936104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246" y="2463732"/>
            <a:ext cx="6400800" cy="1714512"/>
          </a:xfrm>
        </p:spPr>
        <p:txBody>
          <a:bodyPr>
            <a:noAutofit/>
          </a:bodyPr>
          <a:lstStyle/>
          <a:p>
            <a:pPr algn="l"/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PRESENTATION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4379" y="61222"/>
            <a:ext cx="8747590" cy="1351554"/>
            <a:chOff x="174379" y="61222"/>
            <a:chExt cx="8747590" cy="8330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17383E-C6FC-49E7-A521-82BA6750D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379" y="61222"/>
              <a:ext cx="1809780" cy="833081"/>
            </a:xfrm>
            <a:prstGeom prst="rect">
              <a:avLst/>
            </a:prstGeom>
          </p:spPr>
        </p:pic>
        <p:pic>
          <p:nvPicPr>
            <p:cNvPr id="6" name="Picture 8" descr="Anna University - Wikipedia">
              <a:extLst>
                <a:ext uri="{FF2B5EF4-FFF2-40B4-BE49-F238E27FC236}">
                  <a16:creationId xmlns:a16="http://schemas.microsoft.com/office/drawing/2014/main" id="{D6A094F9-77C3-45C3-9A48-8D52C03CE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085" y="88372"/>
              <a:ext cx="1306884" cy="805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7ACA5B2-7494-70D8-175E-1A0009147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8992" y="61222"/>
              <a:ext cx="5683309" cy="833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7411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D04CE8-B680-3BC1-9EBC-99F4F8329BD5}"/>
              </a:ext>
            </a:extLst>
          </p:cNvPr>
          <p:cNvSpPr txBox="1"/>
          <p:nvPr/>
        </p:nvSpPr>
        <p:spPr>
          <a:xfrm>
            <a:off x="251520" y="116632"/>
            <a:ext cx="842493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/ Design with Explanation of Modules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70848"/>
            <a:ext cx="8064896" cy="51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9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169" y="620688"/>
            <a:ext cx="81369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Disease Detection Module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Crop leaf image (captured via camera or uploaded)Process: CNN model processes the image and identifies disease name with severity score.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Disease type &amp; severity level.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Fertilizer &amp; Pesticide Recommendation Module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Disease type Process: Matches input with a stored recommendation database to find suitable chemical, dosage, and frequency.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Examples:Leaf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Spot →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Mancozeb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75% WP – 2.5g/L water, twice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weekly.Rust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Propiconazole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EC – 1 ml/L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water.Healthy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No treatment required.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Mobile/Web App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InterfaceFunction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image upload, displays disease detection results, recommendations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&amp; API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LayerFunction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recommendations, user history, and model outputs; APIs connect frontend with backend models.</a:t>
            </a:r>
          </a:p>
        </p:txBody>
      </p:sp>
    </p:spTree>
    <p:extLst>
      <p:ext uri="{BB962C8B-B14F-4D97-AF65-F5344CB8AC3E}">
        <p14:creationId xmlns:p14="http://schemas.microsoft.com/office/powerpoint/2010/main" val="279098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DCD571-7A50-20F2-6F2A-36726AA85FC7}"/>
              </a:ext>
            </a:extLst>
          </p:cNvPr>
          <p:cNvSpPr txBox="1"/>
          <p:nvPr/>
        </p:nvSpPr>
        <p:spPr>
          <a:xfrm>
            <a:off x="323528" y="188640"/>
            <a:ext cx="849694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Specifications </a:t>
            </a:r>
          </a:p>
          <a:p>
            <a:endParaRPr lang="en-IN" dirty="0"/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 (Minimum to Run the System):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(Android 8.0 or above) with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cameraPC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/Laptop (Windows/Linux) for development &amp; testing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 (only for cloud-based features)</a:t>
            </a:r>
          </a:p>
          <a:p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Windows/Linux (development)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(mobile app)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(TensorFlow,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OpenCV, Pandas,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Flask/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backend APIs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Firebase/MongoDB for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Android Studio for UI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Google TTS for chatbot</a:t>
            </a:r>
          </a:p>
        </p:txBody>
      </p:sp>
    </p:spTree>
    <p:extLst>
      <p:ext uri="{BB962C8B-B14F-4D97-AF65-F5344CB8AC3E}">
        <p14:creationId xmlns:p14="http://schemas.microsoft.com/office/powerpoint/2010/main" val="1858430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8FE3E4-58E4-2ACA-AA95-A7544B549EDC}"/>
              </a:ext>
            </a:extLst>
          </p:cNvPr>
          <p:cNvSpPr txBox="1"/>
          <p:nvPr/>
        </p:nvSpPr>
        <p:spPr>
          <a:xfrm>
            <a:off x="2123728" y="116632"/>
            <a:ext cx="457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DFD/System Architecture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908720"/>
            <a:ext cx="7029400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4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D8AD24-42F2-B67E-CEE2-F7060D8B1624}"/>
              </a:ext>
            </a:extLst>
          </p:cNvPr>
          <p:cNvSpPr txBox="1"/>
          <p:nvPr/>
        </p:nvSpPr>
        <p:spPr>
          <a:xfrm>
            <a:off x="323528" y="337943"/>
            <a:ext cx="8568952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Explanation</a:t>
            </a:r>
          </a:p>
          <a:p>
            <a:endParaRPr lang="en-IN" dirty="0"/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Name: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Fertilizer &amp; Pesticide Recommendation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Suggests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correct fertilizer or pesticide based on detected crop disease and soil conditions, to minimize crop damage and improve yield.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Inputs: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(from Disease Detection Module)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disease name &amp; severity score from the detection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module.If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“Healthy” → Output “No treatment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required.”Else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Search recommendation database for matching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disease.Retrieve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fertilizer/pesticide name, concentration, and application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frequency.Display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 on UI and optionally via voice chatbot.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(Examples):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Spot → Mancozeb 75% WP – 2.5g/L water, twice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weekly.Rust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Propiconazole 25 EC – 1 ml/L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water.Healthy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No treatment required.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timely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recommendations.Reduces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overuse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chemicals.Easy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farmers to understand (supports voice in regional language).</a:t>
            </a:r>
          </a:p>
        </p:txBody>
      </p:sp>
    </p:spTree>
    <p:extLst>
      <p:ext uri="{BB962C8B-B14F-4D97-AF65-F5344CB8AC3E}">
        <p14:creationId xmlns:p14="http://schemas.microsoft.com/office/powerpoint/2010/main" val="1536241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28" y="285728"/>
            <a:ext cx="563308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latin typeface="Times New Roman" pitchFamily="18" charset="0"/>
                <a:cs typeface="Times New Roman" pitchFamily="18" charset="0"/>
              </a:rPr>
              <a:t>Screenshots / Simulation</a:t>
            </a:r>
          </a:p>
        </p:txBody>
      </p:sp>
      <p:pic>
        <p:nvPicPr>
          <p:cNvPr id="3" name="Picture 2" descr="Screenshot 2025-08-12 221025.png"/>
          <p:cNvPicPr>
            <a:picLocks noChangeAspect="1"/>
          </p:cNvPicPr>
          <p:nvPr/>
        </p:nvPicPr>
        <p:blipFill>
          <a:blip r:embed="rId2"/>
          <a:srcRect l="1754" t="4167" r="2631" b="6944"/>
          <a:stretch>
            <a:fillRect/>
          </a:stretch>
        </p:blipFill>
        <p:spPr>
          <a:xfrm>
            <a:off x="697994" y="1490187"/>
            <a:ext cx="7786742" cy="4572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050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8-12 221041.png"/>
          <p:cNvPicPr>
            <a:picLocks noChangeAspect="1"/>
          </p:cNvPicPr>
          <p:nvPr/>
        </p:nvPicPr>
        <p:blipFill>
          <a:blip r:embed="rId2"/>
          <a:srcRect t="9722" r="1515" b="9575"/>
          <a:stretch>
            <a:fillRect/>
          </a:stretch>
        </p:blipFill>
        <p:spPr>
          <a:xfrm>
            <a:off x="428596" y="1571612"/>
            <a:ext cx="8358246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2D965A-7B6C-C61B-7ECB-963921D22659}"/>
              </a:ext>
            </a:extLst>
          </p:cNvPr>
          <p:cNvSpPr txBox="1"/>
          <p:nvPr/>
        </p:nvSpPr>
        <p:spPr>
          <a:xfrm>
            <a:off x="323528" y="116632"/>
            <a:ext cx="864096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  <a:p>
            <a:endParaRPr lang="en-IN" dirty="0"/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Fertilizer &amp; Pesticide Recommendation module provides farmers with accurate, timely, and easy-to-understand treatment suggestions based on detected crop diseases and soil conditions. This reduces crop damage, optimizes chemical usage, and supports sustainable farming practices.</a:t>
            </a:r>
          </a:p>
          <a:p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Treatment Options: Include eco-friendly pesticide and fertilizer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alternatives.Weather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Scheduling: Adjust treatment frequency using real-time weather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data.Drone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Integration: Automate spraying based on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recommendations.Expanded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Crop Coverage: Add more crop-disease-treatment datasets for wider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applicability.Explainable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(XAI): Provide reasons behind each recommendation to build farmer trust.</a:t>
            </a:r>
          </a:p>
        </p:txBody>
      </p:sp>
    </p:spTree>
    <p:extLst>
      <p:ext uri="{BB962C8B-B14F-4D97-AF65-F5344CB8AC3E}">
        <p14:creationId xmlns:p14="http://schemas.microsoft.com/office/powerpoint/2010/main" val="408357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68830-31B8-82F5-8968-537B802D3C42}"/>
              </a:ext>
            </a:extLst>
          </p:cNvPr>
          <p:cNvSpPr txBox="1"/>
          <p:nvPr/>
        </p:nvSpPr>
        <p:spPr>
          <a:xfrm>
            <a:off x="179512" y="0"/>
            <a:ext cx="8712968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N. S. Raju, 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Tamilkodi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C. Shekar, B. J. Bharathi, D. Kumar, and Y. Sumanth, “AI-Powered Crop Suggestion, Yield Prediction, Disease Detection, and Soil Monitoring,” Proc. IEEE Conf., 2025.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X. Fan, R. K. Gupta, L. Wang, and M. Wu, “A GNN-RNN Approach for Harnessing Geospatial and Temporal Knowledge for Crop Yield Prediction,”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arXiv:2103.12345, 2021.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S. Khaki and L. Wang, “A CNN-RNN Framework for Crop Yield Prediction,” Frontiers in Plant Science, vol. 10, pp. 1–11, 2019.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Y. Lu, W. Yi, and Z. Xie, “Lightweight Convolutional Neural Networks for Mobile Plant Disease Detection,” IEEE Access, vol. 10, pp. 15247–15258, 2022.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R. Patel and M. Singh, “IoT-Based Soil Nutrient Monitoring System with Machine Learning Recommendations,” MDPI Sensors, vol. 24, no. 5, pp. 1105–1117, 2024.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M. Zhou, P. Wang, and S. Li, “A Machine Learning-Based Fertilizer Recommendation System for Sustainable Agriculture,” Agriculture, vol. 14, no. 3, pp. 235–247, 2024.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A. Sharma and K. Verma, “Survey on Pesticide Recommendation Systems Using Machine Learning,” Proc. ICMLA, pp. 101–107, 2024.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M. S. Islam, J. T. Ghosh, and A. Rahman, “Intelligent Insecticide and Fertilizer Recommendation Using CNN and Machine Vision,” Proc. IEEE ICACRS, pp. 221–226, 2022</a:t>
            </a:r>
          </a:p>
        </p:txBody>
      </p:sp>
    </p:spTree>
    <p:extLst>
      <p:ext uri="{BB962C8B-B14F-4D97-AF65-F5344CB8AC3E}">
        <p14:creationId xmlns:p14="http://schemas.microsoft.com/office/powerpoint/2010/main" val="287609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6DA1C-BBC6-0FD6-25E1-9DC7C90A7E66}"/>
              </a:ext>
            </a:extLst>
          </p:cNvPr>
          <p:cNvSpPr txBox="1"/>
          <p:nvPr/>
        </p:nvSpPr>
        <p:spPr>
          <a:xfrm>
            <a:off x="251520" y="0"/>
            <a:ext cx="864096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H. K. Srivastava, R. Mallick, and P. Kumar, “CNN-Based Yield Forecasting for Winter Wheat,”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arXiv:2106.11234, 2021.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P. N. Kumar, S. R. Patel, and A. Mehta, “Integration of IoT and Machine Learning for Soil Monitoring and Fertilizer Recommendation,” IEEE Access, vol. 11, pp. 43215–43225, 2023.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G. N. Reddy and K. L. Sharma, “Lightweight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Variants for Plant Disease Detection in Low-Resource Environments,” MDPI Agriculture, vol. 13, no. 8, pp. 1568–1579, 2023.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V. R. Krishnan, A. S. Rao, and M. Pillai, “Data-Driven Fertilizer Recommendation Using Hybrid Machine Learning Models,” Springer Lecture Notes in Networks and Systems, vol. 455, pp. 189–198, 2024.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L. Wang and H. Zhang, “Organic Farming Decision Support System Using AI and IoT Data,” IEEE Internet of Things Journal, vol. 9, no. 20, pp. 19864–19874, 2022.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J. Singh and R. Kaur, “Advancing Crop Recommendation with Supervised Machine Learning,” Nature Scientific Reports, vol. 15, no. 2, pp. 2231–2242, 2025.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T. M. Nguyen, “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-Temporal Graph Neural Networks for Disease Spread and Yield Prediction,”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arXiv:2402.01457, 2024.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D. Mohan and K. Bansal, “A Comparative Study of Plant Disease Detection Models for Mobile Deployment,” IEEE Access, vol. 10, pp. 122631–122645, 2022.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F. Adepoju, S.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Fashina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Adeyemi, “Edge AI for Agricultural Decision Support Systems in Low Connectivity Regions,” MDPI Sensors, vol. 24, no. 1, pp. 112–124, 2024.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[18] K. R. Patel and V. S. Rao, “An AI-Driven Framework for Integrated Crop Management,” Proc. IEEE ICMLC, pp. 515–520, 2023.</a:t>
            </a:r>
          </a:p>
        </p:txBody>
      </p:sp>
    </p:spTree>
    <p:extLst>
      <p:ext uri="{BB962C8B-B14F-4D97-AF65-F5344CB8AC3E}">
        <p14:creationId xmlns:p14="http://schemas.microsoft.com/office/powerpoint/2010/main" val="44237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Smart Crop Disease Detection and Yield Forecasting System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NO:27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Raghavi S (2023PECCS337)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Roshini G (2023PECCS352)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Mrs.Vinmathi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Coordinator: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Mr.C.Elangovan,Mr.U.Ravindran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Goals: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2: Zero Hunger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12: Responsible Consumption &amp; Production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13: Climate Action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636912"/>
            <a:ext cx="8229600" cy="4525963"/>
          </a:xfrm>
        </p:spPr>
        <p:txBody>
          <a:bodyPr/>
          <a:lstStyle/>
          <a:p>
            <a:pPr algn="ctr"/>
            <a:r>
              <a:rPr lang="en-US" dirty="0"/>
              <a:t>Question &amp; Answers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53C6F2-BA6C-9C10-8C66-453C12CD69E6}"/>
              </a:ext>
            </a:extLst>
          </p:cNvPr>
          <p:cNvSpPr txBox="1"/>
          <p:nvPr/>
        </p:nvSpPr>
        <p:spPr>
          <a:xfrm>
            <a:off x="755576" y="692696"/>
            <a:ext cx="7920880" cy="478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 Details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Crop Suggestion, Yield Prediction, Disease Detection, and Soil Monitoring</a:t>
            </a:r>
          </a:p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Santha Raju, R. </a:t>
            </a:r>
            <a:r>
              <a:rPr lang="en-IN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Tamilkodi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Vanaparthi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Chandra Shekar, </a:t>
            </a:r>
            <a:r>
              <a:rPr lang="en-IN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Bogadi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Jaya Bharathi, Dinesh Kumar, </a:t>
            </a:r>
            <a:r>
              <a:rPr lang="en-IN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Yanamala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Sumanth</a:t>
            </a:r>
          </a:p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Journal/Conference: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Conference Publication</a:t>
            </a:r>
          </a:p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Year: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</a:p>
        </p:txBody>
      </p:sp>
    </p:spTree>
    <p:extLst>
      <p:ext uri="{BB962C8B-B14F-4D97-AF65-F5344CB8AC3E}">
        <p14:creationId xmlns:p14="http://schemas.microsoft.com/office/powerpoint/2010/main" val="218915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622701-F6EF-71F2-8A0F-797B5702AA74}"/>
              </a:ext>
            </a:extLst>
          </p:cNvPr>
          <p:cNvSpPr txBox="1"/>
          <p:nvPr/>
        </p:nvSpPr>
        <p:spPr>
          <a:xfrm>
            <a:off x="251520" y="243512"/>
            <a:ext cx="8640960" cy="595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 4 farmers in India face yield loss due to undetected crop disease. Manual detection is slow, biased, and often too late. This affects market pricing, food supply, and farmer livelihood.</a:t>
            </a:r>
          </a:p>
          <a:p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r>
              <a:rPr lang="en-IN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crop diseases using CNN from leaf </a:t>
            </a:r>
            <a:r>
              <a:rPr lang="en-IN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images.Recommend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appropriate fertilizer/pesticide treatments.</a:t>
            </a:r>
          </a:p>
          <a:p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r>
              <a:rPr lang="en-IN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Improves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agricultural </a:t>
            </a:r>
            <a:r>
              <a:rPr lang="en-IN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productivity.Reduces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crop loss and economic hardship for </a:t>
            </a:r>
            <a:r>
              <a:rPr lang="en-IN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farmers.Encourages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sustainable farming practices.</a:t>
            </a:r>
          </a:p>
        </p:txBody>
      </p:sp>
    </p:spTree>
    <p:extLst>
      <p:ext uri="{BB962C8B-B14F-4D97-AF65-F5344CB8AC3E}">
        <p14:creationId xmlns:p14="http://schemas.microsoft.com/office/powerpoint/2010/main" val="1222551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C5BD54-299D-78BE-8DD4-9141FBA36CD5}"/>
              </a:ext>
            </a:extLst>
          </p:cNvPr>
          <p:cNvSpPr txBox="1"/>
          <p:nvPr/>
        </p:nvSpPr>
        <p:spPr>
          <a:xfrm>
            <a:off x="323528" y="188640"/>
            <a:ext cx="8568952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Relevance</a:t>
            </a:r>
          </a:p>
          <a:p>
            <a:endParaRPr lang="en-IN" dirty="0"/>
          </a:p>
          <a:p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to Society: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detection and treatment prevents crop damage, reduces unnecessary chemical use, and improves yield.</a:t>
            </a:r>
          </a:p>
          <a:p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SDGs:</a:t>
            </a:r>
          </a:p>
          <a:p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2: Zero Hunger</a:t>
            </a:r>
          </a:p>
          <a:p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12: Responsible Consumption &amp; Production</a:t>
            </a:r>
          </a:p>
          <a:p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13: Climate Action</a:t>
            </a:r>
          </a:p>
          <a:p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Justification: </a:t>
            </a: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farmers improve income and food security while reducing environmental harm.</a:t>
            </a:r>
          </a:p>
        </p:txBody>
      </p:sp>
    </p:spTree>
    <p:extLst>
      <p:ext uri="{BB962C8B-B14F-4D97-AF65-F5344CB8AC3E}">
        <p14:creationId xmlns:p14="http://schemas.microsoft.com/office/powerpoint/2010/main" val="387774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2B6A71-B0F1-B5E7-EC5A-FFBE91E9280E}"/>
              </a:ext>
            </a:extLst>
          </p:cNvPr>
          <p:cNvSpPr txBox="1"/>
          <p:nvPr/>
        </p:nvSpPr>
        <p:spPr>
          <a:xfrm>
            <a:off x="395536" y="188640"/>
            <a:ext cx="8136904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plays a vital role in India’s economy, but crop diseases lead to major yield losses and affect farmer income. Manual detection methods are slow, subjective, and often inaccurate.</a:t>
            </a:r>
          </a:p>
          <a:p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25% of farmers face yield loss due to undetected or late-identified diseases. There is a need for an accessible, offline-capable system that provides direct fertilizer/pesticide recommendations in regional languages.</a:t>
            </a:r>
          </a:p>
          <a:p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Approach:</a:t>
            </a: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develop an AI-powered system that detects crop diseases from leaf images, improves yield, and recommends suitable fertilizer or pesticide treatments based on disease type, thereby improving productivity and reducing losses</a:t>
            </a:r>
          </a:p>
        </p:txBody>
      </p:sp>
    </p:spTree>
    <p:extLst>
      <p:ext uri="{BB962C8B-B14F-4D97-AF65-F5344CB8AC3E}">
        <p14:creationId xmlns:p14="http://schemas.microsoft.com/office/powerpoint/2010/main" val="12619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5AC447-34D9-51FD-E604-5C85F903B339}"/>
              </a:ext>
            </a:extLst>
          </p:cNvPr>
          <p:cNvSpPr txBox="1"/>
          <p:nvPr/>
        </p:nvSpPr>
        <p:spPr>
          <a:xfrm>
            <a:off x="251520" y="116632"/>
            <a:ext cx="8424936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endParaRPr lang="en-IN" dirty="0"/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 CNN-RNN Framework for Crop Yield Prediction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Saeed Khaki &amp; Lizhi Wang (2019).Proposes a hybrid CNN+RNN model for yield prediction using environmental time-series; useful for combining disease severity with weather in yield forecasts.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 GNN-RNN Approach for Harnessing Geospatial and Temporal Knowledge for Crop Yield Prediction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Fan et al. (2021).Introduces graph + recurrent models to capture spatial-temporal relationships for regional yield forecasting (relevant for scaling recommendations across regions).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3.Review on Convolutional Neural Network (CNN) Applied to Plant Disease Detection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MDPI review (2020/2021).Comprehensive survey of CNN architectures used in plant-disease classification; supports choice of lightweight CNNs for on-device detection.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4.Plant leaf disease detection and classification using convolutional neural networks (review)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Springer (2025).Recent review summarizing datasets, challenges, and model performance — useful to cite current SOTA and dataset choices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PlantVillage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Kaggle).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5.Lightweight CNN models for plant disease detection (MixResCoAtNet /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works)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several authors (2023–2024).Proposes efficient models suitable for mobile / edge deployment — important for offline, farmer-facing apps.</a:t>
            </a:r>
          </a:p>
        </p:txBody>
      </p:sp>
    </p:spTree>
    <p:extLst>
      <p:ext uri="{BB962C8B-B14F-4D97-AF65-F5344CB8AC3E}">
        <p14:creationId xmlns:p14="http://schemas.microsoft.com/office/powerpoint/2010/main" val="228518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F65155-8678-D89A-1C11-8360D009F515}"/>
              </a:ext>
            </a:extLst>
          </p:cNvPr>
          <p:cNvSpPr txBox="1"/>
          <p:nvPr/>
        </p:nvSpPr>
        <p:spPr>
          <a:xfrm>
            <a:off x="107504" y="260648"/>
            <a:ext cx="864096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6.Lightweight model for efficient identification of plant diseases and pests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Frontiers in Plant Science (2023).Demonstrates high accuracy with compact architectures, enabling smartphone-based diagnosis.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7.Machine learning enabled IoT system for soil nutrients monitoring and recommendations — (2023–2024)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.Shows IoT + ML pipelines for NPK, pH and moisture monitoring feeding recommendation engines — directly relevant to incorporating soil data into recommendation logic.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8.Integrating IoT for Soil Monitoring and Hybrid Machine Learning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MDPI Sensors (2024).Presents NPK sensor integrations and hybrid ML models for crop/soil recommendations — supports architecture that uses sensor feeds for personalized fertilizer advice.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9.Intelligent insecticide and fertilizer recommendation system using machine vision &amp; CNN — (2022).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pest identification via vision with insecticide recommendation — parallels your pesticide-recommendation flow (detection → mapped treatment).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10.A Machine Learning-Based Fertilizer Recommendation System for Sustainable Crop Yield — (2024/2025 survey &amp; projects).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ML models (regression/GBMs/NNs) that predict fertilizer mixes from soil and weather to maximize yield sustainably.</a:t>
            </a:r>
          </a:p>
        </p:txBody>
      </p:sp>
    </p:spTree>
    <p:extLst>
      <p:ext uri="{BB962C8B-B14F-4D97-AF65-F5344CB8AC3E}">
        <p14:creationId xmlns:p14="http://schemas.microsoft.com/office/powerpoint/2010/main" val="87343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51713A-F13F-F2C2-DA85-01086A861A38}"/>
              </a:ext>
            </a:extLst>
          </p:cNvPr>
          <p:cNvSpPr txBox="1"/>
          <p:nvPr/>
        </p:nvSpPr>
        <p:spPr>
          <a:xfrm>
            <a:off x="395536" y="260648"/>
            <a:ext cx="820891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11.Survey: Pesticide Recommendation Systems — ML approaches — (2024 PDF survey).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algorithms used for pesticide recommendation and highlights data challenges and safety considerations — useful to justify model choices and limitations.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12.Data-Driven Integrated Crop &amp; Fertilizer Recommendation System (MDPI Agriculture) — (2023–2024).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 showing end-to-end recommender systems that optimize nutrient application and crop selection — useful precedent for your module.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13.Advancing crop recommendation system with supervised machine learning — Nature-publishing (2025).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work improving recommendation accuracy with modern supervised approaches — supports using structured ML rather than rule-only systems.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14.Phone-powered AI for plant disease detection (Google / TensorFlow based demos &amp;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PlantVillage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studies) — (2017–2018 &amp; follow-ups).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but influential works showing on-device inference for plant disease detection — important precedent for mobile/offline design.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15.Plantix case / industry example: AI diagnosis + recommendations — Wired/industry coverage (2024).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 case illustrating benefits and pitfalls (business incentives vs. sustainability) — useful to discuss ethics, biases and adoption.</a:t>
            </a:r>
          </a:p>
        </p:txBody>
      </p:sp>
    </p:spTree>
    <p:extLst>
      <p:ext uri="{BB962C8B-B14F-4D97-AF65-F5344CB8AC3E}">
        <p14:creationId xmlns:p14="http://schemas.microsoft.com/office/powerpoint/2010/main" val="196227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2261</Words>
  <Application>Microsoft Office PowerPoint</Application>
  <PresentationFormat>On-screen Show (4:3)</PresentationFormat>
  <Paragraphs>157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             </vt:lpstr>
      <vt:lpstr> Smart Crop Disease Detection and Yield Forecasting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Zeroth Review</dc:title>
  <dc:creator>erajalakshmi.cse</dc:creator>
  <cp:lastModifiedBy>Roshini .G</cp:lastModifiedBy>
  <cp:revision>24</cp:revision>
  <dcterms:created xsi:type="dcterms:W3CDTF">2025-06-27T05:27:00Z</dcterms:created>
  <dcterms:modified xsi:type="dcterms:W3CDTF">2025-10-29T03:07:21Z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6558A807E4F74184BD240F020E8D7511_12</vt:lpwstr>
  </property>
  <property fmtid="{D5CDD505-2E9C-101B-9397-08002B2CF9AE}" pid="3" name="KSOProductBuildVer">
    <vt:lpwstr>1033-12.2.0.21931</vt:lpwstr>
  </property>
</Properties>
</file>