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8" r:id="rId11"/>
    <p:sldId id="264" r:id="rId12"/>
    <p:sldId id="266" r:id="rId13"/>
    <p:sldId id="278" r:id="rId14"/>
    <p:sldId id="275" r:id="rId15"/>
    <p:sldId id="277" r:id="rId16"/>
    <p:sldId id="276" r:id="rId17"/>
    <p:sldId id="269" r:id="rId18"/>
    <p:sldId id="270" r:id="rId19"/>
    <p:sldId id="271" r:id="rId20"/>
    <p:sldId id="272" r:id="rId21"/>
    <p:sldId id="279" r:id="rId22"/>
    <p:sldId id="28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3F4A0-FC72-FCD8-076C-753C47924D25}" v="934" dt="2024-07-07T01:37:20.596"/>
    <p1510:client id="{C36A5596-6699-173E-A97D-73DB6F544B20}" v="80" dt="2024-07-06T21:03:35.889"/>
    <p1510:client id="{C406E170-DEE9-3F90-D13E-BE6330A3ACC3}" v="15" dt="2024-07-06T21:16:56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.ai/ub-dl/text_summarization?nw=nwuserankamdivija0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ubuffalo-my.sharepoint.com/:v:/g/personal/svavila2_buffalo_edu/EaVeCrAkXFdDh-B2F06Trs8BgKd1M1i9jT2PO30eSUgSxQ?nav=eyJyZWZlcnJhbEluZm8iOnsicmVmZXJyYWxBcHAiOiJPbmVEcml2ZUZvckJ1c2luZXNzIiwicmVmZXJyYWxBcHBQbGF0Zm9ybSI6IldlYiIsInJlZmVycmFsTW9kZSI6InZpZXciLCJyZWZlcnJhbFZpZXciOiJNeUZpbGVzTGlua0NvcHkifX0&amp;e=Zp5Hc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Freeform: Shape 7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>
                <a:ea typeface="+mj-lt"/>
                <a:cs typeface="+mj-lt"/>
              </a:rPr>
              <a:t>Optimizing Text Summarization with Deep Learning Models and NLP Techniques </a:t>
            </a:r>
            <a:endParaRPr lang="en-US" sz="5000">
              <a:ea typeface="+mj-lt"/>
              <a:cs typeface="+mj-lt"/>
            </a:endParaRPr>
          </a:p>
          <a:p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690" y="5837756"/>
            <a:ext cx="8258176" cy="6318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Divija </a:t>
            </a:r>
            <a:r>
              <a:rPr lang="en-US" sz="2000" err="1">
                <a:ea typeface="+mn-lt"/>
                <a:cs typeface="+mn-lt"/>
              </a:rPr>
              <a:t>Ankam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divijaan</a:t>
            </a:r>
            <a:r>
              <a:rPr lang="en-US" sz="2000" dirty="0">
                <a:ea typeface="+mn-lt"/>
                <a:cs typeface="+mn-lt"/>
              </a:rPr>
              <a:t> - 50542158)</a:t>
            </a:r>
          </a:p>
          <a:p>
            <a:r>
              <a:rPr lang="en-US" sz="2000" dirty="0">
                <a:ea typeface="+mn-lt"/>
                <a:cs typeface="+mn-lt"/>
              </a:rPr>
              <a:t>Roshini </a:t>
            </a:r>
            <a:r>
              <a:rPr lang="en-US" sz="2000" err="1">
                <a:ea typeface="+mn-lt"/>
                <a:cs typeface="+mn-lt"/>
              </a:rPr>
              <a:t>Konjeti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err="1">
                <a:ea typeface="+mn-lt"/>
                <a:cs typeface="+mn-lt"/>
              </a:rPr>
              <a:t>rkonjeti</a:t>
            </a:r>
            <a:r>
              <a:rPr lang="en-US" sz="2000" dirty="0">
                <a:ea typeface="+mn-lt"/>
                <a:cs typeface="+mn-lt"/>
              </a:rPr>
              <a:t> - 50560111) </a:t>
            </a:r>
          </a:p>
          <a:p>
            <a:r>
              <a:rPr lang="en-US" sz="2000" dirty="0" err="1">
                <a:ea typeface="+mn-lt"/>
                <a:cs typeface="+mn-lt"/>
              </a:rPr>
              <a:t>Vavila</a:t>
            </a:r>
            <a:r>
              <a:rPr lang="en-US" sz="2000" dirty="0">
                <a:ea typeface="+mn-lt"/>
                <a:cs typeface="+mn-lt"/>
              </a:rPr>
              <a:t> S </a:t>
            </a:r>
            <a:r>
              <a:rPr lang="en-US" sz="2000" dirty="0" err="1">
                <a:ea typeface="+mn-lt"/>
                <a:cs typeface="+mn-lt"/>
              </a:rPr>
              <a:t>S</a:t>
            </a:r>
            <a:r>
              <a:rPr lang="en-US" sz="2000" dirty="0">
                <a:ea typeface="+mn-lt"/>
                <a:cs typeface="+mn-lt"/>
              </a:rPr>
              <a:t> V S Siri Sudheeksha(svavila2-50560556)  </a:t>
            </a:r>
            <a:endParaRPr lang="en-US" sz="2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35163-FE2E-F23B-78D2-5D30B9B80027}"/>
              </a:ext>
            </a:extLst>
          </p:cNvPr>
          <p:cNvSpPr txBox="1"/>
          <p:nvPr/>
        </p:nvSpPr>
        <p:spPr>
          <a:xfrm>
            <a:off x="2615820" y="864358"/>
            <a:ext cx="76222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CSE 676 Deep Learning Final Project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70E1E-B9AD-E782-67F4-F8A1649E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Evaluation Metrics Used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F076-D807-F4C3-86FE-E9C798DD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ROUGE Score:</a:t>
            </a:r>
            <a:endParaRPr lang="en-US" sz="2400" dirty="0"/>
          </a:p>
          <a:p>
            <a:pPr lvl="1"/>
            <a:r>
              <a:rPr lang="en-US" dirty="0">
                <a:ea typeface="+mn-lt"/>
                <a:cs typeface="+mn-lt"/>
              </a:rPr>
              <a:t>Compares n-grams of generated text with reference text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ROUGE-1, ROUGE-2, ROUGE-L (Longest subsequence)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BERT Score: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Uses Contextual embeddings and cosine similarity for precision and recall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Measures semantic similarity between generated and reference text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56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909724-2FAC-4941-A743-AB97A8A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4CC22-4195-BCE4-CEEB-C4BFE0EB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20" y="1278457"/>
            <a:ext cx="5847781" cy="1046671"/>
          </a:xfrm>
        </p:spPr>
        <p:txBody>
          <a:bodyPr>
            <a:normAutofit/>
          </a:bodyPr>
          <a:lstStyle/>
          <a:p>
            <a:r>
              <a:rPr lang="en-US" sz="2800" dirty="0"/>
              <a:t>MODEL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30FC-7475-A278-DE9B-052F697D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121" y="2129305"/>
            <a:ext cx="5847780" cy="3347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Facebook/</a:t>
            </a:r>
            <a:r>
              <a:rPr lang="en-US" sz="1800" b="1" dirty="0" err="1">
                <a:ea typeface="+mn-lt"/>
                <a:cs typeface="+mn-lt"/>
              </a:rPr>
              <a:t>bart</a:t>
            </a:r>
            <a:r>
              <a:rPr lang="en-US" sz="1800" b="1" dirty="0">
                <a:ea typeface="+mn-lt"/>
                <a:cs typeface="+mn-lt"/>
              </a:rPr>
              <a:t>-base: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ROUGE Scores</a:t>
            </a:r>
            <a:r>
              <a:rPr lang="en-US" sz="1800" dirty="0">
                <a:ea typeface="+mn-lt"/>
                <a:cs typeface="+mn-lt"/>
              </a:rPr>
              <a:t>: The ROUGE-1 precision (0.5938) is higher than the recall (0.4634). ROUGE-2 scores are moderate, indicating some overlap for bigrams.</a:t>
            </a:r>
          </a:p>
          <a:p>
            <a:r>
              <a:rPr lang="en-US" sz="1800" b="1" dirty="0">
                <a:ea typeface="+mn-lt"/>
                <a:cs typeface="+mn-lt"/>
              </a:rPr>
              <a:t>BERT Scores</a:t>
            </a:r>
            <a:r>
              <a:rPr lang="en-US" sz="1800" dirty="0">
                <a:ea typeface="+mn-lt"/>
                <a:cs typeface="+mn-lt"/>
              </a:rPr>
              <a:t>: High BERT precision (0.8584) and recall (0.8532), indicating the generated summaries are close in meaning to the reference texts.</a:t>
            </a:r>
          </a:p>
          <a:p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3F8DBE-CAD3-F162-980C-9182015D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52" y="1581392"/>
            <a:ext cx="3891290" cy="36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0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909724-2FAC-4941-A743-AB97A8A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1E0B-02B2-0C31-330E-8148F965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20" y="1107860"/>
            <a:ext cx="5847781" cy="1046671"/>
          </a:xfrm>
        </p:spPr>
        <p:txBody>
          <a:bodyPr>
            <a:normAutofit/>
          </a:bodyPr>
          <a:lstStyle/>
          <a:p>
            <a:r>
              <a:rPr lang="en-US" sz="2800"/>
              <a:t>MODEL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1D08-EC0C-7234-9B3A-00F38876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121" y="2402260"/>
            <a:ext cx="5847780" cy="3347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Arial"/>
                <a:ea typeface="+mn-lt"/>
                <a:cs typeface="Arial"/>
              </a:rPr>
              <a:t>For Google-T5 Model:</a:t>
            </a:r>
            <a:endParaRPr lang="en-US" sz="1800">
              <a:latin typeface="Arial"/>
              <a:cs typeface="Arial"/>
            </a:endParaRPr>
          </a:p>
          <a:p>
            <a:pPr>
              <a:buFont typeface="Arial"/>
            </a:pPr>
            <a:r>
              <a:rPr lang="en-US" sz="1800" b="1">
                <a:latin typeface="Arial"/>
                <a:ea typeface="+mn-lt"/>
                <a:cs typeface="Arial"/>
              </a:rPr>
              <a:t>ROUGE Scores</a:t>
            </a:r>
            <a:r>
              <a:rPr lang="en-US" sz="1800">
                <a:latin typeface="Arial"/>
                <a:ea typeface="+mn-lt"/>
                <a:cs typeface="Arial"/>
              </a:rPr>
              <a:t>: The ROUGE-1 precision is high (0.6522), but the recall is a bit moderate (0.3659). ROUGE-2 scores are low, indicating less overlap for bigrams.</a:t>
            </a:r>
          </a:p>
          <a:p>
            <a:pPr>
              <a:buFont typeface="Arial"/>
            </a:pPr>
            <a:r>
              <a:rPr lang="en-US" sz="1800" b="1">
                <a:latin typeface="Arial"/>
                <a:ea typeface="+mn-lt"/>
                <a:cs typeface="Arial"/>
              </a:rPr>
              <a:t>BERT Scores</a:t>
            </a:r>
            <a:r>
              <a:rPr lang="en-US" sz="1800">
                <a:latin typeface="Arial"/>
                <a:ea typeface="+mn-lt"/>
                <a:cs typeface="Arial"/>
              </a:rPr>
              <a:t>: High BERT precision (0.8605) and good recall (0.8468), Indicating that the summaries are very close in meaning to reference texts</a:t>
            </a:r>
          </a:p>
          <a:p>
            <a:pPr>
              <a:buFont typeface="Arial"/>
            </a:pPr>
            <a:endParaRPr lang="en-US" sz="18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sz="18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32634E6-AC38-EA27-A4AE-F8C850B32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" b="-168"/>
          <a:stretch/>
        </p:blipFill>
        <p:spPr>
          <a:xfrm>
            <a:off x="7983552" y="1512519"/>
            <a:ext cx="3884243" cy="388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909724-2FAC-4941-A743-AB97A8A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1E0B-02B2-0C31-330E-8148F965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08" y="1141979"/>
            <a:ext cx="5847781" cy="1046671"/>
          </a:xfrm>
        </p:spPr>
        <p:txBody>
          <a:bodyPr>
            <a:normAutofit/>
          </a:bodyPr>
          <a:lstStyle/>
          <a:p>
            <a:r>
              <a:rPr lang="en-US" sz="2800"/>
              <a:t>MODEL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1D08-EC0C-7234-9B3A-00F38876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509" y="2186170"/>
            <a:ext cx="5847780" cy="30066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Bert2Bert:</a:t>
            </a:r>
            <a:endParaRPr lang="en-US" sz="1800"/>
          </a:p>
          <a:p>
            <a:r>
              <a:rPr lang="en-US" sz="1800" b="1">
                <a:ea typeface="+mn-lt"/>
                <a:cs typeface="+mn-lt"/>
              </a:rPr>
              <a:t>ROUGE Scores</a:t>
            </a:r>
            <a:r>
              <a:rPr lang="en-US" sz="1800">
                <a:ea typeface="+mn-lt"/>
                <a:cs typeface="+mn-lt"/>
              </a:rPr>
              <a:t>: Perfect recall and high precision for ROUGE-1 and ROUGE-L, but lower precision for ROUGE-2.</a:t>
            </a:r>
            <a:endParaRPr lang="en-US" sz="1800" b="1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BERT Scores</a:t>
            </a:r>
            <a:r>
              <a:rPr lang="en-US" sz="1800">
                <a:ea typeface="+mn-lt"/>
                <a:cs typeface="+mn-lt"/>
              </a:rPr>
              <a:t>: High precision (0.8077) and very high recall (0.9751), indicating excellent content overlap with reference summaries.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504536B-82A7-3E7B-D746-2AC05D2C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52" y="1399731"/>
            <a:ext cx="3891290" cy="36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7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71E0B-02B2-0C31-330E-8148F965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AI TOOL INTEGRATION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1D08-EC0C-7234-9B3A-00F38876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41" y="1220273"/>
            <a:ext cx="5029200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We have utilized AI tool for our project :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  <a:hlinkClick r:id="rId2"/>
              </a:rPr>
              <a:t>link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br>
              <a:rPr lang="en-US" sz="1800">
                <a:solidFill>
                  <a:schemeClr val="tx2"/>
                </a:solidFill>
              </a:rPr>
            </a:b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CFE3CC-D4CC-443E-4206-9C88E7E3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9" y="2630421"/>
            <a:ext cx="5323235" cy="342925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D0313C-8CC6-6596-AF57-12CABC39A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454" y="2637477"/>
            <a:ext cx="5316179" cy="34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0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D6E8B-7B1F-675E-737A-7BD0BF87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aseline="0"/>
              <a:t>AI TOOL INTEGRATION</a:t>
            </a:r>
            <a:endParaRPr lang="en-U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5ABC41-979E-5F80-B29D-5CF0CB89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123442"/>
            <a:ext cx="5431536" cy="414154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DA380B6-476D-3EC1-D074-DEDBD6E21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118428"/>
            <a:ext cx="5431536" cy="41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7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F257-87D2-5720-E2C1-003C7B30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Online Media 6" title="svavila2_divijaan_rkonjeti_video_deployment.mp4">
            <a:hlinkClick r:id="" action="ppaction://media"/>
            <a:extLst>
              <a:ext uri="{FF2B5EF4-FFF2-40B4-BE49-F238E27FC236}">
                <a16:creationId xmlns:a16="http://schemas.microsoft.com/office/drawing/2014/main" id="{12456AAF-982A-D0C2-BCC1-33495DE5B7B4}"/>
              </a:ext>
            </a:extLst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87672" y="1636651"/>
            <a:ext cx="6389346" cy="359400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8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26CB0-EC9A-A68D-430F-CEB0AEA5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DEPLOYMENT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78309C-AF6B-882E-4262-29FC5D90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We deployed our model with a user interface as below 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3A466EA-3792-9C6A-3C30-6F8DFBD3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17157"/>
            <a:ext cx="6922008" cy="47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69D36-D8A5-B544-1BB4-277FEE40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Summarization Screen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B2A0DA-DB5E-F7D8-1CB0-B044B588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982820"/>
            <a:ext cx="6846363" cy="474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7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CC90D-683C-A0FE-FD30-E5CA458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Description Screen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79497D-7D4A-DFFE-3774-9E695024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153979"/>
            <a:ext cx="6846363" cy="43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DC476-E56B-2221-D9FD-DDBBF767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PROJECT 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5552-1C29-9713-02BC-4F3393586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ptos"/>
                <a:cs typeface="Arial"/>
              </a:rPr>
              <a:t>The goal of the project is to </a:t>
            </a:r>
            <a:r>
              <a:rPr lang="en-US" sz="1800" dirty="0">
                <a:latin typeface="Aptos"/>
                <a:ea typeface="+mn-lt"/>
                <a:cs typeface="+mn-lt"/>
              </a:rPr>
              <a:t>Achieve automatic text summarizing for large volumes of text/documents and Reduce large texts into brief summaries without losing important information.</a:t>
            </a:r>
            <a:endParaRPr lang="en-US" sz="1800">
              <a:latin typeface="Aptos"/>
              <a:ea typeface="+mn-lt"/>
              <a:cs typeface="Arial"/>
            </a:endParaRPr>
          </a:p>
          <a:p>
            <a:pPr algn="just"/>
            <a:r>
              <a:rPr lang="en-US" sz="1800" dirty="0">
                <a:latin typeface="Aptos"/>
                <a:cs typeface="Arial"/>
              </a:rPr>
              <a:t>Our application helps in summarizing and saving time for users to understand the context. This will help in support for Decision Making in many field ex: Employee performance summarization, food reviews etc. </a:t>
            </a:r>
          </a:p>
          <a:p>
            <a:pPr algn="just"/>
            <a:r>
              <a:rPr lang="en-US" sz="1800" dirty="0">
                <a:latin typeface="Aptos"/>
                <a:cs typeface="Arial"/>
              </a:rPr>
              <a:t>The main objectives are to improve the text summarizing model performance on particular datasets, increase the correctness and coherence of the generated summary for a textual document, and enable the models to be customized for other kinds of text data.</a:t>
            </a:r>
            <a:endParaRPr lang="en-US" sz="1800" dirty="0">
              <a:latin typeface="Aptos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538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40F08-8268-CC0E-D8C8-8FD580A0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Future Enhancements 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ED7229-A022-9B35-0C98-670808939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359370"/>
            <a:ext cx="6846363" cy="39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3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B6BC9-3F93-DB76-3C54-68F00172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a typeface="+mj-lt"/>
                <a:cs typeface="+mj-lt"/>
              </a:rPr>
              <a:t>OBSERVATIONS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194D-6A49-945C-57BD-3A8DE305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Bert2Bert model and </a:t>
            </a:r>
            <a:r>
              <a:rPr lang="en-US" sz="2400" dirty="0" err="1">
                <a:ea typeface="+mn-lt"/>
                <a:cs typeface="+mn-lt"/>
              </a:rPr>
              <a:t>facebook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bart</a:t>
            </a:r>
            <a:r>
              <a:rPr lang="en-US" sz="2400" dirty="0">
                <a:ea typeface="+mn-lt"/>
                <a:cs typeface="+mn-lt"/>
              </a:rPr>
              <a:t> model are trained well and quicker than compared to Google t5 model </a:t>
            </a: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Training loss are decreased over the epochs</a:t>
            </a: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Google t5 model is slowly trained but shows significant improvement over the epochs</a:t>
            </a:r>
          </a:p>
          <a:p>
            <a:pPr marL="0" indent="0">
              <a:buNone/>
            </a:pPr>
            <a:endParaRPr lang="en-US" sz="2400" dirty="0">
              <a:latin typeface="Apto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76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F5C5B-2D65-C3F8-6490-327B775B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 CONTRIBUTION</a:t>
            </a:r>
          </a:p>
        </p:txBody>
      </p:sp>
      <p:pic>
        <p:nvPicPr>
          <p:cNvPr id="6" name="Content Placeholder 5" descr="A table with text on it&#10;&#10;Description automatically generated">
            <a:extLst>
              <a:ext uri="{FF2B5EF4-FFF2-40B4-BE49-F238E27FC236}">
                <a16:creationId xmlns:a16="http://schemas.microsoft.com/office/drawing/2014/main" id="{546CE95E-9954-8E5E-D6B1-6AF20F287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59646"/>
            <a:ext cx="6780700" cy="51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33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22520-1753-AB76-CE7E-EE081EEE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2" name="Graphic 51" descr="Accept">
            <a:extLst>
              <a:ext uri="{FF2B5EF4-FFF2-40B4-BE49-F238E27FC236}">
                <a16:creationId xmlns:a16="http://schemas.microsoft.com/office/drawing/2014/main" id="{1E543FD4-F849-A5B6-52D3-3ADA9ED9C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E9B67-5BF2-BA02-B7F7-7F90E04F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BACKGROUND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FACB-357D-30AF-221C-58DD1E5D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6148" cy="4154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Manual summarization of heavy documentation, articles, scripts, etc., is impractical.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Previous methods in text summarization include traditional NLP techniques and early machine learning </a:t>
            </a:r>
            <a:r>
              <a:rPr lang="en-US" sz="2400" err="1">
                <a:ea typeface="+mn-lt"/>
                <a:cs typeface="+mn-lt"/>
              </a:rPr>
              <a:t>models.Recent</a:t>
            </a:r>
            <a:r>
              <a:rPr lang="en-US" sz="2400" dirty="0">
                <a:ea typeface="+mn-lt"/>
                <a:cs typeface="+mn-lt"/>
              </a:rPr>
              <a:t> advancements leverage transformer models like Bart, GPT, and their variations.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Various domains where this is highly necessity  include: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>
                <a:ea typeface="+mn-lt"/>
                <a:cs typeface="+mn-lt"/>
              </a:rPr>
              <a:t> News Industry:</a:t>
            </a:r>
            <a:r>
              <a:rPr lang="en-US" sz="2000" dirty="0">
                <a:ea typeface="+mn-lt"/>
                <a:cs typeface="+mn-lt"/>
              </a:rPr>
              <a:t> Daily news articles are summarized to provide users with quick insights.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>
                <a:ea typeface="+mn-lt"/>
                <a:cs typeface="+mn-lt"/>
              </a:rPr>
              <a:t>Healthcare:</a:t>
            </a:r>
            <a:r>
              <a:rPr lang="en-US" sz="2000" dirty="0">
                <a:ea typeface="+mn-lt"/>
                <a:cs typeface="+mn-lt"/>
              </a:rPr>
              <a:t> Patient records for quick review by medical staff and professionals.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>
                <a:ea typeface="+mn-lt"/>
                <a:cs typeface="+mn-lt"/>
              </a:rPr>
              <a:t>Research:</a:t>
            </a:r>
            <a:r>
              <a:rPr lang="en-US" sz="2000" dirty="0">
                <a:ea typeface="+mn-lt"/>
                <a:cs typeface="+mn-lt"/>
              </a:rPr>
              <a:t> Lengthy research papers need a summary for developers to work effectively.</a:t>
            </a:r>
            <a:endParaRPr lang="en-US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823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0862E-8791-DEE5-BBE1-541336DF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68C7-67D0-5F5E-D2FC-0CCF643CB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dataset contains the data on daily news. It’s a .</a:t>
            </a:r>
            <a:r>
              <a:rPr lang="en-US" sz="2400" dirty="0" err="1">
                <a:ea typeface="+mn-lt"/>
                <a:cs typeface="+mn-lt"/>
              </a:rPr>
              <a:t>tgz</a:t>
            </a:r>
            <a:r>
              <a:rPr lang="en-US" sz="2400" dirty="0">
                <a:ea typeface="+mn-lt"/>
                <a:cs typeface="+mn-lt"/>
              </a:rPr>
              <a:t> file which contains story files. 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Each story file is having news data and having its summary at the end of the </a:t>
            </a:r>
            <a:r>
              <a:rPr lang="en-US" sz="2400" err="1">
                <a:ea typeface="+mn-lt"/>
                <a:cs typeface="+mn-lt"/>
              </a:rPr>
              <a:t>file.The</a:t>
            </a:r>
            <a:r>
              <a:rPr lang="en-US" sz="2400" dirty="0">
                <a:ea typeface="+mn-lt"/>
                <a:cs typeface="+mn-lt"/>
              </a:rPr>
              <a:t> summary is identified by a delimiter as “@highlight”.</a:t>
            </a:r>
          </a:p>
          <a:p>
            <a:r>
              <a:rPr lang="en-US" sz="2400" dirty="0">
                <a:ea typeface="+mn-lt"/>
                <a:cs typeface="+mn-lt"/>
              </a:rPr>
              <a:t>The dataset can be used to train a model to understand news content and generate summary text.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5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8288D-6883-7D73-2BEC-21AC2E96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612D-4DEC-C878-D657-25FF405A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Extraction:</a:t>
            </a:r>
            <a:r>
              <a:rPr lang="en-US" sz="2400" dirty="0">
                <a:ea typeface="+mn-lt"/>
                <a:cs typeface="+mn-lt"/>
              </a:rPr>
              <a:t> Decompressed the .</a:t>
            </a:r>
            <a:r>
              <a:rPr lang="en-US" sz="2400" err="1">
                <a:ea typeface="+mn-lt"/>
                <a:cs typeface="+mn-lt"/>
              </a:rPr>
              <a:t>tgz</a:t>
            </a:r>
            <a:r>
              <a:rPr lang="en-US" sz="2400" dirty="0">
                <a:ea typeface="+mn-lt"/>
                <a:cs typeface="+mn-lt"/>
              </a:rPr>
              <a:t> archive to access story files.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Compatibility Check:</a:t>
            </a:r>
            <a:r>
              <a:rPr lang="en-US" sz="2400" dirty="0">
                <a:ea typeface="+mn-lt"/>
                <a:cs typeface="+mn-lt"/>
              </a:rPr>
              <a:t> Ensured GPU compatibility (CUDA) for efficient training.</a:t>
            </a:r>
          </a:p>
          <a:p>
            <a:r>
              <a:rPr lang="en-US" sz="2400" b="1" dirty="0">
                <a:ea typeface="+mn-lt"/>
                <a:cs typeface="+mn-lt"/>
              </a:rPr>
              <a:t>Reading &amp; Storing:</a:t>
            </a:r>
            <a:r>
              <a:rPr lang="en-US" sz="2400" dirty="0">
                <a:ea typeface="+mn-lt"/>
                <a:cs typeface="+mn-lt"/>
              </a:rPr>
              <a:t> Parsed and stored story content and their respective summaries.</a:t>
            </a:r>
          </a:p>
          <a:p>
            <a:r>
              <a:rPr lang="en-US" sz="2400" b="1" dirty="0">
                <a:ea typeface="+mn-lt"/>
                <a:cs typeface="+mn-lt"/>
              </a:rPr>
              <a:t>Filtering &amp; Cleaning:</a:t>
            </a:r>
            <a:r>
              <a:rPr lang="en-US" sz="2400" dirty="0">
                <a:ea typeface="+mn-lt"/>
                <a:cs typeface="+mn-lt"/>
              </a:rPr>
              <a:t> Applied data cleaning techniques to improve model performance.</a:t>
            </a:r>
            <a:endParaRPr lang="en-US" sz="2400"/>
          </a:p>
          <a:p>
            <a:r>
              <a:rPr lang="en-US" sz="2400" b="1" err="1">
                <a:ea typeface="+mn-lt"/>
                <a:cs typeface="+mn-lt"/>
              </a:rPr>
              <a:t>Stopwords</a:t>
            </a:r>
            <a:r>
              <a:rPr lang="en-US" sz="2400" b="1" dirty="0">
                <a:ea typeface="+mn-lt"/>
                <a:cs typeface="+mn-lt"/>
              </a:rPr>
              <a:t> Handling:</a:t>
            </a:r>
            <a:r>
              <a:rPr lang="en-US" sz="2400" dirty="0">
                <a:ea typeface="+mn-lt"/>
                <a:cs typeface="+mn-lt"/>
              </a:rPr>
              <a:t> Removed </a:t>
            </a:r>
            <a:r>
              <a:rPr lang="en-US" sz="2400" err="1">
                <a:ea typeface="+mn-lt"/>
                <a:cs typeface="+mn-lt"/>
              </a:rPr>
              <a:t>stopwords</a:t>
            </a:r>
            <a:r>
              <a:rPr lang="en-US" sz="2400" dirty="0">
                <a:ea typeface="+mn-lt"/>
                <a:cs typeface="+mn-lt"/>
              </a:rPr>
              <a:t> from articles but retained in highlights.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Vocabulary Creation:</a:t>
            </a:r>
            <a:r>
              <a:rPr lang="en-US" sz="2400" dirty="0">
                <a:ea typeface="+mn-lt"/>
                <a:cs typeface="+mn-lt"/>
              </a:rPr>
              <a:t> Compiled a list of frequently used words to enhance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38363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B3389-7BCA-CBD4-2204-F51C1540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EDB0-9FBC-DA07-9A5A-F8EABBAC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Initial Approach: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     Attempted a single GRU-based Seq2Seq model.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Improved Approach: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   Switched to pre-trained transformer models due to complexity and performance issues with the single model.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Implemented Models: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      1.  Model 1:</a:t>
            </a:r>
            <a:r>
              <a:rPr lang="en-US" sz="2400" dirty="0">
                <a:ea typeface="+mn-lt"/>
                <a:cs typeface="+mn-lt"/>
              </a:rPr>
              <a:t> Bert2Bert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      2. Model 2:</a:t>
            </a:r>
            <a:r>
              <a:rPr lang="en-US" sz="2400" dirty="0">
                <a:ea typeface="+mn-lt"/>
                <a:cs typeface="+mn-lt"/>
              </a:rPr>
              <a:t> Facebook/</a:t>
            </a:r>
            <a:r>
              <a:rPr lang="en-US" sz="2400" dirty="0" err="1">
                <a:ea typeface="+mn-lt"/>
                <a:cs typeface="+mn-lt"/>
              </a:rPr>
              <a:t>bart</a:t>
            </a:r>
            <a:r>
              <a:rPr lang="en-US" sz="2400" dirty="0">
                <a:ea typeface="+mn-lt"/>
                <a:cs typeface="+mn-lt"/>
              </a:rPr>
              <a:t>-base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      3. Model 3:</a:t>
            </a:r>
            <a:r>
              <a:rPr lang="en-US" sz="2400" dirty="0">
                <a:ea typeface="+mn-lt"/>
                <a:cs typeface="+mn-lt"/>
              </a:rPr>
              <a:t> Google-t5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31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FACD-F153-8A74-027C-4EB93ADA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A659-C0F4-E560-E80F-BC65117B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2400" b="1" err="1">
                <a:ea typeface="+mn-lt"/>
                <a:cs typeface="+mn-lt"/>
              </a:rPr>
              <a:t>facebook</a:t>
            </a:r>
            <a:r>
              <a:rPr lang="en-US" sz="2400" b="1" dirty="0">
                <a:ea typeface="+mn-lt"/>
                <a:cs typeface="+mn-lt"/>
              </a:rPr>
              <a:t>/</a:t>
            </a:r>
            <a:r>
              <a:rPr lang="en-US" sz="2400" b="1" err="1">
                <a:ea typeface="+mn-lt"/>
                <a:cs typeface="+mn-lt"/>
              </a:rPr>
              <a:t>bart</a:t>
            </a:r>
            <a:r>
              <a:rPr lang="en-US" sz="2400" b="1" dirty="0">
                <a:ea typeface="+mn-lt"/>
                <a:cs typeface="+mn-lt"/>
              </a:rPr>
              <a:t>-base:  </a:t>
            </a:r>
            <a:r>
              <a:rPr lang="en-US" sz="2400" dirty="0">
                <a:ea typeface="+mn-lt"/>
                <a:cs typeface="+mn-lt"/>
              </a:rPr>
              <a:t>BART is a transformer model designed by Facebook AI for text production. It combines bidirectional and autoregressive approaches to achieve efficient sequence-to-sequence learning. </a:t>
            </a:r>
            <a:endParaRPr lang="en-US" dirty="0"/>
          </a:p>
          <a:p>
            <a:pPr algn="just"/>
            <a:r>
              <a:rPr lang="en-US" sz="2400" b="1" dirty="0">
                <a:ea typeface="+mn-lt"/>
                <a:cs typeface="+mn-lt"/>
              </a:rPr>
              <a:t>Google-t5 : </a:t>
            </a:r>
            <a:r>
              <a:rPr lang="en-US" sz="2400" dirty="0">
                <a:ea typeface="+mn-lt"/>
                <a:cs typeface="+mn-lt"/>
              </a:rPr>
              <a:t>T5 is a flexible model developed by Google Research that treats all NLP tasks as text-to-text challenges. T5 is pre-trained on a wide range of tasks and can be fine-tuned for specific applications such as translation, summarization.</a:t>
            </a:r>
          </a:p>
          <a:p>
            <a:pPr algn="just"/>
            <a:r>
              <a:rPr lang="en-US" sz="2400" b="1" dirty="0">
                <a:ea typeface="+mn-lt"/>
                <a:cs typeface="+mn-lt"/>
              </a:rPr>
              <a:t>Bert2Bert: </a:t>
            </a:r>
            <a:r>
              <a:rPr lang="en-US" sz="2400" dirty="0">
                <a:ea typeface="+mn-lt"/>
                <a:cs typeface="+mn-lt"/>
              </a:rPr>
              <a:t>Bert2Bert is a transformer model that uses BERT as both an encoder and a decoder. It is designed for text creation jobs and takes advantage of BERT's bidirectional context understanding capabilities. It improves text summarizing by producing logical and context-appropriate summaries.</a:t>
            </a:r>
            <a:endParaRPr lang="en-US" sz="2400" b="1" dirty="0">
              <a:ea typeface="+mn-lt"/>
              <a:cs typeface="+mn-lt"/>
            </a:endParaRPr>
          </a:p>
          <a:p>
            <a:pPr algn="just"/>
            <a:endParaRPr lang="en-US" sz="2400" b="1" dirty="0">
              <a:ea typeface="+mn-lt"/>
              <a:cs typeface="+mn-lt"/>
            </a:endParaRPr>
          </a:p>
          <a:p>
            <a:pPr algn="just"/>
            <a:endParaRPr lang="en-US" sz="2400" b="1" dirty="0">
              <a:ea typeface="+mn-lt"/>
              <a:cs typeface="+mn-lt"/>
            </a:endParaRPr>
          </a:p>
          <a:p>
            <a:pPr algn="just"/>
            <a:endParaRPr lang="en-US" sz="2400" b="1" dirty="0">
              <a:ea typeface="+mn-lt"/>
              <a:cs typeface="+mn-lt"/>
            </a:endParaRPr>
          </a:p>
          <a:p>
            <a:pPr algn="just"/>
            <a:endParaRPr lang="en-US" sz="2400" b="1" dirty="0">
              <a:ea typeface="+mn-lt"/>
              <a:cs typeface="+mn-lt"/>
            </a:endParaRPr>
          </a:p>
          <a:p>
            <a:pPr algn="just"/>
            <a:endParaRPr lang="en-US" sz="2400" b="1" dirty="0">
              <a:ea typeface="+mn-lt"/>
              <a:cs typeface="+mn-lt"/>
            </a:endParaRPr>
          </a:p>
          <a:p>
            <a:pPr algn="just"/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07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D51D1-8458-DE4D-08A5-DBD59205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1B2E-BEB9-E471-933F-367489FF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Fine tuning of these models is done by adjusting the parameters in the training arguments method. 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We Utilized Trainer and </a:t>
            </a:r>
            <a:r>
              <a:rPr lang="en-US" sz="2400" dirty="0" err="1">
                <a:ea typeface="+mn-lt"/>
                <a:cs typeface="+mn-lt"/>
              </a:rPr>
              <a:t>TrainingArguments</a:t>
            </a:r>
            <a:r>
              <a:rPr lang="en-US" sz="2400" dirty="0">
                <a:ea typeface="+mn-lt"/>
                <a:cs typeface="+mn-lt"/>
              </a:rPr>
              <a:t> from </a:t>
            </a:r>
            <a:r>
              <a:rPr lang="en-US" sz="2400" dirty="0" err="1">
                <a:ea typeface="+mn-lt"/>
                <a:cs typeface="+mn-lt"/>
              </a:rPr>
              <a:t>Huggingface</a:t>
            </a:r>
            <a:r>
              <a:rPr lang="en-US" sz="2400" dirty="0">
                <a:ea typeface="+mn-lt"/>
                <a:cs typeface="+mn-lt"/>
              </a:rPr>
              <a:t> Transformers.</a:t>
            </a:r>
          </a:p>
          <a:p>
            <a:r>
              <a:rPr lang="en-US" sz="2400" dirty="0">
                <a:ea typeface="+mn-lt"/>
                <a:cs typeface="+mn-lt"/>
              </a:rPr>
              <a:t>Defined parameters like  Learning rate(5e-5), Batch size per device(2) and Epochs (5). Etc.</a:t>
            </a:r>
            <a:endParaRPr lang="en-US" dirty="0" err="1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Also used Configurations for logging, gradient checkpointing, FP16 optimization, and reporting metrics to Weights and Biases.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10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Circuit Grey · Free image on Pixabay">
            <a:extLst>
              <a:ext uri="{FF2B5EF4-FFF2-40B4-BE49-F238E27FC236}">
                <a16:creationId xmlns:a16="http://schemas.microsoft.com/office/drawing/2014/main" id="{6E892E37-8839-0B7C-8AAF-4F7C1135F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978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25254-BE80-0020-E5E3-B57FD568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Optimizing Text Summarization with Deep Learning Models and NLP Techniques  </vt:lpstr>
      <vt:lpstr>PROJECT DESCRIPTION</vt:lpstr>
      <vt:lpstr>BACKGROUND</vt:lpstr>
      <vt:lpstr>DATASET</vt:lpstr>
      <vt:lpstr>DATA PREPROCESSING</vt:lpstr>
      <vt:lpstr>METHODS</vt:lpstr>
      <vt:lpstr>MODELS</vt:lpstr>
      <vt:lpstr>METHODS</vt:lpstr>
      <vt:lpstr>RESULTS</vt:lpstr>
      <vt:lpstr>Evaluation Metrics Used </vt:lpstr>
      <vt:lpstr>MODEL PERFORMANCES</vt:lpstr>
      <vt:lpstr>MODEL PERFORMANCES</vt:lpstr>
      <vt:lpstr>MODEL PERFORMANCES</vt:lpstr>
      <vt:lpstr>AI TOOL INTEGRATION</vt:lpstr>
      <vt:lpstr>AI TOOL INTEGRATION</vt:lpstr>
      <vt:lpstr>DEMO</vt:lpstr>
      <vt:lpstr>DEPLOYMENT</vt:lpstr>
      <vt:lpstr>Summarization Screen</vt:lpstr>
      <vt:lpstr>Model Description Screen</vt:lpstr>
      <vt:lpstr>Future Enhancements Screen</vt:lpstr>
      <vt:lpstr>OBSERVATIONS</vt:lpstr>
      <vt:lpstr>TEAM 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500</cp:revision>
  <dcterms:created xsi:type="dcterms:W3CDTF">2024-07-06T17:33:39Z</dcterms:created>
  <dcterms:modified xsi:type="dcterms:W3CDTF">2024-07-07T01:37:56Z</dcterms:modified>
</cp:coreProperties>
</file>