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57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27D9B6-3DC7-C7E2-28E6-9568EBBF80E5}"/>
              </a:ext>
            </a:extLst>
          </p:cNvPr>
          <p:cNvSpPr txBox="1"/>
          <p:nvPr/>
        </p:nvSpPr>
        <p:spPr>
          <a:xfrm>
            <a:off x="5331558" y="2669443"/>
            <a:ext cx="1524000" cy="1524000"/>
          </a:xfrm>
          <a:prstGeom prst="rect">
            <a:avLst/>
          </a:prstGeom>
          <a:noFill/>
        </p:spPr>
        <p:txBody>
          <a:bodyPr wrap="square" rtlCol="0">
            <a:spAutoFit/>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l"/>
            <a:endParaRPr lang="en-US" sz="1250"/>
          </a:p>
        </p:txBody>
      </p:sp>
      <p:sp>
        <p:nvSpPr>
          <p:cNvPr id="3" name="TextBox 2">
            <a:extLst>
              <a:ext uri="{FF2B5EF4-FFF2-40B4-BE49-F238E27FC236}">
                <a16:creationId xmlns:a16="http://schemas.microsoft.com/office/drawing/2014/main" id="{8A56AC85-397F-1245-0432-AD18BB1432B2}"/>
              </a:ext>
            </a:extLst>
          </p:cNvPr>
          <p:cNvSpPr txBox="1"/>
          <p:nvPr/>
        </p:nvSpPr>
        <p:spPr>
          <a:xfrm>
            <a:off x="5331558" y="2669443"/>
            <a:ext cx="1524000" cy="1524000"/>
          </a:xfrm>
          <a:prstGeom prst="rect">
            <a:avLst/>
          </a:prstGeom>
          <a:noFill/>
        </p:spPr>
        <p:txBody>
          <a:bodyPr wrap="square" rtlCol="0">
            <a:spAutoFit/>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l"/>
            <a:endParaRPr lang="en-US" sz="1250"/>
          </a:p>
        </p:txBody>
      </p:sp>
      <p:sp>
        <p:nvSpPr>
          <p:cNvPr id="4" name="TextBox 3">
            <a:extLst>
              <a:ext uri="{FF2B5EF4-FFF2-40B4-BE49-F238E27FC236}">
                <a16:creationId xmlns:a16="http://schemas.microsoft.com/office/drawing/2014/main" id="{4093674E-8A3A-CFDC-2913-F7CD41359EBF}"/>
              </a:ext>
            </a:extLst>
          </p:cNvPr>
          <p:cNvSpPr txBox="1"/>
          <p:nvPr/>
        </p:nvSpPr>
        <p:spPr>
          <a:xfrm rot="10800000" flipV="1">
            <a:off x="864575" y="2661813"/>
            <a:ext cx="9187965" cy="1118127"/>
          </a:xfrm>
          <a:prstGeom prst="rect">
            <a:avLst/>
          </a:prstGeom>
          <a:noFill/>
        </p:spPr>
        <p:txBody>
          <a:bodyPr wrap="square" rtlCol="0">
            <a:spAutoFit/>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IN" sz="3333" b="1" dirty="0">
                <a:latin typeface="Bookman Old Style" panose="02050604050505020204" pitchFamily="18" charset="0"/>
                <a:ea typeface="Brush Script MT" panose="02000000000000000000" pitchFamily="2" charset="0"/>
              </a:rPr>
              <a:t>SMART GROCERY SHOPPING ASSISTANT WITH BASKET ANALYSIS </a:t>
            </a:r>
            <a:endParaRPr lang="en-US" sz="3333" b="1" dirty="0">
              <a:latin typeface="Bookman Old Style" panose="02050604050505020204" pitchFamily="18" charset="0"/>
              <a:ea typeface="Brush Script MT" panose="02000000000000000000" pitchFamily="2" charset="0"/>
            </a:endParaRPr>
          </a:p>
        </p:txBody>
      </p:sp>
      <p:sp>
        <p:nvSpPr>
          <p:cNvPr id="5" name="TextBox 4">
            <a:extLst>
              <a:ext uri="{FF2B5EF4-FFF2-40B4-BE49-F238E27FC236}">
                <a16:creationId xmlns:a16="http://schemas.microsoft.com/office/drawing/2014/main" id="{E876DFED-B1CB-6C66-99D7-F4DF3ACBEBF4}"/>
              </a:ext>
            </a:extLst>
          </p:cNvPr>
          <p:cNvSpPr txBox="1"/>
          <p:nvPr/>
        </p:nvSpPr>
        <p:spPr>
          <a:xfrm>
            <a:off x="302844" y="2248308"/>
            <a:ext cx="2469175" cy="400110"/>
          </a:xfrm>
          <a:prstGeom prst="rect">
            <a:avLst/>
          </a:prstGeom>
          <a:noFill/>
        </p:spPr>
        <p:txBody>
          <a:bodyPr wrap="square" rtlCol="0">
            <a:spAutoFit/>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l"/>
            <a:r>
              <a:rPr lang="en-IN" sz="2000" dirty="0">
                <a:latin typeface="ADLaM Display" panose="02010000000000000000" pitchFamily="2" charset="0"/>
                <a:ea typeface="ADLaM Display" panose="02010000000000000000" pitchFamily="2" charset="0"/>
                <a:cs typeface="ADLaM Display" panose="02010000000000000000" pitchFamily="2" charset="0"/>
              </a:rPr>
              <a:t>Project Title :-</a:t>
            </a:r>
            <a:endParaRPr lang="en-US"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TextBox 5">
            <a:extLst>
              <a:ext uri="{FF2B5EF4-FFF2-40B4-BE49-F238E27FC236}">
                <a16:creationId xmlns:a16="http://schemas.microsoft.com/office/drawing/2014/main" id="{01244D2A-725E-A7A6-2ADF-593E14DF3A62}"/>
              </a:ext>
            </a:extLst>
          </p:cNvPr>
          <p:cNvSpPr txBox="1"/>
          <p:nvPr/>
        </p:nvSpPr>
        <p:spPr>
          <a:xfrm rot="10800000" flipV="1">
            <a:off x="6922869" y="5179381"/>
            <a:ext cx="6259341" cy="1118511"/>
          </a:xfrm>
          <a:prstGeom prst="rect">
            <a:avLst/>
          </a:prstGeom>
          <a:noFill/>
        </p:spPr>
        <p:txBody>
          <a:bodyPr wrap="square" rtlCol="0">
            <a:spAutoFit/>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l"/>
            <a:r>
              <a:rPr lang="en-IN" sz="1667" b="1" dirty="0">
                <a:solidFill>
                  <a:schemeClr val="tx1">
                    <a:lumMod val="90000"/>
                  </a:schemeClr>
                </a:solidFill>
                <a:latin typeface="Aharoni" panose="02010803020104030203" pitchFamily="2" charset="-79"/>
                <a:cs typeface="Aharoni" panose="02010803020104030203" pitchFamily="2" charset="-79"/>
              </a:rPr>
              <a:t>Team members :-     K. ROSHINI</a:t>
            </a:r>
          </a:p>
          <a:p>
            <a:pPr algn="l"/>
            <a:r>
              <a:rPr lang="en-IN" sz="1667" b="1" dirty="0">
                <a:solidFill>
                  <a:schemeClr val="tx1">
                    <a:lumMod val="90000"/>
                  </a:schemeClr>
                </a:solidFill>
                <a:latin typeface="Aharoni" panose="02010803020104030203" pitchFamily="2" charset="-79"/>
                <a:cs typeface="Aharoni" panose="02010803020104030203" pitchFamily="2" charset="-79"/>
              </a:rPr>
              <a:t>                                   K.SATHVIKA</a:t>
            </a:r>
          </a:p>
          <a:p>
            <a:pPr algn="l"/>
            <a:r>
              <a:rPr lang="en-IN" sz="1667" b="1" dirty="0">
                <a:solidFill>
                  <a:schemeClr val="tx1">
                    <a:lumMod val="90000"/>
                  </a:schemeClr>
                </a:solidFill>
                <a:latin typeface="Aharoni" panose="02010803020104030203" pitchFamily="2" charset="-79"/>
                <a:cs typeface="Aharoni" panose="02010803020104030203" pitchFamily="2" charset="-79"/>
              </a:rPr>
              <a:t>                                   I.KARTHIK</a:t>
            </a:r>
          </a:p>
          <a:p>
            <a:pPr algn="l"/>
            <a:r>
              <a:rPr lang="en-IN" sz="1667" b="1" dirty="0">
                <a:solidFill>
                  <a:schemeClr val="tx1">
                    <a:lumMod val="90000"/>
                  </a:schemeClr>
                </a:solidFill>
                <a:latin typeface="Aharoni" panose="02010803020104030203" pitchFamily="2" charset="-79"/>
                <a:cs typeface="Aharoni" panose="02010803020104030203" pitchFamily="2" charset="-79"/>
              </a:rPr>
              <a:t>                                   K.SRINIVASA CHARY</a:t>
            </a:r>
            <a:endParaRPr lang="en-US" sz="1667" b="1" dirty="0">
              <a:solidFill>
                <a:schemeClr val="tx1">
                  <a:lumMod val="9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0384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8036D-9341-C8EE-8550-C414E39F71FC}"/>
              </a:ext>
            </a:extLst>
          </p:cNvPr>
          <p:cNvSpPr txBox="1"/>
          <p:nvPr/>
        </p:nvSpPr>
        <p:spPr>
          <a:xfrm>
            <a:off x="1139429" y="704850"/>
            <a:ext cx="5123259" cy="584775"/>
          </a:xfrm>
          <a:prstGeom prst="rect">
            <a:avLst/>
          </a:prstGeom>
          <a:noFill/>
        </p:spPr>
        <p:txBody>
          <a:bodyPr wrap="square" rtlCol="0">
            <a:spAutoFit/>
          </a:bodyPr>
          <a:lstStyle/>
          <a:p>
            <a:pPr algn="l"/>
            <a:r>
              <a:rPr lang="en-IN" sz="3200" b="1" u="sng" dirty="0">
                <a:solidFill>
                  <a:schemeClr val="accent3">
                    <a:lumMod val="60000"/>
                    <a:lumOff val="40000"/>
                  </a:schemeClr>
                </a:solidFill>
                <a:latin typeface="Century" panose="02040604050505020304" pitchFamily="18" charset="0"/>
              </a:rPr>
              <a:t>OUTPUTS</a:t>
            </a:r>
            <a:endParaRPr lang="en-US" sz="3200" b="1" u="sng" dirty="0">
              <a:solidFill>
                <a:schemeClr val="accent3">
                  <a:lumMod val="60000"/>
                  <a:lumOff val="40000"/>
                </a:schemeClr>
              </a:solidFill>
              <a:latin typeface="Century" panose="02040604050505020304" pitchFamily="18" charset="0"/>
            </a:endParaRPr>
          </a:p>
        </p:txBody>
      </p:sp>
      <p:pic>
        <p:nvPicPr>
          <p:cNvPr id="4" name="Picture 4">
            <a:extLst>
              <a:ext uri="{FF2B5EF4-FFF2-40B4-BE49-F238E27FC236}">
                <a16:creationId xmlns:a16="http://schemas.microsoft.com/office/drawing/2014/main" id="{FF92A6D8-1300-F681-2381-1CB095B90683}"/>
              </a:ext>
            </a:extLst>
          </p:cNvPr>
          <p:cNvPicPr>
            <a:picLocks noChangeAspect="1"/>
          </p:cNvPicPr>
          <p:nvPr/>
        </p:nvPicPr>
        <p:blipFill>
          <a:blip r:embed="rId2"/>
          <a:stretch>
            <a:fillRect/>
          </a:stretch>
        </p:blipFill>
        <p:spPr>
          <a:xfrm>
            <a:off x="423268" y="2238025"/>
            <a:ext cx="5024283" cy="2512220"/>
          </a:xfrm>
          <a:prstGeom prst="rect">
            <a:avLst/>
          </a:prstGeom>
        </p:spPr>
      </p:pic>
      <p:pic>
        <p:nvPicPr>
          <p:cNvPr id="5" name="Picture 5">
            <a:extLst>
              <a:ext uri="{FF2B5EF4-FFF2-40B4-BE49-F238E27FC236}">
                <a16:creationId xmlns:a16="http://schemas.microsoft.com/office/drawing/2014/main" id="{F1DFB869-C3DF-9D55-498C-2581C8012A0F}"/>
              </a:ext>
            </a:extLst>
          </p:cNvPr>
          <p:cNvPicPr>
            <a:picLocks noChangeAspect="1"/>
          </p:cNvPicPr>
          <p:nvPr/>
        </p:nvPicPr>
        <p:blipFill>
          <a:blip r:embed="rId3"/>
          <a:stretch>
            <a:fillRect/>
          </a:stretch>
        </p:blipFill>
        <p:spPr>
          <a:xfrm>
            <a:off x="6467829" y="2238025"/>
            <a:ext cx="5406672" cy="2512220"/>
          </a:xfrm>
          <a:prstGeom prst="rect">
            <a:avLst/>
          </a:prstGeom>
        </p:spPr>
      </p:pic>
      <p:sp>
        <p:nvSpPr>
          <p:cNvPr id="2" name="TextBox 1">
            <a:extLst>
              <a:ext uri="{FF2B5EF4-FFF2-40B4-BE49-F238E27FC236}">
                <a16:creationId xmlns:a16="http://schemas.microsoft.com/office/drawing/2014/main" id="{5233DC13-076E-7C3F-27B0-2400BC874964}"/>
              </a:ext>
            </a:extLst>
          </p:cNvPr>
          <p:cNvSpPr txBox="1"/>
          <p:nvPr/>
        </p:nvSpPr>
        <p:spPr>
          <a:xfrm>
            <a:off x="1139429" y="5624052"/>
            <a:ext cx="1025130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The Graph Shows the Average Number of items sold by Hour of the day and Day of the week.</a:t>
            </a:r>
            <a:endParaRPr lang="en-IN" dirty="0"/>
          </a:p>
        </p:txBody>
      </p:sp>
    </p:spTree>
    <p:extLst>
      <p:ext uri="{BB962C8B-B14F-4D97-AF65-F5344CB8AC3E}">
        <p14:creationId xmlns:p14="http://schemas.microsoft.com/office/powerpoint/2010/main" val="13225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AC170-8881-3A7B-455B-BCF6B0373FE4}"/>
              </a:ext>
            </a:extLst>
          </p:cNvPr>
          <p:cNvSpPr txBox="1"/>
          <p:nvPr/>
        </p:nvSpPr>
        <p:spPr>
          <a:xfrm>
            <a:off x="1139429" y="704850"/>
            <a:ext cx="5123259" cy="584775"/>
          </a:xfrm>
          <a:prstGeom prst="rect">
            <a:avLst/>
          </a:prstGeom>
          <a:noFill/>
        </p:spPr>
        <p:txBody>
          <a:bodyPr wrap="square" rtlCol="0">
            <a:spAutoFit/>
          </a:bodyPr>
          <a:lstStyle/>
          <a:p>
            <a:pPr algn="l"/>
            <a:r>
              <a:rPr lang="en-IN" sz="3200" b="1" u="sng" dirty="0">
                <a:solidFill>
                  <a:schemeClr val="accent3">
                    <a:lumMod val="60000"/>
                    <a:lumOff val="40000"/>
                  </a:schemeClr>
                </a:solidFill>
                <a:latin typeface="Century" panose="02040604050505020304" pitchFamily="18" charset="0"/>
              </a:rPr>
              <a:t>OUTPUTS</a:t>
            </a:r>
            <a:endParaRPr lang="en-US" sz="3200" b="1" u="sng" dirty="0">
              <a:solidFill>
                <a:schemeClr val="accent3">
                  <a:lumMod val="60000"/>
                  <a:lumOff val="40000"/>
                </a:schemeClr>
              </a:solidFill>
              <a:latin typeface="Century" panose="02040604050505020304" pitchFamily="18" charset="0"/>
            </a:endParaRPr>
          </a:p>
        </p:txBody>
      </p:sp>
      <p:pic>
        <p:nvPicPr>
          <p:cNvPr id="4" name="Picture 4">
            <a:extLst>
              <a:ext uri="{FF2B5EF4-FFF2-40B4-BE49-F238E27FC236}">
                <a16:creationId xmlns:a16="http://schemas.microsoft.com/office/drawing/2014/main" id="{A890A20E-4E14-2BFA-9F46-A23A617416D0}"/>
              </a:ext>
            </a:extLst>
          </p:cNvPr>
          <p:cNvPicPr>
            <a:picLocks noChangeAspect="1"/>
          </p:cNvPicPr>
          <p:nvPr/>
        </p:nvPicPr>
        <p:blipFill>
          <a:blip r:embed="rId2"/>
          <a:stretch>
            <a:fillRect/>
          </a:stretch>
        </p:blipFill>
        <p:spPr>
          <a:xfrm>
            <a:off x="591344" y="2277270"/>
            <a:ext cx="5207000" cy="2392890"/>
          </a:xfrm>
          <a:prstGeom prst="rect">
            <a:avLst/>
          </a:prstGeom>
        </p:spPr>
      </p:pic>
      <p:pic>
        <p:nvPicPr>
          <p:cNvPr id="5" name="Picture 5">
            <a:extLst>
              <a:ext uri="{FF2B5EF4-FFF2-40B4-BE49-F238E27FC236}">
                <a16:creationId xmlns:a16="http://schemas.microsoft.com/office/drawing/2014/main" id="{6EA462AE-36F8-0EA8-2D82-CD82C6BCD8E1}"/>
              </a:ext>
            </a:extLst>
          </p:cNvPr>
          <p:cNvPicPr>
            <a:picLocks noChangeAspect="1"/>
          </p:cNvPicPr>
          <p:nvPr/>
        </p:nvPicPr>
        <p:blipFill>
          <a:blip r:embed="rId3"/>
          <a:stretch>
            <a:fillRect/>
          </a:stretch>
        </p:blipFill>
        <p:spPr>
          <a:xfrm>
            <a:off x="6393658" y="2277270"/>
            <a:ext cx="5647531" cy="2392890"/>
          </a:xfrm>
          <a:prstGeom prst="rect">
            <a:avLst/>
          </a:prstGeom>
        </p:spPr>
      </p:pic>
      <p:sp>
        <p:nvSpPr>
          <p:cNvPr id="7" name="TextBox 6">
            <a:extLst>
              <a:ext uri="{FF2B5EF4-FFF2-40B4-BE49-F238E27FC236}">
                <a16:creationId xmlns:a16="http://schemas.microsoft.com/office/drawing/2014/main" id="{D7A0AA97-6788-B3F8-35AA-152E12B342EF}"/>
              </a:ext>
            </a:extLst>
          </p:cNvPr>
          <p:cNvSpPr txBox="1"/>
          <p:nvPr/>
        </p:nvSpPr>
        <p:spPr>
          <a:xfrm>
            <a:off x="1612491" y="5451365"/>
            <a:ext cx="9173793"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The Graph Shows Total Number of items sold By Date and The Total no of items sold by Month.</a:t>
            </a:r>
            <a:endParaRPr lang="en-IN" dirty="0"/>
          </a:p>
        </p:txBody>
      </p:sp>
    </p:spTree>
    <p:extLst>
      <p:ext uri="{BB962C8B-B14F-4D97-AF65-F5344CB8AC3E}">
        <p14:creationId xmlns:p14="http://schemas.microsoft.com/office/powerpoint/2010/main" val="375419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6C0685-F3B9-FA37-5EA9-50E22789DB12}"/>
              </a:ext>
            </a:extLst>
          </p:cNvPr>
          <p:cNvSpPr txBox="1"/>
          <p:nvPr/>
        </p:nvSpPr>
        <p:spPr>
          <a:xfrm>
            <a:off x="1139429" y="704850"/>
            <a:ext cx="5123259" cy="584775"/>
          </a:xfrm>
          <a:prstGeom prst="rect">
            <a:avLst/>
          </a:prstGeom>
          <a:noFill/>
        </p:spPr>
        <p:txBody>
          <a:bodyPr wrap="square" rtlCol="0">
            <a:spAutoFit/>
          </a:bodyPr>
          <a:lstStyle/>
          <a:p>
            <a:pPr algn="l"/>
            <a:r>
              <a:rPr lang="en-IN" sz="3200" b="1" u="sng" dirty="0">
                <a:solidFill>
                  <a:schemeClr val="accent3">
                    <a:lumMod val="60000"/>
                    <a:lumOff val="40000"/>
                  </a:schemeClr>
                </a:solidFill>
                <a:latin typeface="Century" panose="02040604050505020304" pitchFamily="18" charset="0"/>
              </a:rPr>
              <a:t>OUTPUTS</a:t>
            </a:r>
            <a:endParaRPr lang="en-US" sz="3200" b="1" u="sng" dirty="0">
              <a:solidFill>
                <a:schemeClr val="accent3">
                  <a:lumMod val="60000"/>
                  <a:lumOff val="40000"/>
                </a:schemeClr>
              </a:solidFill>
              <a:latin typeface="Century" panose="02040604050505020304" pitchFamily="18" charset="0"/>
            </a:endParaRPr>
          </a:p>
        </p:txBody>
      </p:sp>
      <p:pic>
        <p:nvPicPr>
          <p:cNvPr id="4" name="Picture 4">
            <a:extLst>
              <a:ext uri="{FF2B5EF4-FFF2-40B4-BE49-F238E27FC236}">
                <a16:creationId xmlns:a16="http://schemas.microsoft.com/office/drawing/2014/main" id="{F825A885-FFD2-AE59-F8FA-A287EB4E3E0A}"/>
              </a:ext>
            </a:extLst>
          </p:cNvPr>
          <p:cNvPicPr>
            <a:picLocks noChangeAspect="1"/>
          </p:cNvPicPr>
          <p:nvPr/>
        </p:nvPicPr>
        <p:blipFill>
          <a:blip r:embed="rId2"/>
          <a:stretch>
            <a:fillRect/>
          </a:stretch>
        </p:blipFill>
        <p:spPr>
          <a:xfrm>
            <a:off x="2198688" y="1717503"/>
            <a:ext cx="8128000" cy="3422994"/>
          </a:xfrm>
          <a:prstGeom prst="rect">
            <a:avLst/>
          </a:prstGeom>
        </p:spPr>
      </p:pic>
    </p:spTree>
    <p:extLst>
      <p:ext uri="{BB962C8B-B14F-4D97-AF65-F5344CB8AC3E}">
        <p14:creationId xmlns:p14="http://schemas.microsoft.com/office/powerpoint/2010/main" val="53195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19654-3B2D-CE9D-60CD-CAE18A1026EE}"/>
              </a:ext>
            </a:extLst>
          </p:cNvPr>
          <p:cNvSpPr txBox="1"/>
          <p:nvPr/>
        </p:nvSpPr>
        <p:spPr>
          <a:xfrm>
            <a:off x="996553" y="847725"/>
            <a:ext cx="3730228" cy="584775"/>
          </a:xfrm>
          <a:prstGeom prst="rect">
            <a:avLst/>
          </a:prstGeom>
          <a:noFill/>
        </p:spPr>
        <p:txBody>
          <a:bodyPr wrap="square" rtlCol="0">
            <a:spAutoFit/>
          </a:bodyPr>
          <a:lstStyle/>
          <a:p>
            <a:pPr algn="l"/>
            <a:r>
              <a:rPr lang="en-IN" sz="3200" b="1" u="sng" dirty="0">
                <a:latin typeface="Century" panose="02040604050505020304" pitchFamily="18" charset="0"/>
              </a:rPr>
              <a:t>APPLICATIONS</a:t>
            </a:r>
            <a:endParaRPr lang="en-US" sz="3200" b="1" u="sng" dirty="0">
              <a:latin typeface="Century" panose="02040604050505020304" pitchFamily="18" charset="0"/>
            </a:endParaRPr>
          </a:p>
        </p:txBody>
      </p:sp>
      <p:sp>
        <p:nvSpPr>
          <p:cNvPr id="3" name="TextBox 2">
            <a:extLst>
              <a:ext uri="{FF2B5EF4-FFF2-40B4-BE49-F238E27FC236}">
                <a16:creationId xmlns:a16="http://schemas.microsoft.com/office/drawing/2014/main" id="{E9DC7407-ABB3-E8CE-30F1-141C94BEA8B9}"/>
              </a:ext>
            </a:extLst>
          </p:cNvPr>
          <p:cNvSpPr txBox="1"/>
          <p:nvPr/>
        </p:nvSpPr>
        <p:spPr>
          <a:xfrm>
            <a:off x="4726781" y="1624906"/>
            <a:ext cx="8230792" cy="5078313"/>
          </a:xfrm>
          <a:prstGeom prst="rect">
            <a:avLst/>
          </a:prstGeom>
          <a:noFill/>
        </p:spPr>
        <p:txBody>
          <a:bodyPr wrap="square" rtlCol="0">
            <a:spAutoFit/>
          </a:bodyPr>
          <a:lstStyle/>
          <a:p>
            <a:pPr marL="285750" indent="-285750" algn="l">
              <a:buFont typeface="Arial" panose="020B0604020202020204" pitchFamily="34" charset="0"/>
              <a:buChar char="•"/>
            </a:pPr>
            <a:r>
              <a:rPr lang="en-IN" sz="3600" dirty="0">
                <a:latin typeface="Angsana New" panose="02020603050405020304" pitchFamily="18" charset="-34"/>
                <a:cs typeface="Angsana New" panose="02020603050405020304" pitchFamily="18" charset="-34"/>
              </a:rPr>
              <a:t>Cross Selling and Upselling</a:t>
            </a:r>
          </a:p>
          <a:p>
            <a:pPr marL="285750" indent="-285750" algn="l">
              <a:buFont typeface="Arial" panose="020B0604020202020204" pitchFamily="34" charset="0"/>
              <a:buChar char="•"/>
            </a:pPr>
            <a:r>
              <a:rPr lang="en-IN" sz="3600" dirty="0">
                <a:latin typeface="Angsana New" panose="02020603050405020304" pitchFamily="18" charset="-34"/>
                <a:cs typeface="Angsana New" panose="02020603050405020304" pitchFamily="18" charset="-34"/>
              </a:rPr>
              <a:t>Inventory Management</a:t>
            </a:r>
          </a:p>
          <a:p>
            <a:pPr marL="285750" indent="-285750" algn="l">
              <a:buFont typeface="Arial" panose="020B0604020202020204" pitchFamily="34" charset="0"/>
              <a:buChar char="•"/>
            </a:pPr>
            <a:r>
              <a:rPr lang="en-IN" sz="3600" dirty="0">
                <a:latin typeface="Angsana New" panose="02020603050405020304" pitchFamily="18" charset="-34"/>
                <a:cs typeface="Angsana New" panose="02020603050405020304" pitchFamily="18" charset="-34"/>
              </a:rPr>
              <a:t>Promotion Planning</a:t>
            </a:r>
          </a:p>
          <a:p>
            <a:pPr marL="285750" indent="-285750" algn="l">
              <a:buFont typeface="Arial" panose="020B0604020202020204" pitchFamily="34" charset="0"/>
              <a:buChar char="•"/>
            </a:pPr>
            <a:r>
              <a:rPr lang="en-IN" sz="3600" dirty="0">
                <a:latin typeface="Angsana New" panose="02020603050405020304" pitchFamily="18" charset="-34"/>
                <a:cs typeface="Angsana New" panose="02020603050405020304" pitchFamily="18" charset="-34"/>
              </a:rPr>
              <a:t>Store Layout and Product Placement</a:t>
            </a:r>
          </a:p>
          <a:p>
            <a:pPr marL="285750" indent="-285750" algn="l">
              <a:buFont typeface="Arial" panose="020B0604020202020204" pitchFamily="34" charset="0"/>
              <a:buChar char="•"/>
            </a:pPr>
            <a:r>
              <a:rPr lang="en-IN" sz="3600" dirty="0">
                <a:latin typeface="Angsana New" panose="02020603050405020304" pitchFamily="18" charset="-34"/>
                <a:cs typeface="Angsana New" panose="02020603050405020304" pitchFamily="18" charset="-34"/>
              </a:rPr>
              <a:t>E-Commerce Recommendations</a:t>
            </a:r>
          </a:p>
          <a:p>
            <a:pPr marL="285750" indent="-285750" algn="l">
              <a:buFont typeface="Arial" panose="020B0604020202020204" pitchFamily="34" charset="0"/>
              <a:buChar char="•"/>
            </a:pPr>
            <a:r>
              <a:rPr lang="en-IN" sz="3600" dirty="0">
                <a:latin typeface="Angsana New" panose="02020603050405020304" pitchFamily="18" charset="-34"/>
                <a:cs typeface="Angsana New" panose="02020603050405020304" pitchFamily="18" charset="-34"/>
              </a:rPr>
              <a:t>Supply Chain Optimisation</a:t>
            </a:r>
          </a:p>
          <a:p>
            <a:pPr marL="285750" indent="-285750" algn="l">
              <a:buFont typeface="Arial" panose="020B0604020202020204" pitchFamily="34" charset="0"/>
              <a:buChar char="•"/>
            </a:pPr>
            <a:r>
              <a:rPr lang="en-IN" sz="3600" dirty="0">
                <a:latin typeface="Angsana New" panose="02020603050405020304" pitchFamily="18" charset="-34"/>
                <a:cs typeface="Angsana New" panose="02020603050405020304" pitchFamily="18" charset="-34"/>
              </a:rPr>
              <a:t>Customer Segmentation</a:t>
            </a:r>
          </a:p>
          <a:p>
            <a:pPr marL="285750" indent="-285750" algn="l">
              <a:buFont typeface="Arial" panose="020B0604020202020204" pitchFamily="34" charset="0"/>
              <a:buChar char="•"/>
            </a:pPr>
            <a:r>
              <a:rPr lang="en-IN" sz="3600" dirty="0">
                <a:latin typeface="Angsana New" panose="02020603050405020304" pitchFamily="18" charset="-34"/>
                <a:cs typeface="Angsana New" panose="02020603050405020304" pitchFamily="18" charset="-34"/>
              </a:rPr>
              <a:t>Fraud Detection</a:t>
            </a:r>
          </a:p>
          <a:p>
            <a:pPr algn="l"/>
            <a:endParaRPr lang="en-US" sz="36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67873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A4262B-55B8-0B5E-F24A-4A8F14D01C48}"/>
              </a:ext>
            </a:extLst>
          </p:cNvPr>
          <p:cNvSpPr txBox="1"/>
          <p:nvPr/>
        </p:nvSpPr>
        <p:spPr>
          <a:xfrm>
            <a:off x="4850011" y="2767280"/>
            <a:ext cx="2491978" cy="1323439"/>
          </a:xfrm>
          <a:prstGeom prst="rect">
            <a:avLst/>
          </a:prstGeom>
          <a:noFill/>
        </p:spPr>
        <p:txBody>
          <a:bodyPr wrap="square" rtlCol="0" anchor="b">
            <a:spAutoFit/>
          </a:bodyPr>
          <a:lstStyle/>
          <a:p>
            <a:pPr algn="l"/>
            <a:r>
              <a:rPr lang="en-IN" sz="4000" dirty="0">
                <a:solidFill>
                  <a:schemeClr val="bg1"/>
                </a:solidFill>
                <a:latin typeface="Forte Forward" pitchFamily="2" charset="0"/>
                <a:ea typeface="Forte Forward" pitchFamily="2" charset="0"/>
                <a:cs typeface="Forte Forward" pitchFamily="2" charset="0"/>
              </a:rPr>
              <a:t>THANK</a:t>
            </a:r>
          </a:p>
          <a:p>
            <a:r>
              <a:rPr lang="en-IN" sz="4000" dirty="0">
                <a:solidFill>
                  <a:schemeClr val="bg1"/>
                </a:solidFill>
                <a:latin typeface="Forte Forward" pitchFamily="2" charset="0"/>
                <a:ea typeface="Forte Forward" pitchFamily="2" charset="0"/>
                <a:cs typeface="Forte Forward" pitchFamily="2" charset="0"/>
              </a:rPr>
              <a:t>  YOU</a:t>
            </a:r>
            <a:endParaRPr lang="en-US" sz="4000" dirty="0">
              <a:solidFill>
                <a:schemeClr val="bg1"/>
              </a:solidFill>
              <a:latin typeface="Forte Forward" pitchFamily="2" charset="0"/>
              <a:ea typeface="Forte Forward" pitchFamily="2" charset="0"/>
              <a:cs typeface="Forte Forward" pitchFamily="2" charset="0"/>
            </a:endParaRPr>
          </a:p>
        </p:txBody>
      </p:sp>
    </p:spTree>
    <p:extLst>
      <p:ext uri="{BB962C8B-B14F-4D97-AF65-F5344CB8AC3E}">
        <p14:creationId xmlns:p14="http://schemas.microsoft.com/office/powerpoint/2010/main" val="388985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E11FD-F2E1-6F03-DAC2-B11CBBA4E400}"/>
              </a:ext>
            </a:extLst>
          </p:cNvPr>
          <p:cNvSpPr txBox="1"/>
          <p:nvPr/>
        </p:nvSpPr>
        <p:spPr>
          <a:xfrm>
            <a:off x="889396" y="1038226"/>
            <a:ext cx="5206604" cy="646331"/>
          </a:xfrm>
          <a:prstGeom prst="rect">
            <a:avLst/>
          </a:prstGeom>
          <a:noFill/>
        </p:spPr>
        <p:txBody>
          <a:bodyPr wrap="square" rtlCol="0">
            <a:spAutoFit/>
          </a:bodyPr>
          <a:lstStyle/>
          <a:p>
            <a:pPr algn="l"/>
            <a:r>
              <a:rPr lang="en-IN" sz="3600" b="1" u="sng" dirty="0">
                <a:solidFill>
                  <a:schemeClr val="bg1"/>
                </a:solidFill>
                <a:latin typeface="Castellar" panose="02000000000000000000" pitchFamily="2" charset="0"/>
                <a:ea typeface="Castellar" panose="02000000000000000000" pitchFamily="2" charset="0"/>
              </a:rPr>
              <a:t>INTRODUCTION</a:t>
            </a:r>
            <a:endParaRPr lang="en-US" sz="3600" b="1" u="sng" dirty="0">
              <a:solidFill>
                <a:schemeClr val="bg1"/>
              </a:solidFill>
              <a:latin typeface="Castellar" panose="02000000000000000000" pitchFamily="2" charset="0"/>
              <a:ea typeface="Castellar" panose="02000000000000000000" pitchFamily="2" charset="0"/>
            </a:endParaRPr>
          </a:p>
        </p:txBody>
      </p:sp>
      <p:sp>
        <p:nvSpPr>
          <p:cNvPr id="4" name="TextBox 3">
            <a:extLst>
              <a:ext uri="{FF2B5EF4-FFF2-40B4-BE49-F238E27FC236}">
                <a16:creationId xmlns:a16="http://schemas.microsoft.com/office/drawing/2014/main" id="{F4FC79D5-A39E-B580-9F96-FE985E4A5AC1}"/>
              </a:ext>
            </a:extLst>
          </p:cNvPr>
          <p:cNvSpPr txBox="1"/>
          <p:nvPr/>
        </p:nvSpPr>
        <p:spPr>
          <a:xfrm>
            <a:off x="793253" y="1936825"/>
            <a:ext cx="9962556" cy="1754326"/>
          </a:xfrm>
          <a:prstGeom prst="rect">
            <a:avLst/>
          </a:prstGeom>
          <a:noFill/>
        </p:spPr>
        <p:txBody>
          <a:bodyPr wrap="square" anchor="ctr">
            <a:spAutoFit/>
          </a:bodyPr>
          <a:lstStyle/>
          <a:p>
            <a:pPr marL="571500" indent="-571500" algn="justLow">
              <a:buFont typeface="Arial" panose="020B0604020202020204" pitchFamily="34" charset="0"/>
              <a:buChar char="•"/>
            </a:pPr>
            <a:r>
              <a:rPr lang="en-US" sz="3600" dirty="0">
                <a:latin typeface="Angsana New" panose="02020603050405020304" pitchFamily="18" charset="-34"/>
                <a:ea typeface="Arial Nova" panose="02000000000000000000" pitchFamily="2" charset="0"/>
                <a:cs typeface="Angsana New" panose="02020603050405020304" pitchFamily="18" charset="-34"/>
              </a:rPr>
              <a:t>Retailers employ the data mining approach of market basket analysis to gain insight into their consumers' shopping habits. It is determining which products are regularly bought in tandem with one another.</a:t>
            </a:r>
          </a:p>
        </p:txBody>
      </p:sp>
      <p:pic>
        <p:nvPicPr>
          <p:cNvPr id="5" name="Picture 5">
            <a:extLst>
              <a:ext uri="{FF2B5EF4-FFF2-40B4-BE49-F238E27FC236}">
                <a16:creationId xmlns:a16="http://schemas.microsoft.com/office/drawing/2014/main" id="{99A1FCA1-6B57-186A-8677-5A9636ED79F5}"/>
              </a:ext>
            </a:extLst>
          </p:cNvPr>
          <p:cNvPicPr>
            <a:picLocks noChangeAspect="1"/>
          </p:cNvPicPr>
          <p:nvPr/>
        </p:nvPicPr>
        <p:blipFill>
          <a:blip r:embed="rId2"/>
          <a:stretch>
            <a:fillRect/>
          </a:stretch>
        </p:blipFill>
        <p:spPr>
          <a:xfrm>
            <a:off x="6310311" y="4044012"/>
            <a:ext cx="5286375" cy="2552606"/>
          </a:xfrm>
          <a:prstGeom prst="rect">
            <a:avLst/>
          </a:prstGeom>
        </p:spPr>
      </p:pic>
    </p:spTree>
    <p:extLst>
      <p:ext uri="{BB962C8B-B14F-4D97-AF65-F5344CB8AC3E}">
        <p14:creationId xmlns:p14="http://schemas.microsoft.com/office/powerpoint/2010/main" val="286701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0BC675-AF23-FA9D-37D5-DCD0752407BE}"/>
              </a:ext>
            </a:extLst>
          </p:cNvPr>
          <p:cNvSpPr txBox="1"/>
          <p:nvPr/>
        </p:nvSpPr>
        <p:spPr>
          <a:xfrm>
            <a:off x="1032272" y="1312068"/>
            <a:ext cx="5063728" cy="584775"/>
          </a:xfrm>
          <a:prstGeom prst="rect">
            <a:avLst/>
          </a:prstGeom>
          <a:noFill/>
        </p:spPr>
        <p:txBody>
          <a:bodyPr wrap="square" rtlCol="0">
            <a:spAutoFit/>
          </a:bodyPr>
          <a:lstStyle/>
          <a:p>
            <a:pPr algn="l"/>
            <a:r>
              <a:rPr lang="en-IN" sz="3200" b="1" u="sng" dirty="0">
                <a:solidFill>
                  <a:schemeClr val="accent1">
                    <a:lumMod val="75000"/>
                  </a:schemeClr>
                </a:solidFill>
                <a:latin typeface="Century" panose="02040604050505020304" pitchFamily="18" charset="0"/>
              </a:rPr>
              <a:t>Market Basket Analysis </a:t>
            </a:r>
            <a:endParaRPr lang="en-US" sz="3200" b="1" u="sng" dirty="0">
              <a:solidFill>
                <a:schemeClr val="accent1">
                  <a:lumMod val="7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C11CCC27-15F6-E942-DDEB-BC4F248FCEF3}"/>
              </a:ext>
            </a:extLst>
          </p:cNvPr>
          <p:cNvSpPr txBox="1"/>
          <p:nvPr/>
        </p:nvSpPr>
        <p:spPr>
          <a:xfrm>
            <a:off x="1032272" y="2635985"/>
            <a:ext cx="10403086" cy="2062103"/>
          </a:xfrm>
          <a:prstGeom prst="rect">
            <a:avLst/>
          </a:prstGeom>
          <a:noFill/>
        </p:spPr>
        <p:txBody>
          <a:bodyPr wrap="square">
            <a:spAutoFit/>
          </a:bodyPr>
          <a:lstStyle/>
          <a:p>
            <a:pPr algn="just"/>
            <a:r>
              <a:rPr lang="en-US" sz="3200" dirty="0">
                <a:latin typeface="Angsana New" panose="02020603050405020304" pitchFamily="18" charset="-34"/>
                <a:cs typeface="Angsana New" panose="02020603050405020304" pitchFamily="18" charset="-34"/>
              </a:rPr>
              <a:t>• A data mining method called market basket analysis is used to find connections between products that are regularly bought together in transactions. Market basket analysis, sometimes referred to as association analysis or affinity analysis, looks for associations or patterns of co-occurrence between the products that consumers purchase.</a:t>
            </a:r>
          </a:p>
        </p:txBody>
      </p:sp>
    </p:spTree>
    <p:extLst>
      <p:ext uri="{BB962C8B-B14F-4D97-AF65-F5344CB8AC3E}">
        <p14:creationId xmlns:p14="http://schemas.microsoft.com/office/powerpoint/2010/main" val="101737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25BED-7B1A-8130-3726-5E50437D4E35}"/>
              </a:ext>
            </a:extLst>
          </p:cNvPr>
          <p:cNvSpPr txBox="1"/>
          <p:nvPr/>
        </p:nvSpPr>
        <p:spPr>
          <a:xfrm>
            <a:off x="913210" y="752474"/>
            <a:ext cx="1828800" cy="584775"/>
          </a:xfrm>
          <a:prstGeom prst="rect">
            <a:avLst/>
          </a:prstGeom>
          <a:noFill/>
        </p:spPr>
        <p:txBody>
          <a:bodyPr wrap="square" rtlCol="0">
            <a:spAutoFit/>
          </a:bodyPr>
          <a:lstStyle/>
          <a:p>
            <a:pPr algn="l"/>
            <a:r>
              <a:rPr lang="en-IN" sz="3200" b="1" u="sng" dirty="0">
                <a:solidFill>
                  <a:schemeClr val="accent2">
                    <a:lumMod val="60000"/>
                    <a:lumOff val="40000"/>
                  </a:schemeClr>
                </a:solidFill>
                <a:latin typeface="Century" panose="02040604050505020304" pitchFamily="18" charset="0"/>
              </a:rPr>
              <a:t>Purpose </a:t>
            </a:r>
            <a:endParaRPr lang="en-US" sz="3200" b="1" u="sng" dirty="0">
              <a:solidFill>
                <a:schemeClr val="accent2">
                  <a:lumMod val="60000"/>
                  <a:lumOff val="40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7DF93FA1-6602-EE99-F3AC-CD5FDBAE9039}"/>
              </a:ext>
            </a:extLst>
          </p:cNvPr>
          <p:cNvSpPr txBox="1"/>
          <p:nvPr/>
        </p:nvSpPr>
        <p:spPr>
          <a:xfrm>
            <a:off x="1646039" y="1562397"/>
            <a:ext cx="9831586" cy="1569660"/>
          </a:xfrm>
          <a:prstGeom prst="rect">
            <a:avLst/>
          </a:prstGeom>
          <a:noFill/>
        </p:spPr>
        <p:txBody>
          <a:bodyPr wrap="square">
            <a:spAutoFit/>
          </a:bodyPr>
          <a:lstStyle/>
          <a:p>
            <a:r>
              <a:rPr lang="en-US" sz="3200" dirty="0">
                <a:latin typeface="Angsana New" panose="02020603050405020304" pitchFamily="18" charset="-34"/>
                <a:cs typeface="Angsana New" panose="02020603050405020304" pitchFamily="18" charset="-34"/>
              </a:rPr>
              <a:t>The purpose of a Smart Grocery Shopping Assistant with Basket Analysis is to enhance the grocery shopping experience for consumers and optimize operations for retailers.</a:t>
            </a:r>
            <a:r>
              <a:rPr lang="en-IN" sz="3200" dirty="0">
                <a:latin typeface="Angsana New" panose="02020603050405020304" pitchFamily="18" charset="-34"/>
                <a:cs typeface="Angsana New" panose="02020603050405020304" pitchFamily="18" charset="-34"/>
              </a:rPr>
              <a:t>It includes </a:t>
            </a:r>
            <a:endParaRPr lang="en-US" sz="3200" dirty="0">
              <a:latin typeface="Angsana New" panose="02020603050405020304" pitchFamily="18" charset="-34"/>
              <a:cs typeface="Angsana New" panose="02020603050405020304" pitchFamily="18" charset="-34"/>
            </a:endParaRPr>
          </a:p>
        </p:txBody>
      </p:sp>
      <p:sp>
        <p:nvSpPr>
          <p:cNvPr id="6" name="TextBox 5">
            <a:extLst>
              <a:ext uri="{FF2B5EF4-FFF2-40B4-BE49-F238E27FC236}">
                <a16:creationId xmlns:a16="http://schemas.microsoft.com/office/drawing/2014/main" id="{4608CF75-DF58-86A4-36CE-26545509471D}"/>
              </a:ext>
            </a:extLst>
          </p:cNvPr>
          <p:cNvSpPr txBox="1"/>
          <p:nvPr/>
        </p:nvSpPr>
        <p:spPr>
          <a:xfrm>
            <a:off x="4613077" y="3132057"/>
            <a:ext cx="5932884" cy="3046988"/>
          </a:xfrm>
          <a:prstGeom prst="rect">
            <a:avLst/>
          </a:prstGeom>
          <a:noFill/>
        </p:spPr>
        <p:txBody>
          <a:bodyPr wrap="square" rtlCol="0">
            <a:spAutoFit/>
          </a:bodyPr>
          <a:lstStyle/>
          <a:p>
            <a:pPr marL="342900" indent="-342900" algn="l">
              <a:buFont typeface="+mj-lt"/>
              <a:buAutoNum type="arabicPeriod"/>
            </a:pPr>
            <a:r>
              <a:rPr lang="en-IN" sz="3200" dirty="0">
                <a:latin typeface="Angsana New" panose="02020603050405020304" pitchFamily="18" charset="-34"/>
                <a:cs typeface="Angsana New" panose="02020603050405020304" pitchFamily="18" charset="-34"/>
              </a:rPr>
              <a:t>Personalized Shopping Experience</a:t>
            </a:r>
          </a:p>
          <a:p>
            <a:pPr marL="342900" indent="-342900" algn="l">
              <a:buFont typeface="+mj-lt"/>
              <a:buAutoNum type="arabicPeriod"/>
            </a:pPr>
            <a:r>
              <a:rPr lang="en-IN" sz="3200" dirty="0">
                <a:latin typeface="Angsana New" panose="02020603050405020304" pitchFamily="18" charset="-34"/>
                <a:cs typeface="Angsana New" panose="02020603050405020304" pitchFamily="18" charset="-34"/>
              </a:rPr>
              <a:t>Efficient Shopping lists</a:t>
            </a:r>
          </a:p>
          <a:p>
            <a:pPr marL="342900" indent="-342900" algn="l">
              <a:buFont typeface="+mj-lt"/>
              <a:buAutoNum type="arabicPeriod"/>
            </a:pPr>
            <a:r>
              <a:rPr lang="en-IN" sz="3200" dirty="0">
                <a:latin typeface="Angsana New" panose="02020603050405020304" pitchFamily="18" charset="-34"/>
                <a:cs typeface="Angsana New" panose="02020603050405020304" pitchFamily="18" charset="-34"/>
              </a:rPr>
              <a:t>Budget Management</a:t>
            </a:r>
          </a:p>
          <a:p>
            <a:pPr marL="342900" indent="-342900" algn="l">
              <a:buFont typeface="+mj-lt"/>
              <a:buAutoNum type="arabicPeriod"/>
            </a:pPr>
            <a:r>
              <a:rPr lang="en-IN" sz="3200" dirty="0">
                <a:latin typeface="Angsana New" panose="02020603050405020304" pitchFamily="18" charset="-34"/>
                <a:cs typeface="Angsana New" panose="02020603050405020304" pitchFamily="18" charset="-34"/>
              </a:rPr>
              <a:t>Healthier Choices</a:t>
            </a:r>
          </a:p>
          <a:p>
            <a:pPr marL="342900" indent="-342900" algn="l">
              <a:buFont typeface="+mj-lt"/>
              <a:buAutoNum type="arabicPeriod"/>
            </a:pPr>
            <a:r>
              <a:rPr lang="en-IN" sz="3200" dirty="0">
                <a:latin typeface="Angsana New" panose="02020603050405020304" pitchFamily="18" charset="-34"/>
                <a:cs typeface="Angsana New" panose="02020603050405020304" pitchFamily="18" charset="-34"/>
              </a:rPr>
              <a:t>Optimized Inventory Management</a:t>
            </a:r>
          </a:p>
          <a:p>
            <a:pPr marL="342900" indent="-342900" algn="l">
              <a:buFont typeface="+mj-lt"/>
              <a:buAutoNum type="arabicPeriod"/>
            </a:pPr>
            <a:r>
              <a:rPr lang="en-IN" sz="3200" dirty="0">
                <a:latin typeface="Angsana New" panose="02020603050405020304" pitchFamily="18" charset="-34"/>
                <a:cs typeface="Angsana New" panose="02020603050405020304" pitchFamily="18" charset="-34"/>
              </a:rPr>
              <a:t>Targeted Marketing and Promotions</a:t>
            </a:r>
            <a:endParaRPr lang="en-US" sz="32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124474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EC5291-F3D4-821B-F5EA-420A718C2F08}"/>
              </a:ext>
            </a:extLst>
          </p:cNvPr>
          <p:cNvSpPr txBox="1"/>
          <p:nvPr/>
        </p:nvSpPr>
        <p:spPr>
          <a:xfrm>
            <a:off x="1139427" y="419099"/>
            <a:ext cx="5123260" cy="584775"/>
          </a:xfrm>
          <a:prstGeom prst="rect">
            <a:avLst/>
          </a:prstGeom>
          <a:noFill/>
        </p:spPr>
        <p:txBody>
          <a:bodyPr wrap="square" rtlCol="0">
            <a:spAutoFit/>
          </a:bodyPr>
          <a:lstStyle/>
          <a:p>
            <a:pPr algn="l"/>
            <a:r>
              <a:rPr lang="en-IN" sz="3200" b="1" u="sng" dirty="0">
                <a:latin typeface="Century" panose="02040604050505020304" pitchFamily="18" charset="0"/>
              </a:rPr>
              <a:t>STEPS FOLLOWED </a:t>
            </a:r>
            <a:endParaRPr lang="en-US" sz="3200" b="1" u="sng" dirty="0">
              <a:latin typeface="Century" panose="02040604050505020304" pitchFamily="18" charset="0"/>
            </a:endParaRPr>
          </a:p>
        </p:txBody>
      </p:sp>
      <p:sp>
        <p:nvSpPr>
          <p:cNvPr id="4" name="TextBox 3">
            <a:extLst>
              <a:ext uri="{FF2B5EF4-FFF2-40B4-BE49-F238E27FC236}">
                <a16:creationId xmlns:a16="http://schemas.microsoft.com/office/drawing/2014/main" id="{B0E8BC03-7FF5-8827-EEA0-B163E248D44A}"/>
              </a:ext>
            </a:extLst>
          </p:cNvPr>
          <p:cNvSpPr txBox="1"/>
          <p:nvPr/>
        </p:nvSpPr>
        <p:spPr>
          <a:xfrm>
            <a:off x="3701057" y="1353055"/>
            <a:ext cx="6276381" cy="584775"/>
          </a:xfrm>
          <a:prstGeom prst="rect">
            <a:avLst/>
          </a:prstGeom>
          <a:noFill/>
        </p:spPr>
        <p:txBody>
          <a:bodyPr wrap="square" rtlCol="0">
            <a:spAutoFit/>
          </a:bodyPr>
          <a:lstStyle/>
          <a:p>
            <a:pPr algn="l"/>
            <a:r>
              <a:rPr lang="en-IN" sz="3200" b="1" i="1" dirty="0">
                <a:solidFill>
                  <a:schemeClr val="bg1"/>
                </a:solidFill>
                <a:latin typeface="Baskerville Old Face" panose="02020602080505020303" pitchFamily="18" charset="0"/>
                <a:ea typeface="Baskerville Old Face" panose="02000000000000000000" pitchFamily="2" charset="0"/>
                <a:cs typeface="Aldhabi" pitchFamily="2" charset="-78"/>
              </a:rPr>
              <a:t>DATA PREPARATION </a:t>
            </a:r>
            <a:endParaRPr lang="en-US" sz="3200" b="1" i="1" dirty="0">
              <a:solidFill>
                <a:schemeClr val="bg1"/>
              </a:solidFill>
              <a:latin typeface="Baskerville Old Face" panose="02020602080505020303" pitchFamily="18" charset="0"/>
              <a:ea typeface="Baskerville Old Face" panose="02000000000000000000" pitchFamily="2" charset="0"/>
              <a:cs typeface="Aldhabi" pitchFamily="2" charset="-78"/>
            </a:endParaRPr>
          </a:p>
        </p:txBody>
      </p:sp>
      <p:sp>
        <p:nvSpPr>
          <p:cNvPr id="6" name="TextBox 5">
            <a:extLst>
              <a:ext uri="{FF2B5EF4-FFF2-40B4-BE49-F238E27FC236}">
                <a16:creationId xmlns:a16="http://schemas.microsoft.com/office/drawing/2014/main" id="{CE71F51D-B510-C565-E6D1-557ECE33F7EB}"/>
              </a:ext>
            </a:extLst>
          </p:cNvPr>
          <p:cNvSpPr txBox="1"/>
          <p:nvPr/>
        </p:nvSpPr>
        <p:spPr>
          <a:xfrm>
            <a:off x="776884" y="2287011"/>
            <a:ext cx="9200554" cy="1569660"/>
          </a:xfrm>
          <a:prstGeom prst="rect">
            <a:avLst/>
          </a:prstGeom>
          <a:noFill/>
        </p:spPr>
        <p:txBody>
          <a:bodyPr wrap="square" anchor="ctr">
            <a:spAutoFit/>
          </a:bodyPr>
          <a:lstStyle/>
          <a:p>
            <a:pPr marL="457200" indent="-457200" algn="justLow">
              <a:buFont typeface="Arial" panose="020B0604020202020204" pitchFamily="34" charset="0"/>
              <a:buChar char="•"/>
            </a:pPr>
            <a:r>
              <a:rPr lang="en-US" sz="3200" dirty="0">
                <a:latin typeface="Angsana New" panose="02020603050405020304" pitchFamily="18" charset="-34"/>
                <a:cs typeface="Angsana New" panose="02020603050405020304" pitchFamily="18" charset="-34"/>
              </a:rPr>
              <a:t>Before running Market Basket Analysis, ensured  data is properly </a:t>
            </a:r>
            <a:r>
              <a:rPr lang="en-IN" sz="3200" dirty="0">
                <a:latin typeface="Angsana New" panose="02020603050405020304" pitchFamily="18" charset="-34"/>
                <a:cs typeface="Angsana New" panose="02020603050405020304" pitchFamily="18" charset="-34"/>
              </a:rPr>
              <a:t>formatted.</a:t>
            </a:r>
          </a:p>
          <a:p>
            <a:pPr marL="457200" indent="-457200" algn="justLow">
              <a:buFont typeface="Arial" panose="020B0604020202020204" pitchFamily="34" charset="0"/>
              <a:buChar char="•"/>
            </a:pPr>
            <a:r>
              <a:rPr lang="en-IN" sz="3200" dirty="0">
                <a:latin typeface="Angsana New" panose="02020603050405020304" pitchFamily="18" charset="-34"/>
                <a:cs typeface="Angsana New" panose="02020603050405020304" pitchFamily="18" charset="-34"/>
              </a:rPr>
              <a:t>Transaction</a:t>
            </a:r>
            <a:r>
              <a:rPr lang="en-US" sz="3200" dirty="0">
                <a:latin typeface="Angsana New" panose="02020603050405020304" pitchFamily="18" charset="-34"/>
                <a:cs typeface="Angsana New" panose="02020603050405020304" pitchFamily="18" charset="-34"/>
              </a:rPr>
              <a:t> data in a tabular format with each row representing a transaction and columns representing items purchased.</a:t>
            </a:r>
          </a:p>
        </p:txBody>
      </p:sp>
      <p:pic>
        <p:nvPicPr>
          <p:cNvPr id="3" name="Picture 4">
            <a:extLst>
              <a:ext uri="{FF2B5EF4-FFF2-40B4-BE49-F238E27FC236}">
                <a16:creationId xmlns:a16="http://schemas.microsoft.com/office/drawing/2014/main" id="{924350BC-8486-25A6-8AE6-588B21C46E1C}"/>
              </a:ext>
            </a:extLst>
          </p:cNvPr>
          <p:cNvPicPr>
            <a:picLocks noChangeAspect="1"/>
          </p:cNvPicPr>
          <p:nvPr/>
        </p:nvPicPr>
        <p:blipFill>
          <a:blip r:embed="rId2"/>
          <a:stretch>
            <a:fillRect/>
          </a:stretch>
        </p:blipFill>
        <p:spPr>
          <a:xfrm>
            <a:off x="3488531" y="4010026"/>
            <a:ext cx="8096250" cy="2428875"/>
          </a:xfrm>
          <a:prstGeom prst="rect">
            <a:avLst/>
          </a:prstGeom>
        </p:spPr>
      </p:pic>
    </p:spTree>
    <p:extLst>
      <p:ext uri="{BB962C8B-B14F-4D97-AF65-F5344CB8AC3E}">
        <p14:creationId xmlns:p14="http://schemas.microsoft.com/office/powerpoint/2010/main" val="200954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FD68A-538A-71F2-2766-0AF2A6990B3A}"/>
              </a:ext>
            </a:extLst>
          </p:cNvPr>
          <p:cNvSpPr txBox="1"/>
          <p:nvPr/>
        </p:nvSpPr>
        <p:spPr>
          <a:xfrm>
            <a:off x="1139427" y="419099"/>
            <a:ext cx="5123260" cy="584775"/>
          </a:xfrm>
          <a:prstGeom prst="rect">
            <a:avLst/>
          </a:prstGeom>
          <a:noFill/>
        </p:spPr>
        <p:txBody>
          <a:bodyPr wrap="square" rtlCol="0">
            <a:spAutoFit/>
          </a:bodyPr>
          <a:lstStyle/>
          <a:p>
            <a:pPr algn="l"/>
            <a:r>
              <a:rPr lang="en-IN" sz="3200" b="1" u="sng" dirty="0">
                <a:latin typeface="Century" panose="02040604050505020304" pitchFamily="18" charset="0"/>
              </a:rPr>
              <a:t>STEPS FOLLOWED </a:t>
            </a:r>
            <a:endParaRPr lang="en-US" sz="3200" b="1" u="sng" dirty="0">
              <a:latin typeface="Century" panose="02040604050505020304" pitchFamily="18" charset="0"/>
            </a:endParaRPr>
          </a:p>
        </p:txBody>
      </p:sp>
      <p:sp>
        <p:nvSpPr>
          <p:cNvPr id="5" name="TextBox 4">
            <a:extLst>
              <a:ext uri="{FF2B5EF4-FFF2-40B4-BE49-F238E27FC236}">
                <a16:creationId xmlns:a16="http://schemas.microsoft.com/office/drawing/2014/main" id="{A4E85A17-20F6-F20D-2C4C-1C88F67D8663}"/>
              </a:ext>
            </a:extLst>
          </p:cNvPr>
          <p:cNvSpPr txBox="1"/>
          <p:nvPr/>
        </p:nvSpPr>
        <p:spPr>
          <a:xfrm>
            <a:off x="3701057" y="1353055"/>
            <a:ext cx="6276381" cy="584775"/>
          </a:xfrm>
          <a:prstGeom prst="rect">
            <a:avLst/>
          </a:prstGeom>
          <a:noFill/>
        </p:spPr>
        <p:txBody>
          <a:bodyPr wrap="square" rtlCol="0">
            <a:spAutoFit/>
          </a:bodyPr>
          <a:lstStyle/>
          <a:p>
            <a:pPr algn="l"/>
            <a:r>
              <a:rPr lang="en-IN" sz="3200" b="1" i="1" dirty="0">
                <a:solidFill>
                  <a:schemeClr val="bg1"/>
                </a:solidFill>
                <a:latin typeface="Baskerville Old Face" panose="02020602080505020303" pitchFamily="18" charset="0"/>
                <a:ea typeface="Baskerville Old Face" panose="02000000000000000000" pitchFamily="2" charset="0"/>
                <a:cs typeface="Aldhabi" pitchFamily="2" charset="-78"/>
              </a:rPr>
              <a:t>ALGORITHM SELECTION</a:t>
            </a:r>
            <a:endParaRPr lang="en-US" sz="3200" b="1" i="1" dirty="0">
              <a:solidFill>
                <a:schemeClr val="bg1"/>
              </a:solidFill>
              <a:latin typeface="Baskerville Old Face" panose="02020602080505020303" pitchFamily="18" charset="0"/>
              <a:ea typeface="Baskerville Old Face" panose="02000000000000000000" pitchFamily="2" charset="0"/>
              <a:cs typeface="Aldhabi" pitchFamily="2" charset="-78"/>
            </a:endParaRPr>
          </a:p>
        </p:txBody>
      </p:sp>
      <p:sp>
        <p:nvSpPr>
          <p:cNvPr id="7" name="TextBox 6">
            <a:extLst>
              <a:ext uri="{FF2B5EF4-FFF2-40B4-BE49-F238E27FC236}">
                <a16:creationId xmlns:a16="http://schemas.microsoft.com/office/drawing/2014/main" id="{96216258-7D4D-AC74-60EC-B6ED8248AE3F}"/>
              </a:ext>
            </a:extLst>
          </p:cNvPr>
          <p:cNvSpPr txBox="1"/>
          <p:nvPr/>
        </p:nvSpPr>
        <p:spPr>
          <a:xfrm>
            <a:off x="710802" y="1937830"/>
            <a:ext cx="10346531" cy="2677656"/>
          </a:xfrm>
          <a:prstGeom prst="rect">
            <a:avLst/>
          </a:prstGeom>
          <a:noFill/>
        </p:spPr>
        <p:txBody>
          <a:bodyPr wrap="square">
            <a:spAutoFit/>
          </a:bodyPr>
          <a:lstStyle/>
          <a:p>
            <a:pPr marL="285750" indent="-285750">
              <a:buFont typeface="Arial" panose="020B0604020202020204" pitchFamily="34" charset="0"/>
              <a:buChar char="•"/>
            </a:pPr>
            <a:r>
              <a:rPr lang="en-US" sz="2800" dirty="0" err="1">
                <a:latin typeface="Angsana New" panose="02020603050405020304" pitchFamily="18" charset="-34"/>
                <a:cs typeface="Angsana New" panose="02020603050405020304" pitchFamily="18" charset="-34"/>
              </a:rPr>
              <a:t>Apriori</a:t>
            </a:r>
            <a:r>
              <a:rPr lang="en-US" sz="2800" dirty="0">
                <a:latin typeface="Angsana New" panose="02020603050405020304" pitchFamily="18" charset="-34"/>
                <a:cs typeface="Angsana New" panose="02020603050405020304" pitchFamily="18" charset="-34"/>
              </a:rPr>
              <a:t> Algorithm: Popular for its simplicity and efficiency in finding frequent </a:t>
            </a:r>
            <a:r>
              <a:rPr lang="en-IN" sz="2800" dirty="0">
                <a:latin typeface="Angsana New" panose="02020603050405020304" pitchFamily="18" charset="-34"/>
                <a:cs typeface="Angsana New" panose="02020603050405020304" pitchFamily="18" charset="-34"/>
              </a:rPr>
              <a:t>item sets.</a:t>
            </a:r>
          </a:p>
          <a:p>
            <a:pPr marL="285750" indent="-285750">
              <a:buFont typeface="Arial" panose="020B0604020202020204" pitchFamily="34" charset="0"/>
              <a:buChar char="•"/>
            </a:pPr>
            <a:endParaRPr lang="en-IN" sz="2800" dirty="0">
              <a:latin typeface="Angsana New" panose="02020603050405020304" pitchFamily="18" charset="-34"/>
              <a:cs typeface="Angsana New" panose="02020603050405020304" pitchFamily="18" charset="-34"/>
            </a:endParaRPr>
          </a:p>
          <a:p>
            <a:pPr marL="285750" indent="-285750">
              <a:buFont typeface="Arial" panose="020B0604020202020204" pitchFamily="34" charset="0"/>
              <a:buChar char="•"/>
            </a:pPr>
            <a:r>
              <a:rPr lang="en-IN" sz="2800" dirty="0">
                <a:latin typeface="Angsana New" panose="02020603050405020304" pitchFamily="18" charset="-34"/>
                <a:cs typeface="Angsana New" panose="02020603050405020304" pitchFamily="18" charset="-34"/>
              </a:rPr>
              <a:t>The</a:t>
            </a:r>
            <a:r>
              <a:rPr lang="en-US" sz="2800" dirty="0">
                <a:latin typeface="Angsana New" panose="02020603050405020304" pitchFamily="18" charset="-34"/>
                <a:cs typeface="Angsana New" panose="02020603050405020304" pitchFamily="18" charset="-34"/>
              </a:rPr>
              <a:t> </a:t>
            </a:r>
            <a:r>
              <a:rPr lang="en-US" sz="2800" dirty="0" err="1">
                <a:latin typeface="Angsana New" panose="02020603050405020304" pitchFamily="18" charset="-34"/>
                <a:cs typeface="Angsana New" panose="02020603050405020304" pitchFamily="18" charset="-34"/>
              </a:rPr>
              <a:t>Apriori</a:t>
            </a:r>
            <a:r>
              <a:rPr lang="en-US" sz="2800" dirty="0">
                <a:latin typeface="Angsana New" panose="02020603050405020304" pitchFamily="18" charset="-34"/>
                <a:cs typeface="Angsana New" panose="02020603050405020304" pitchFamily="18" charset="-34"/>
              </a:rPr>
              <a:t> algorithm is a classic algorithm used for association rule mining in transactional databases. It is designed to discover frequent item sets within a dataset and generate association rules based on these item sets. The algorithm is widely used in market basket analysis and other applications where the goal is to uncover relationships between items in transactions.</a:t>
            </a:r>
          </a:p>
        </p:txBody>
      </p:sp>
      <p:pic>
        <p:nvPicPr>
          <p:cNvPr id="8" name="Picture 8">
            <a:extLst>
              <a:ext uri="{FF2B5EF4-FFF2-40B4-BE49-F238E27FC236}">
                <a16:creationId xmlns:a16="http://schemas.microsoft.com/office/drawing/2014/main" id="{0322C9F5-95EA-C03D-C89B-E8193A88F759}"/>
              </a:ext>
            </a:extLst>
          </p:cNvPr>
          <p:cNvPicPr>
            <a:picLocks noChangeAspect="1"/>
          </p:cNvPicPr>
          <p:nvPr/>
        </p:nvPicPr>
        <p:blipFill>
          <a:blip r:embed="rId2"/>
          <a:stretch>
            <a:fillRect/>
          </a:stretch>
        </p:blipFill>
        <p:spPr>
          <a:xfrm>
            <a:off x="6096000" y="4615486"/>
            <a:ext cx="5772447" cy="1913929"/>
          </a:xfrm>
          <a:prstGeom prst="rect">
            <a:avLst/>
          </a:prstGeom>
        </p:spPr>
      </p:pic>
    </p:spTree>
    <p:extLst>
      <p:ext uri="{BB962C8B-B14F-4D97-AF65-F5344CB8AC3E}">
        <p14:creationId xmlns:p14="http://schemas.microsoft.com/office/powerpoint/2010/main" val="246919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CDE228-3595-6652-8956-963AC9B7E6CB}"/>
              </a:ext>
            </a:extLst>
          </p:cNvPr>
          <p:cNvSpPr txBox="1"/>
          <p:nvPr/>
        </p:nvSpPr>
        <p:spPr>
          <a:xfrm>
            <a:off x="1139427" y="419099"/>
            <a:ext cx="5123260" cy="584775"/>
          </a:xfrm>
          <a:prstGeom prst="rect">
            <a:avLst/>
          </a:prstGeom>
          <a:noFill/>
        </p:spPr>
        <p:txBody>
          <a:bodyPr wrap="square" rtlCol="0">
            <a:spAutoFit/>
          </a:bodyPr>
          <a:lstStyle/>
          <a:p>
            <a:pPr algn="l"/>
            <a:r>
              <a:rPr lang="en-IN" sz="3200" b="1" u="sng" dirty="0">
                <a:latin typeface="Century" panose="02040604050505020304" pitchFamily="18" charset="0"/>
              </a:rPr>
              <a:t>STEPS FOLLOWED </a:t>
            </a:r>
            <a:endParaRPr lang="en-US" sz="3200" b="1" u="sng" dirty="0">
              <a:latin typeface="Century" panose="02040604050505020304" pitchFamily="18" charset="0"/>
            </a:endParaRPr>
          </a:p>
        </p:txBody>
      </p:sp>
      <p:sp>
        <p:nvSpPr>
          <p:cNvPr id="5" name="TextBox 4">
            <a:extLst>
              <a:ext uri="{FF2B5EF4-FFF2-40B4-BE49-F238E27FC236}">
                <a16:creationId xmlns:a16="http://schemas.microsoft.com/office/drawing/2014/main" id="{26271615-6BAF-859F-D236-0444B82642E0}"/>
              </a:ext>
            </a:extLst>
          </p:cNvPr>
          <p:cNvSpPr txBox="1"/>
          <p:nvPr/>
        </p:nvSpPr>
        <p:spPr>
          <a:xfrm>
            <a:off x="3124496" y="1329242"/>
            <a:ext cx="6276381" cy="584775"/>
          </a:xfrm>
          <a:prstGeom prst="rect">
            <a:avLst/>
          </a:prstGeom>
          <a:noFill/>
        </p:spPr>
        <p:txBody>
          <a:bodyPr wrap="square" rtlCol="0">
            <a:spAutoFit/>
          </a:bodyPr>
          <a:lstStyle/>
          <a:p>
            <a:pPr algn="l"/>
            <a:r>
              <a:rPr lang="en-IN" sz="3200" b="1" i="1" dirty="0">
                <a:solidFill>
                  <a:schemeClr val="bg1"/>
                </a:solidFill>
                <a:latin typeface="Baskerville Old Face" panose="02020602080505020303" pitchFamily="18" charset="0"/>
                <a:ea typeface="Baskerville Old Face" panose="02000000000000000000" pitchFamily="2" charset="0"/>
                <a:cs typeface="Aldhabi" pitchFamily="2" charset="-78"/>
              </a:rPr>
              <a:t>ASSOCIATE RULE MINING</a:t>
            </a:r>
            <a:endParaRPr lang="en-US" sz="3200" b="1" i="1" dirty="0">
              <a:solidFill>
                <a:schemeClr val="bg1"/>
              </a:solidFill>
              <a:latin typeface="Baskerville Old Face" panose="02020602080505020303" pitchFamily="18" charset="0"/>
              <a:ea typeface="Baskerville Old Face" panose="02000000000000000000" pitchFamily="2" charset="0"/>
              <a:cs typeface="Aldhabi" pitchFamily="2" charset="-78"/>
            </a:endParaRPr>
          </a:p>
        </p:txBody>
      </p:sp>
      <p:sp>
        <p:nvSpPr>
          <p:cNvPr id="7" name="TextBox 6">
            <a:extLst>
              <a:ext uri="{FF2B5EF4-FFF2-40B4-BE49-F238E27FC236}">
                <a16:creationId xmlns:a16="http://schemas.microsoft.com/office/drawing/2014/main" id="{5505014C-A375-3083-05E9-502E95591240}"/>
              </a:ext>
            </a:extLst>
          </p:cNvPr>
          <p:cNvSpPr txBox="1"/>
          <p:nvPr/>
        </p:nvSpPr>
        <p:spPr>
          <a:xfrm>
            <a:off x="1139427" y="2382560"/>
            <a:ext cx="7688460" cy="2062103"/>
          </a:xfrm>
          <a:prstGeom prst="rect">
            <a:avLst/>
          </a:prstGeom>
          <a:noFill/>
        </p:spPr>
        <p:txBody>
          <a:bodyPr wrap="square">
            <a:spAutoFit/>
          </a:bodyPr>
          <a:lstStyle/>
          <a:p>
            <a:pPr marL="285750" indent="-285750">
              <a:buFont typeface="Arial" panose="020B0604020202020204" pitchFamily="34" charset="0"/>
              <a:buChar char="•"/>
            </a:pPr>
            <a:r>
              <a:rPr lang="en-US" sz="3200" dirty="0">
                <a:latin typeface="Angsana New" panose="02020603050405020304" pitchFamily="18" charset="-34"/>
                <a:cs typeface="Angsana New" panose="02020603050405020304" pitchFamily="18" charset="-34"/>
              </a:rPr>
              <a:t>Perform association rule mining on your </a:t>
            </a:r>
            <a:r>
              <a:rPr lang="en-IN" sz="3200" dirty="0">
                <a:latin typeface="Angsana New" panose="02020603050405020304" pitchFamily="18" charset="-34"/>
                <a:cs typeface="Angsana New" panose="02020603050405020304" pitchFamily="18" charset="-34"/>
              </a:rPr>
              <a:t>dataset.</a:t>
            </a:r>
          </a:p>
          <a:p>
            <a:pPr marL="285750" indent="-285750">
              <a:buFont typeface="Arial" panose="020B0604020202020204" pitchFamily="34" charset="0"/>
              <a:buChar char="•"/>
            </a:pPr>
            <a:r>
              <a:rPr lang="en-IN" sz="3200" dirty="0">
                <a:latin typeface="Angsana New" panose="02020603050405020304" pitchFamily="18" charset="-34"/>
                <a:cs typeface="Angsana New" panose="02020603050405020304" pitchFamily="18" charset="-34"/>
              </a:rPr>
              <a:t>Set</a:t>
            </a:r>
            <a:r>
              <a:rPr lang="en-US" sz="3200" dirty="0">
                <a:latin typeface="Angsana New" panose="02020603050405020304" pitchFamily="18" charset="-34"/>
                <a:cs typeface="Angsana New" panose="02020603050405020304" pitchFamily="18" charset="-34"/>
              </a:rPr>
              <a:t> minimum support and confidence thresholds.</a:t>
            </a:r>
            <a:endParaRPr lang="en-IN" sz="3200" dirty="0">
              <a:latin typeface="Angsana New" panose="02020603050405020304" pitchFamily="18" charset="-34"/>
              <a:cs typeface="Angsana New" panose="02020603050405020304" pitchFamily="18" charset="-34"/>
            </a:endParaRPr>
          </a:p>
          <a:p>
            <a:pPr marL="285750" indent="-285750">
              <a:buFont typeface="Arial" panose="020B0604020202020204" pitchFamily="34" charset="0"/>
              <a:buChar char="•"/>
            </a:pPr>
            <a:r>
              <a:rPr lang="en-US" sz="3200" dirty="0">
                <a:latin typeface="Angsana New" panose="02020603050405020304" pitchFamily="18" charset="-34"/>
                <a:cs typeface="Angsana New" panose="02020603050405020304" pitchFamily="18" charset="-34"/>
              </a:rPr>
              <a:t> Identify frequent </a:t>
            </a:r>
            <a:r>
              <a:rPr lang="en-US" sz="3200" dirty="0" err="1">
                <a:latin typeface="Angsana New" panose="02020603050405020304" pitchFamily="18" charset="-34"/>
                <a:cs typeface="Angsana New" panose="02020603050405020304" pitchFamily="18" charset="-34"/>
              </a:rPr>
              <a:t>itemsets</a:t>
            </a:r>
            <a:r>
              <a:rPr lang="en-US" sz="3200" dirty="0">
                <a:latin typeface="Angsana New" panose="02020603050405020304" pitchFamily="18" charset="-34"/>
                <a:cs typeface="Angsana New" panose="02020603050405020304" pitchFamily="18" charset="-34"/>
              </a:rPr>
              <a:t> and generate association rules</a:t>
            </a:r>
            <a:r>
              <a:rPr lang="en-IN" sz="3200" dirty="0">
                <a:latin typeface="Angsana New" panose="02020603050405020304" pitchFamily="18" charset="-34"/>
                <a:cs typeface="Angsana New" panose="02020603050405020304" pitchFamily="18" charset="-34"/>
              </a:rPr>
              <a:t>.</a:t>
            </a:r>
          </a:p>
          <a:p>
            <a:pPr marL="285750" indent="-285750">
              <a:buFont typeface="Arial" panose="020B0604020202020204" pitchFamily="34" charset="0"/>
              <a:buChar char="•"/>
            </a:pPr>
            <a:r>
              <a:rPr lang="en-US" sz="3200" dirty="0">
                <a:latin typeface="Angsana New" panose="02020603050405020304" pitchFamily="18" charset="-34"/>
                <a:cs typeface="Angsana New" panose="02020603050405020304" pitchFamily="18" charset="-34"/>
              </a:rPr>
              <a:t> Interpret the results to derive meaningful insights</a:t>
            </a:r>
          </a:p>
        </p:txBody>
      </p:sp>
      <p:pic>
        <p:nvPicPr>
          <p:cNvPr id="10" name="Picture 10">
            <a:extLst>
              <a:ext uri="{FF2B5EF4-FFF2-40B4-BE49-F238E27FC236}">
                <a16:creationId xmlns:a16="http://schemas.microsoft.com/office/drawing/2014/main" id="{4BD2267A-FA9B-0452-ED7E-E592EA35667D}"/>
              </a:ext>
            </a:extLst>
          </p:cNvPr>
          <p:cNvPicPr>
            <a:picLocks noChangeAspect="1"/>
          </p:cNvPicPr>
          <p:nvPr/>
        </p:nvPicPr>
        <p:blipFill>
          <a:blip r:embed="rId2"/>
          <a:stretch>
            <a:fillRect/>
          </a:stretch>
        </p:blipFill>
        <p:spPr>
          <a:xfrm>
            <a:off x="5401481" y="4729264"/>
            <a:ext cx="6183300" cy="1709637"/>
          </a:xfrm>
          <a:prstGeom prst="rect">
            <a:avLst/>
          </a:prstGeom>
        </p:spPr>
      </p:pic>
    </p:spTree>
    <p:extLst>
      <p:ext uri="{BB962C8B-B14F-4D97-AF65-F5344CB8AC3E}">
        <p14:creationId xmlns:p14="http://schemas.microsoft.com/office/powerpoint/2010/main" val="207347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68DDC9-D612-CB75-D716-EABE71C46C43}"/>
              </a:ext>
            </a:extLst>
          </p:cNvPr>
          <p:cNvSpPr txBox="1"/>
          <p:nvPr/>
        </p:nvSpPr>
        <p:spPr>
          <a:xfrm>
            <a:off x="1656457" y="1859340"/>
            <a:ext cx="9522023" cy="1569660"/>
          </a:xfrm>
          <a:prstGeom prst="rect">
            <a:avLst/>
          </a:prstGeom>
          <a:noFill/>
        </p:spPr>
        <p:txBody>
          <a:bodyPr wrap="square">
            <a:spAutoFit/>
          </a:bodyPr>
          <a:lstStyle/>
          <a:p>
            <a:pPr marL="285750" indent="-285750">
              <a:buFont typeface="Arial" panose="020B0604020202020204" pitchFamily="34" charset="0"/>
              <a:buChar char="•"/>
            </a:pPr>
            <a:r>
              <a:rPr lang="en-IN" sz="3200" dirty="0">
                <a:latin typeface="Angsana New" panose="02020603050405020304" pitchFamily="18" charset="-34"/>
                <a:cs typeface="Angsana New" panose="02020603050405020304" pitchFamily="18" charset="-34"/>
              </a:rPr>
              <a:t>Demonstrate how to implement Market Basket Analysis using code snippets or examples. 
Python with libraries like </a:t>
            </a:r>
            <a:r>
              <a:rPr lang="en-IN" sz="3200" dirty="0" err="1">
                <a:latin typeface="Angsana New" panose="02020603050405020304" pitchFamily="18" charset="-34"/>
                <a:cs typeface="Angsana New" panose="02020603050405020304" pitchFamily="18" charset="-34"/>
              </a:rPr>
              <a:t>mlxtend</a:t>
            </a:r>
            <a:r>
              <a:rPr lang="en-IN" sz="3200" dirty="0">
                <a:latin typeface="Angsana New" panose="02020603050405020304" pitchFamily="18" charset="-34"/>
                <a:cs typeface="Angsana New" panose="02020603050405020304" pitchFamily="18" charset="-34"/>
              </a:rPr>
              <a:t> or pandas.</a:t>
            </a:r>
            <a:endParaRPr lang="en-US" sz="3200" dirty="0">
              <a:latin typeface="Angsana New" panose="02020603050405020304" pitchFamily="18" charset="-34"/>
              <a:cs typeface="Angsana New" panose="02020603050405020304" pitchFamily="18" charset="-34"/>
            </a:endParaRPr>
          </a:p>
        </p:txBody>
      </p:sp>
      <p:sp>
        <p:nvSpPr>
          <p:cNvPr id="5" name="TextBox 4">
            <a:extLst>
              <a:ext uri="{FF2B5EF4-FFF2-40B4-BE49-F238E27FC236}">
                <a16:creationId xmlns:a16="http://schemas.microsoft.com/office/drawing/2014/main" id="{06737D71-D6C1-A4BC-4613-D0775A2D1FB7}"/>
              </a:ext>
            </a:extLst>
          </p:cNvPr>
          <p:cNvSpPr txBox="1"/>
          <p:nvPr/>
        </p:nvSpPr>
        <p:spPr>
          <a:xfrm>
            <a:off x="1294210" y="395287"/>
            <a:ext cx="5123259" cy="584775"/>
          </a:xfrm>
          <a:prstGeom prst="rect">
            <a:avLst/>
          </a:prstGeom>
          <a:noFill/>
        </p:spPr>
        <p:txBody>
          <a:bodyPr wrap="square" rtlCol="0">
            <a:spAutoFit/>
          </a:bodyPr>
          <a:lstStyle/>
          <a:p>
            <a:pPr algn="l"/>
            <a:r>
              <a:rPr lang="en-IN" sz="3200" b="1" u="sng" dirty="0">
                <a:solidFill>
                  <a:srgbClr val="00B0F0"/>
                </a:solidFill>
                <a:latin typeface="Century" panose="02040604050505020304" pitchFamily="18" charset="0"/>
              </a:rPr>
              <a:t>IMPLEMENTATION </a:t>
            </a:r>
            <a:endParaRPr lang="en-US" sz="3200" b="1" u="sng" dirty="0">
              <a:solidFill>
                <a:srgbClr val="00B0F0"/>
              </a:solidFill>
              <a:latin typeface="Century" panose="02040604050505020304" pitchFamily="18" charset="0"/>
            </a:endParaRPr>
          </a:p>
        </p:txBody>
      </p:sp>
      <p:pic>
        <p:nvPicPr>
          <p:cNvPr id="6" name="Picture 6">
            <a:extLst>
              <a:ext uri="{FF2B5EF4-FFF2-40B4-BE49-F238E27FC236}">
                <a16:creationId xmlns:a16="http://schemas.microsoft.com/office/drawing/2014/main" id="{0808006C-172C-4674-4652-0E5A888405BE}"/>
              </a:ext>
            </a:extLst>
          </p:cNvPr>
          <p:cNvPicPr>
            <a:picLocks noChangeAspect="1"/>
          </p:cNvPicPr>
          <p:nvPr/>
        </p:nvPicPr>
        <p:blipFill>
          <a:blip r:embed="rId2"/>
          <a:stretch>
            <a:fillRect/>
          </a:stretch>
        </p:blipFill>
        <p:spPr>
          <a:xfrm>
            <a:off x="6082604" y="3888015"/>
            <a:ext cx="5095876" cy="2608451"/>
          </a:xfrm>
          <a:prstGeom prst="rect">
            <a:avLst/>
          </a:prstGeom>
        </p:spPr>
      </p:pic>
    </p:spTree>
    <p:extLst>
      <p:ext uri="{BB962C8B-B14F-4D97-AF65-F5344CB8AC3E}">
        <p14:creationId xmlns:p14="http://schemas.microsoft.com/office/powerpoint/2010/main" val="154741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D8418-AD4D-7CE9-6B20-77E8BBAA9A15}"/>
              </a:ext>
            </a:extLst>
          </p:cNvPr>
          <p:cNvSpPr txBox="1"/>
          <p:nvPr/>
        </p:nvSpPr>
        <p:spPr>
          <a:xfrm>
            <a:off x="1139429" y="704850"/>
            <a:ext cx="5123259" cy="584775"/>
          </a:xfrm>
          <a:prstGeom prst="rect">
            <a:avLst/>
          </a:prstGeom>
          <a:noFill/>
        </p:spPr>
        <p:txBody>
          <a:bodyPr wrap="square" rtlCol="0">
            <a:spAutoFit/>
          </a:bodyPr>
          <a:lstStyle/>
          <a:p>
            <a:pPr algn="l"/>
            <a:r>
              <a:rPr lang="en-IN" sz="3200" b="1" u="sng" dirty="0">
                <a:solidFill>
                  <a:schemeClr val="accent3">
                    <a:lumMod val="60000"/>
                    <a:lumOff val="40000"/>
                  </a:schemeClr>
                </a:solidFill>
                <a:latin typeface="Century" panose="02040604050505020304" pitchFamily="18" charset="0"/>
              </a:rPr>
              <a:t>OUTPUTS</a:t>
            </a:r>
            <a:endParaRPr lang="en-US" sz="3200" b="1" u="sng" dirty="0">
              <a:solidFill>
                <a:schemeClr val="accent3">
                  <a:lumMod val="60000"/>
                  <a:lumOff val="40000"/>
                </a:schemeClr>
              </a:solidFill>
              <a:latin typeface="Century" panose="02040604050505020304" pitchFamily="18" charset="0"/>
            </a:endParaRPr>
          </a:p>
        </p:txBody>
      </p:sp>
      <p:pic>
        <p:nvPicPr>
          <p:cNvPr id="4" name="Picture 4">
            <a:extLst>
              <a:ext uri="{FF2B5EF4-FFF2-40B4-BE49-F238E27FC236}">
                <a16:creationId xmlns:a16="http://schemas.microsoft.com/office/drawing/2014/main" id="{B0E4861D-9FC9-BC74-09A8-124BFF9716EC}"/>
              </a:ext>
            </a:extLst>
          </p:cNvPr>
          <p:cNvPicPr>
            <a:picLocks noChangeAspect="1"/>
          </p:cNvPicPr>
          <p:nvPr/>
        </p:nvPicPr>
        <p:blipFill>
          <a:blip r:embed="rId2"/>
          <a:stretch>
            <a:fillRect/>
          </a:stretch>
        </p:blipFill>
        <p:spPr>
          <a:xfrm>
            <a:off x="1139429" y="1949052"/>
            <a:ext cx="4345782" cy="2959895"/>
          </a:xfrm>
          <a:prstGeom prst="rect">
            <a:avLst/>
          </a:prstGeom>
        </p:spPr>
      </p:pic>
      <p:pic>
        <p:nvPicPr>
          <p:cNvPr id="5" name="Picture 5">
            <a:extLst>
              <a:ext uri="{FF2B5EF4-FFF2-40B4-BE49-F238E27FC236}">
                <a16:creationId xmlns:a16="http://schemas.microsoft.com/office/drawing/2014/main" id="{FD83B000-0BFB-0744-E28F-7205B4F39724}"/>
              </a:ext>
            </a:extLst>
          </p:cNvPr>
          <p:cNvPicPr>
            <a:picLocks noChangeAspect="1"/>
          </p:cNvPicPr>
          <p:nvPr/>
        </p:nvPicPr>
        <p:blipFill>
          <a:blip r:embed="rId3"/>
          <a:stretch>
            <a:fillRect/>
          </a:stretch>
        </p:blipFill>
        <p:spPr>
          <a:xfrm>
            <a:off x="6857999" y="1949051"/>
            <a:ext cx="4548187" cy="2959895"/>
          </a:xfrm>
          <a:prstGeom prst="rect">
            <a:avLst/>
          </a:prstGeom>
        </p:spPr>
      </p:pic>
      <p:sp>
        <p:nvSpPr>
          <p:cNvPr id="2" name="TextBox 1">
            <a:extLst>
              <a:ext uri="{FF2B5EF4-FFF2-40B4-BE49-F238E27FC236}">
                <a16:creationId xmlns:a16="http://schemas.microsoft.com/office/drawing/2014/main" id="{6B330566-50D4-E877-08AE-33D04C4D669F}"/>
              </a:ext>
            </a:extLst>
          </p:cNvPr>
          <p:cNvSpPr txBox="1"/>
          <p:nvPr/>
        </p:nvSpPr>
        <p:spPr>
          <a:xfrm>
            <a:off x="1612491" y="5663381"/>
            <a:ext cx="8223149"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 The Bar Graph Shows the Most Sold Items From the Top 10 items from the Data set .</a:t>
            </a:r>
            <a:endParaRPr lang="en-IN" dirty="0"/>
          </a:p>
        </p:txBody>
      </p:sp>
    </p:spTree>
    <p:extLst>
      <p:ext uri="{BB962C8B-B14F-4D97-AF65-F5344CB8AC3E}">
        <p14:creationId xmlns:p14="http://schemas.microsoft.com/office/powerpoint/2010/main" val="1273938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ADLaM Display</vt:lpstr>
      <vt:lpstr>Aharoni</vt:lpstr>
      <vt:lpstr>Angsana New</vt:lpstr>
      <vt:lpstr>Arial</vt:lpstr>
      <vt:lpstr>Baskerville Old Face</vt:lpstr>
      <vt:lpstr>Bookman Old Style</vt:lpstr>
      <vt:lpstr>Castellar</vt:lpstr>
      <vt:lpstr>Century</vt:lpstr>
      <vt:lpstr>Forte Forward</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srinivascharysri5@gmail.com</dc:creator>
  <cp:lastModifiedBy>kedhari roshini</cp:lastModifiedBy>
  <cp:revision>5</cp:revision>
  <dcterms:created xsi:type="dcterms:W3CDTF">2024-04-11T02:51:36Z</dcterms:created>
  <dcterms:modified xsi:type="dcterms:W3CDTF">2024-04-11T05:53:11Z</dcterms:modified>
</cp:coreProperties>
</file>