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6"/>
  </p:notesMasterIdLst>
  <p:sldIdLst>
    <p:sldId id="16140210" r:id="rId4"/>
    <p:sldId id="257" r:id="rId5"/>
    <p:sldId id="16140212" r:id="rId7"/>
    <p:sldId id="25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9FFF"/>
    <a:srgbClr val="A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652EB-1AD3-475A-A521-A73369DAF7B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3C519-617E-43DC-8CB2-0DA69DD3A73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b7494ca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b7494ca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190bc4ce7_0_1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g2c190bc4ce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KV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809499" y="5677503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  <a:endParaRPr lang="en-US" sz="2240">
              <a:solidFill>
                <a:schemeClr val="bg1"/>
              </a:solidFill>
              <a:latin typeface="Graphik Light" panose="020B0403030202060203" pitchFamily="34" charset="77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712895" y="2485708"/>
            <a:ext cx="7655559" cy="91131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4650"/>
              </a:lnSpc>
              <a:buNone/>
              <a:defRPr sz="5760" b="1" i="0">
                <a:solidFill>
                  <a:srgbClr val="EEB1FF"/>
                </a:solidFill>
                <a:latin typeface="Graphik Semibold" panose="020B0503030202060203" pitchFamily="34" charset="77"/>
              </a:defRPr>
            </a:lvl1pPr>
            <a:lvl2pPr marL="424815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63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81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25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803" y="809398"/>
            <a:ext cx="1673538" cy="47256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27029" y="3474654"/>
            <a:ext cx="8446347" cy="17299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985" b="0" i="0">
                <a:solidFill>
                  <a:schemeClr val="bg1"/>
                </a:solidFill>
                <a:latin typeface="Graphik Medium" panose="020B0503030202060203" pitchFamily="34" charset="77"/>
              </a:defRPr>
            </a:lvl1pPr>
            <a:lvl2pPr marL="424815" indent="0">
              <a:buNone/>
              <a:defRPr>
                <a:solidFill>
                  <a:schemeClr val="bg1"/>
                </a:solidFill>
              </a:defRPr>
            </a:lvl2pPr>
            <a:lvl3pPr marL="849630" indent="0">
              <a:buNone/>
              <a:defRPr>
                <a:solidFill>
                  <a:schemeClr val="bg1"/>
                </a:solidFill>
              </a:defRPr>
            </a:lvl3pPr>
            <a:lvl4pPr marL="1273810" indent="0">
              <a:buNone/>
              <a:defRPr>
                <a:solidFill>
                  <a:schemeClr val="bg1"/>
                </a:solidFill>
              </a:defRPr>
            </a:lvl4pPr>
            <a:lvl5pPr marL="1698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200" lvl="1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6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815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63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81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25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2" name="Picture 1" descr="A white arrow on a black background&#10;&#10;AI-generated content may be incorrect.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185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  <a:endParaRPr lang="en-US" sz="2185" b="0" i="0">
              <a:solidFill>
                <a:srgbClr val="EBB0FE"/>
              </a:solidFill>
              <a:latin typeface="Graphik Medium" panose="020B0503030202060203" pitchFamily="34" charset="7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  <a:endParaRPr lang="en-US" sz="2240">
              <a:solidFill>
                <a:schemeClr val="bg1"/>
              </a:solidFill>
              <a:latin typeface="Graphik Light" panose="020B0403030202060203" pitchFamily="34" charset="7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pic>
        <p:nvPicPr>
          <p:cNvPr id="15" name="Picture 14" descr="A white arrow on a black background&#10;&#10;AI-generated content may be incorrect.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815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63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81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25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7" name="TextBox 6"/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185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  <a:endParaRPr lang="en-US" sz="2185" b="0" i="0">
              <a:solidFill>
                <a:srgbClr val="EBB0FE"/>
              </a:solidFill>
              <a:latin typeface="Graphik Medium" panose="020B0503030202060203" pitchFamily="34" charset="7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  <a:endParaRPr lang="en-US" sz="2240">
              <a:solidFill>
                <a:schemeClr val="bg1"/>
              </a:solidFill>
              <a:latin typeface="Graphik Light" panose="020B0403030202060203" pitchFamily="34" charset="7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7713" y="-4479"/>
            <a:ext cx="12227426" cy="6866957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815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63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81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25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185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  <a:endParaRPr lang="en-US" sz="2185" b="0" i="0">
              <a:solidFill>
                <a:srgbClr val="EBB0FE"/>
              </a:solidFill>
              <a:latin typeface="Graphik Medium" panose="020B0503030202060203" pitchFamily="34" charset="7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  <a:endParaRPr lang="en-US" sz="2240">
              <a:solidFill>
                <a:schemeClr val="bg1"/>
              </a:solidFill>
              <a:latin typeface="Graphik Light" panose="020B0403030202060203" pitchFamily="34" charset="7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7711" y="-4480"/>
            <a:ext cx="12227422" cy="6866956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815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63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81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25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185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  <a:endParaRPr lang="en-US" sz="2185" b="0" i="0">
              <a:solidFill>
                <a:srgbClr val="EBB0FE"/>
              </a:solidFill>
              <a:latin typeface="Graphik Medium" panose="020B0503030202060203" pitchFamily="34" charset="7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  <a:endParaRPr lang="en-US" sz="2240">
              <a:solidFill>
                <a:schemeClr val="bg1"/>
              </a:solidFill>
              <a:latin typeface="Graphik Light" panose="020B0403030202060203" pitchFamily="34" charset="7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7712" y="-4479"/>
            <a:ext cx="12227424" cy="6866957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815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63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810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25" indent="0">
              <a:lnSpc>
                <a:spcPts val="4650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185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  <a:endParaRPr lang="en-US" sz="2185" b="0" i="0">
              <a:solidFill>
                <a:srgbClr val="EBB0FE"/>
              </a:solidFill>
              <a:latin typeface="Graphik Medium" panose="020B0503030202060203" pitchFamily="34" charset="7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  <a:endParaRPr lang="en-US" sz="2240">
              <a:solidFill>
                <a:schemeClr val="bg1"/>
              </a:solidFill>
              <a:latin typeface="Graphik Light" panose="020B0403030202060203" pitchFamily="34" charset="7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 txBox="1"/>
          <p:nvPr userDrawn="1"/>
        </p:nvSpPr>
        <p:spPr>
          <a:xfrm>
            <a:off x="11702754" y="6582541"/>
            <a:ext cx="489246" cy="1869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4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6CB4B4D-7CA3-9044-876B-883B54F8677D}" type="slidenum">
              <a:rPr kumimoji="0" lang="en-US" sz="745" b="0" i="0" u="none" strike="noStrike" kern="1200" cap="none" spc="0" normalizeH="0" baseline="0" noProof="0" smtClean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 Medium" panose="020B0503030202060203" pitchFamily="34" charset="77"/>
                <a:ea typeface="+mn-ea"/>
                <a:cs typeface="+mn-cs"/>
              </a:rPr>
            </a:fld>
            <a:endParaRPr kumimoji="0" lang="en-US" sz="745" b="0" i="0" u="none" strike="noStrike" kern="120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 Medium" panose="020B0503030202060203" pitchFamily="34" charset="77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849630" rtl="0" eaLnBrk="1" latinLnBrk="0" hangingPunct="1">
        <a:lnSpc>
          <a:spcPct val="90000"/>
        </a:lnSpc>
        <a:spcBef>
          <a:spcPct val="0"/>
        </a:spcBef>
        <a:buNone/>
        <a:defRPr sz="40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090" indent="-212090" algn="l" defTabSz="849630" rtl="0" eaLnBrk="1" latinLnBrk="0" hangingPunct="1">
        <a:lnSpc>
          <a:spcPct val="90000"/>
        </a:lnSpc>
        <a:spcBef>
          <a:spcPts val="93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6905" indent="-212090" algn="l" defTabSz="84963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2230" kern="1200">
          <a:solidFill>
            <a:schemeClr val="tx1"/>
          </a:solidFill>
          <a:latin typeface="+mn-lt"/>
          <a:ea typeface="+mn-ea"/>
          <a:cs typeface="+mn-cs"/>
        </a:defRPr>
      </a:lvl2pPr>
      <a:lvl3pPr marL="1061720" indent="-212090" algn="l" defTabSz="84963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3pPr>
      <a:lvl4pPr marL="1486535" indent="-212090" algn="l" defTabSz="84963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4pPr>
      <a:lvl5pPr marL="1910715" indent="-212090" algn="l" defTabSz="84963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5pPr>
      <a:lvl6pPr marL="2335530" indent="-212090" algn="l" defTabSz="84963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6pPr>
      <a:lvl7pPr marL="2760345" indent="-212090" algn="l" defTabSz="84963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7pPr>
      <a:lvl8pPr marL="3185160" indent="-212090" algn="l" defTabSz="84963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8pPr>
      <a:lvl9pPr marL="3609340" indent="-212090" algn="l" defTabSz="84963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9630" rtl="0" eaLnBrk="1" latinLnBrk="0" hangingPunct="1">
        <a:defRPr sz="1670" kern="1200">
          <a:solidFill>
            <a:schemeClr val="tx1"/>
          </a:solidFill>
          <a:latin typeface="+mn-lt"/>
          <a:ea typeface="+mn-ea"/>
          <a:cs typeface="+mn-cs"/>
        </a:defRPr>
      </a:lvl1pPr>
      <a:lvl2pPr marL="424815" algn="l" defTabSz="849630" rtl="0" eaLnBrk="1" latinLnBrk="0" hangingPunct="1">
        <a:defRPr sz="1670" kern="1200">
          <a:solidFill>
            <a:schemeClr val="tx1"/>
          </a:solidFill>
          <a:latin typeface="+mn-lt"/>
          <a:ea typeface="+mn-ea"/>
          <a:cs typeface="+mn-cs"/>
        </a:defRPr>
      </a:lvl2pPr>
      <a:lvl3pPr marL="849630" algn="l" defTabSz="849630" rtl="0" eaLnBrk="1" latinLnBrk="0" hangingPunct="1">
        <a:defRPr sz="1670" kern="1200">
          <a:solidFill>
            <a:schemeClr val="tx1"/>
          </a:solidFill>
          <a:latin typeface="+mn-lt"/>
          <a:ea typeface="+mn-ea"/>
          <a:cs typeface="+mn-cs"/>
        </a:defRPr>
      </a:lvl3pPr>
      <a:lvl4pPr marL="1273810" algn="l" defTabSz="849630" rtl="0" eaLnBrk="1" latinLnBrk="0" hangingPunct="1">
        <a:defRPr sz="1670" kern="1200">
          <a:solidFill>
            <a:schemeClr val="tx1"/>
          </a:solidFill>
          <a:latin typeface="+mn-lt"/>
          <a:ea typeface="+mn-ea"/>
          <a:cs typeface="+mn-cs"/>
        </a:defRPr>
      </a:lvl4pPr>
      <a:lvl5pPr marL="1698625" algn="l" defTabSz="849630" rtl="0" eaLnBrk="1" latinLnBrk="0" hangingPunct="1">
        <a:defRPr sz="1670" kern="1200">
          <a:solidFill>
            <a:schemeClr val="tx1"/>
          </a:solidFill>
          <a:latin typeface="+mn-lt"/>
          <a:ea typeface="+mn-ea"/>
          <a:cs typeface="+mn-cs"/>
        </a:defRPr>
      </a:lvl5pPr>
      <a:lvl6pPr marL="2123440" algn="l" defTabSz="849630" rtl="0" eaLnBrk="1" latinLnBrk="0" hangingPunct="1">
        <a:defRPr sz="1670" kern="1200">
          <a:solidFill>
            <a:schemeClr val="tx1"/>
          </a:solidFill>
          <a:latin typeface="+mn-lt"/>
          <a:ea typeface="+mn-ea"/>
          <a:cs typeface="+mn-cs"/>
        </a:defRPr>
      </a:lvl6pPr>
      <a:lvl7pPr marL="2548255" algn="l" defTabSz="849630" rtl="0" eaLnBrk="1" latinLnBrk="0" hangingPunct="1">
        <a:defRPr sz="1670" kern="1200">
          <a:solidFill>
            <a:schemeClr val="tx1"/>
          </a:solidFill>
          <a:latin typeface="+mn-lt"/>
          <a:ea typeface="+mn-ea"/>
          <a:cs typeface="+mn-cs"/>
        </a:defRPr>
      </a:lvl7pPr>
      <a:lvl8pPr marL="2972435" algn="l" defTabSz="849630" rtl="0" eaLnBrk="1" latinLnBrk="0" hangingPunct="1">
        <a:defRPr sz="1670" kern="1200">
          <a:solidFill>
            <a:schemeClr val="tx1"/>
          </a:solidFill>
          <a:latin typeface="+mn-lt"/>
          <a:ea typeface="+mn-ea"/>
          <a:cs typeface="+mn-cs"/>
        </a:defRPr>
      </a:lvl8pPr>
      <a:lvl9pPr marL="3397250" algn="l" defTabSz="849630" rtl="0" eaLnBrk="1" latinLnBrk="0" hangingPunct="1">
        <a:defRPr sz="1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5">
                <a:solidFill>
                  <a:schemeClr val="dk2"/>
                </a:solidFill>
              </a:defRPr>
            </a:lvl1pPr>
            <a:lvl2pPr lvl="1" algn="r">
              <a:buNone/>
              <a:defRPr sz="1335">
                <a:solidFill>
                  <a:schemeClr val="dk2"/>
                </a:solidFill>
              </a:defRPr>
            </a:lvl2pPr>
            <a:lvl3pPr lvl="2" algn="r">
              <a:buNone/>
              <a:defRPr sz="1335">
                <a:solidFill>
                  <a:schemeClr val="dk2"/>
                </a:solidFill>
              </a:defRPr>
            </a:lvl3pPr>
            <a:lvl4pPr lvl="3" algn="r">
              <a:buNone/>
              <a:defRPr sz="1335">
                <a:solidFill>
                  <a:schemeClr val="dk2"/>
                </a:solidFill>
              </a:defRPr>
            </a:lvl4pPr>
            <a:lvl5pPr lvl="4" algn="r">
              <a:buNone/>
              <a:defRPr sz="1335">
                <a:solidFill>
                  <a:schemeClr val="dk2"/>
                </a:solidFill>
              </a:defRPr>
            </a:lvl5pPr>
            <a:lvl6pPr lvl="5" algn="r">
              <a:buNone/>
              <a:defRPr sz="1335">
                <a:solidFill>
                  <a:schemeClr val="dk2"/>
                </a:solidFill>
              </a:defRPr>
            </a:lvl6pPr>
            <a:lvl7pPr lvl="6" algn="r">
              <a:buNone/>
              <a:defRPr sz="1335">
                <a:solidFill>
                  <a:schemeClr val="dk2"/>
                </a:solidFill>
              </a:defRPr>
            </a:lvl7pPr>
            <a:lvl8pPr lvl="7" algn="r">
              <a:buNone/>
              <a:defRPr sz="1335">
                <a:solidFill>
                  <a:schemeClr val="dk2"/>
                </a:solidFill>
              </a:defRPr>
            </a:lvl8pPr>
            <a:lvl9pPr lvl="8" algn="r">
              <a:buNone/>
              <a:defRPr sz="1335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12.jpeg"/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634" y="2194560"/>
            <a:ext cx="6408782" cy="1920240"/>
          </a:xfrm>
        </p:spPr>
        <p:txBody>
          <a:bodyPr/>
          <a:lstStyle/>
          <a:p>
            <a:pPr>
              <a:lnSpc>
                <a:spcPts val="4795"/>
              </a:lnSpc>
            </a:pPr>
            <a:r>
              <a:rPr lang="en-US" dirty="0"/>
              <a:t>Hack the Future:</a:t>
            </a:r>
            <a:endParaRPr lang="en-US" dirty="0"/>
          </a:p>
          <a:p>
            <a:pPr>
              <a:lnSpc>
                <a:spcPts val="4795"/>
              </a:lnSpc>
            </a:pPr>
            <a:r>
              <a:rPr lang="en-US" dirty="0"/>
              <a:t>A Gen AI Sprint </a:t>
            </a:r>
            <a:br>
              <a:rPr lang="en-US" dirty="0"/>
            </a:br>
            <a:r>
              <a:rPr lang="en-US" dirty="0"/>
              <a:t>Powered by Data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58;p14"/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5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Conclusion</a:t>
            </a:r>
            <a:endParaRPr lang="en-GB" sz="2665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5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Summarize the impact and effectiveness of your solution. Reiterate how it solves the problem statement.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Graphik" panose="020B0503030202060203" pitchFamily="34" charset="0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58;p14"/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5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References/Other details</a:t>
            </a:r>
            <a:endParaRPr lang="en-GB" sz="2665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16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 descr="5.png"/>
          <p:cNvPicPr preferRelativeResize="0"/>
          <p:nvPr/>
        </p:nvPicPr>
        <p:blipFill rotWithShape="1">
          <a:blip r:embed="rId1"/>
          <a:srcRect l="37699" t="55828" r="25355"/>
          <a:stretch>
            <a:fillRect/>
          </a:stretch>
        </p:blipFill>
        <p:spPr>
          <a:xfrm>
            <a:off x="-18005" y="-13189"/>
            <a:ext cx="5881517" cy="395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 descr="5.png"/>
          <p:cNvPicPr preferRelativeResize="0"/>
          <p:nvPr/>
        </p:nvPicPr>
        <p:blipFill rotWithShape="1">
          <a:blip r:embed="rId1">
            <a:alphaModFix amt="55980"/>
          </a:blip>
          <a:srcRect l="12849" r="46909" b="51453"/>
          <a:stretch>
            <a:fillRect/>
          </a:stretch>
        </p:blipFill>
        <p:spPr>
          <a:xfrm>
            <a:off x="5267499" y="2166593"/>
            <a:ext cx="6914227" cy="469192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1325000" y="2166600"/>
            <a:ext cx="4850000" cy="1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7335" kern="0" dirty="0">
                <a:solidFill>
                  <a:srgbClr val="FFFFFF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Thank You</a:t>
            </a:r>
            <a:endParaRPr sz="2935" kern="0" dirty="0">
              <a:solidFill>
                <a:srgbClr val="FFFFFF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 panose="020B0604020202020204"/>
              <a:sym typeface="Arial" panose="020B0604020202020204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-16400" y="2365236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1"/>
          <a:srcRect b="86877"/>
          <a:stretch>
            <a:fillRect/>
          </a:stretch>
        </p:blipFill>
        <p:spPr>
          <a:xfrm>
            <a:off x="1" y="0"/>
            <a:ext cx="12192004" cy="89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right light in the sky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37066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482400" y="1655833"/>
            <a:ext cx="2966257" cy="440017"/>
            <a:chOff x="415600" y="1568886"/>
            <a:chExt cx="2966257" cy="440017"/>
          </a:xfrm>
        </p:grpSpPr>
        <p:sp>
          <p:nvSpPr>
            <p:cNvPr id="3" name="Rectangle 2"/>
            <p:cNvSpPr/>
            <p:nvPr/>
          </p:nvSpPr>
          <p:spPr>
            <a:xfrm>
              <a:off x="415600" y="1568886"/>
              <a:ext cx="2966257" cy="440017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3859" y="1604228"/>
              <a:ext cx="2579004" cy="33855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2200" b="0" i="0" dirty="0">
                  <a:solidFill>
                    <a:srgbClr val="EBB0FE"/>
                  </a:solidFill>
                  <a:latin typeface="Graphik Medium" panose="020B0503030202060203" pitchFamily="34" charset="77"/>
                </a:rPr>
                <a:t>Data and AI Week</a:t>
              </a:r>
              <a:endParaRPr lang="en-US" sz="2200" b="0" i="0" dirty="0">
                <a:solidFill>
                  <a:srgbClr val="EBB0FE"/>
                </a:solidFill>
                <a:latin typeface="Graphik Medium" panose="020B0503030202060203" pitchFamily="34" charset="77"/>
              </a:endParaRPr>
            </a:p>
          </p:txBody>
        </p:sp>
      </p:grpSp>
      <p:pic>
        <p:nvPicPr>
          <p:cNvPr id="5" name="Picture 4" descr="A white arrow on a black background&#10;&#10;AI-generated content may be incorrec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7" y="602264"/>
            <a:ext cx="713410" cy="78684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24152" y="4315279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14" name="Picture Placeholder 75" descr="C:\Users\roshi\OneDrive\Documents\personal\roshini 1.jpgroshini 1"/>
          <p:cNvPicPr>
            <a:picLocks noChangeAspect="1"/>
          </p:cNvPicPr>
          <p:nvPr/>
        </p:nvPicPr>
        <p:blipFill>
          <a:blip r:embed="rId4"/>
          <a:srcRect l="797" t="5966" r="-797" b="47899"/>
          <a:stretch>
            <a:fillRect/>
          </a:stretch>
        </p:blipFill>
        <p:spPr>
          <a:xfrm>
            <a:off x="933450" y="4330700"/>
            <a:ext cx="1434465" cy="1471295"/>
          </a:xfrm>
          <a:prstGeom prst="rect">
            <a:avLst/>
          </a:prstGeom>
        </p:spPr>
      </p:pic>
      <p:sp>
        <p:nvSpPr>
          <p:cNvPr id="15" name="Text Placeholder 27"/>
          <p:cNvSpPr txBox="1"/>
          <p:nvPr/>
        </p:nvSpPr>
        <p:spPr>
          <a:xfrm>
            <a:off x="2709050" y="39076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720" indent="-16954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75" indent="-1778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445" indent="-17272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alt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Roshini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(Team Leader)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A100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30036" y="4315279"/>
            <a:ext cx="1481237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Photo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694666" y="4818998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7"/>
          <p:cNvSpPr txBox="1"/>
          <p:nvPr/>
        </p:nvSpPr>
        <p:spPr>
          <a:xfrm>
            <a:off x="8366900" y="39076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720" indent="-16954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75" indent="-1778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445" indent="-17272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alt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Roshini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 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A100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5" name="Title 17"/>
          <p:cNvSpPr txBox="1"/>
          <p:nvPr/>
        </p:nvSpPr>
        <p:spPr>
          <a:xfrm>
            <a:off x="255225" y="2867440"/>
            <a:ext cx="11430000" cy="72643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b="1" kern="0" dirty="0">
                <a:latin typeface="Graphik" panose="020B0503030202060203" pitchFamily="34" charset="0"/>
              </a:rPr>
              <a:t>Team details</a:t>
            </a:r>
            <a:endParaRPr lang="en-GB" b="1" kern="0" dirty="0">
              <a:latin typeface="Graphik" panose="020B0503030202060203" pitchFamily="34" charset="0"/>
            </a:endParaRPr>
          </a:p>
        </p:txBody>
      </p:sp>
      <p:graphicFrame>
        <p:nvGraphicFramePr>
          <p:cNvPr id="26" name="Table 2"/>
          <p:cNvGraphicFramePr>
            <a:graphicFrameLocks noGrp="1"/>
          </p:cNvGraphicFramePr>
          <p:nvPr/>
        </p:nvGraphicFramePr>
        <p:xfrm>
          <a:off x="319038" y="3342942"/>
          <a:ext cx="11617737" cy="3784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2355"/>
                <a:gridCol w="7235382"/>
              </a:tblGrid>
              <a:tr h="37845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A100FF"/>
                          </a:solidFill>
                        </a:rPr>
                        <a:t>TEAM NAME: </a:t>
                      </a:r>
                      <a:r>
                        <a:rPr lang="en-US" altLang="en-US" sz="1400" dirty="0">
                          <a:solidFill>
                            <a:srgbClr val="A100FF"/>
                          </a:solidFill>
                        </a:rPr>
                        <a:t>Neural Ninjas</a:t>
                      </a:r>
                      <a:endParaRPr lang="en-US" altLang="en-US" sz="1400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b="1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8366900" y="4799296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 txBox="1"/>
          <p:nvPr/>
        </p:nvSpPr>
        <p:spPr>
          <a:xfrm>
            <a:off x="1390468" y="440837"/>
            <a:ext cx="5492195" cy="13529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ts val="2795"/>
              </a:lnSpc>
            </a:pP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Hack the Future: </a:t>
            </a:r>
            <a:b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A Gen AI Sprint </a:t>
            </a:r>
            <a:b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Powered by Data</a:t>
            </a:r>
            <a:endParaRPr lang="en-US" sz="3200" kern="0" dirty="0">
              <a:solidFill>
                <a:schemeClr val="bg1"/>
              </a:solidFill>
              <a:latin typeface="Graphik Semibold" panose="020B0703030202060203" pitchFamily="34" charset="0"/>
            </a:endParaRPr>
          </a:p>
        </p:txBody>
      </p:sp>
      <p:pic>
        <p:nvPicPr>
          <p:cNvPr id="7" name="Picture Placeholder 75" descr="C:\Users\roshi\OneDrive\Documents\personal\roshini 1.jpgroshini 1"/>
          <p:cNvPicPr>
            <a:picLocks noChangeAspect="1"/>
          </p:cNvPicPr>
          <p:nvPr/>
        </p:nvPicPr>
        <p:blipFill>
          <a:blip r:embed="rId4"/>
          <a:srcRect l="797" t="5966" r="-797" b="47899"/>
          <a:stretch>
            <a:fillRect/>
          </a:stretch>
        </p:blipFill>
        <p:spPr>
          <a:xfrm>
            <a:off x="6677025" y="4315460"/>
            <a:ext cx="1434465" cy="14712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/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5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Entry Submission Summary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9535" y="832485"/>
          <a:ext cx="12122150" cy="5669915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2769235"/>
                <a:gridCol w="9352915"/>
              </a:tblGrid>
              <a:tr h="88709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Idea Title</a:t>
                      </a:r>
                      <a:br>
                        <a:rPr lang="en-US" dirty="0">
                          <a:latin typeface="Graphik" panose="020B0503030202060203" pitchFamily="34" charset="0"/>
                        </a:rPr>
                      </a:b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Graphik" panose="020B0503030202060203" pitchFamily="34" charset="0"/>
                          <a:ea typeface="+mn-ea"/>
                          <a:cs typeface="+mn-cs"/>
                          <a:sym typeface="Arial" panose="020B0604020202020204"/>
                        </a:rPr>
                        <a:t>(Provide a concise and impactful title for your idea.)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latin typeface="Graphik" panose="020B0503030202060203" pitchFamily="34" charset="0"/>
                        </a:rPr>
                        <a:t>TalentMatch AI: Smart Resume Suitability Prediction</a:t>
                      </a:r>
                      <a:endParaRPr lang="en-US" alt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</a:tr>
              <a:tr h="6273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Team Name</a:t>
                      </a:r>
                      <a:endParaRPr lang="en-US" b="1" dirty="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latin typeface="Graphik" panose="020B0503030202060203" pitchFamily="34" charset="0"/>
                        </a:rPr>
                        <a:t>Neural Ninjas</a:t>
                      </a:r>
                      <a:endParaRPr lang="en-US" alt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356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Problem Statement</a:t>
                      </a:r>
                      <a:endParaRPr lang="en-US" b="1" dirty="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latin typeface="Graphik" panose="020B0503030202060203" pitchFamily="34" charset="0"/>
                        </a:rPr>
                        <a:t>"Develop an AI model that predicts candidate-job fit by analyzing resumes based on skills, experience, and education.".</a:t>
                      </a:r>
                      <a:endParaRPr lang="en-US" alt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</a:tr>
              <a:tr h="23018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Proposed Solution</a:t>
                      </a:r>
                      <a:endParaRPr lang="en-US" b="1" dirty="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latin typeface="Graphik" panose="020B0503030202060203" pitchFamily="34" charset="0"/>
                        </a:rPr>
                        <a:t>We will build an AI-based Resume Screening System that:</a:t>
                      </a:r>
                      <a:endParaRPr lang="en-US" altLang="en-US" dirty="0">
                        <a:latin typeface="Graphik" panose="020B0503030202060203" pitchFamily="34" charset="0"/>
                      </a:endParaRPr>
                    </a:p>
                    <a:p>
                      <a:r>
                        <a:rPr lang="en-US" altLang="en-US" dirty="0">
                          <a:latin typeface="Graphik" panose="020B0503030202060203" pitchFamily="34" charset="0"/>
                        </a:rPr>
                        <a:t>Extracts key features (skills, experience, education) from CVs.</a:t>
                      </a:r>
                      <a:endParaRPr lang="en-US" altLang="en-US" dirty="0">
                        <a:latin typeface="Graphik" panose="020B0503030202060203" pitchFamily="34" charset="0"/>
                      </a:endParaRPr>
                    </a:p>
                    <a:p>
                      <a:r>
                        <a:rPr lang="en-US" altLang="en-US" dirty="0">
                          <a:latin typeface="Graphik" panose="020B0503030202060203" pitchFamily="34" charset="0"/>
                        </a:rPr>
                        <a:t>Uses BERT embeddings to capture the meaning of resumes.</a:t>
                      </a:r>
                      <a:endParaRPr lang="en-US" altLang="en-US" dirty="0">
                        <a:latin typeface="Graphik" panose="020B0503030202060203" pitchFamily="34" charset="0"/>
                      </a:endParaRPr>
                    </a:p>
                    <a:p>
                      <a:r>
                        <a:rPr lang="en-US" altLang="en-US" dirty="0">
                          <a:latin typeface="Graphik" panose="020B0503030202060203" pitchFamily="34" charset="0"/>
                        </a:rPr>
                        <a:t>Trains a Machine Learning model to predict candidate suitability (Suitable / Not Suitable).Deploys a Streamlit app where recruiters can upload CVs and get instant predictions.Optimizes for high accuracy and fast, explainable results.</a:t>
                      </a:r>
                      <a:endParaRPr lang="en-US" altLang="en-US" dirty="0">
                        <a:latin typeface="Graphik" panose="020B0503030202060203" pitchFamily="34" charset="0"/>
                      </a:endParaRPr>
                    </a:p>
                    <a:p>
                      <a:r>
                        <a:rPr lang="en-US" altLang="en-US" dirty="0">
                          <a:latin typeface="Graphik" panose="020B0503030202060203" pitchFamily="34" charset="0"/>
                        </a:rPr>
                        <a:t>This will accelerate hiring decisions and improve matching accuracy using AI.</a:t>
                      </a:r>
                      <a:endParaRPr lang="en-US" alt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58;p14"/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5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Problem statement you are trying to address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5930" y="1045845"/>
            <a:ext cx="10991850" cy="3881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"Manual resume screening is slow and subjective. We aim to automate and optimize candidate shortlisting using AI for faster and fairer hiring."</a:t>
            </a:r>
            <a:endParaRPr lang="en-US" altLang="en-US"/>
          </a:p>
          <a:p>
            <a:r>
              <a:rPr lang="en-US" altLang="en-US"/>
              <a:t>Recruiters and hiring managers often spend a significant amount of time manually screening resumes to identify candidates suitable for a given job role.</a:t>
            </a:r>
            <a:endParaRPr lang="en-US" altLang="en-US"/>
          </a:p>
          <a:p>
            <a:r>
              <a:rPr lang="en-US" altLang="en-US"/>
              <a:t>This process is time-consuming, subjective, and prone to human biases.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The problem we aim to address is: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 How can we leverage AI to automatically analyze candidate CVs and accurately predict their suitability for a job based on skills, experience, education, and other relevant factors?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We aim to build an intelligent, efficient, and unbiased solution that enhances the recruitment process by making resume shortlisting faster, smarter, and fair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58;p14"/>
          <p:cNvSpPr txBox="1"/>
          <p:nvPr/>
        </p:nvSpPr>
        <p:spPr>
          <a:xfrm>
            <a:off x="260368" y="331612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5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Proposed Solution Overview</a:t>
            </a:r>
            <a:endParaRPr lang="en-GB" sz="2665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5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Brief approach description or methodology used to tackle the problem 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1795" y="1424940"/>
            <a:ext cx="11459845" cy="4792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We propose developing an AI-driven resume screening system that predicts candidate suitability for a specific job role.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Our approach includes: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Data Preprocessing: Extracting important features such as skills, education, and experience from CVs.</a:t>
            </a:r>
            <a:endParaRPr lang="en-US" altLang="en-US"/>
          </a:p>
          <a:p>
            <a:r>
              <a:rPr lang="en-US" altLang="en-US"/>
              <a:t>Feature Representation: Using BERT embeddings to capture the semantic meaning of candidate profiles.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Model Training: Building a Machine Learning classifier (e.g., XGBoost, Random Forest) to predict suitability based on extracted features.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Model Evaluation: Measuring performance using metrics like Accuracy, Precision, Recall, and F1-Score.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Deployment: Creating an interactive Streamlit web app where recruiters can upload resumes and receive instant suitability predictions.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This system will accelerate hiring decisions, reduce manual effort, and improve matching accuracy using the power of AI.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58;p14"/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5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 panose="020B0604020202020204"/>
              </a:rPr>
              <a:t>Technologies Used </a:t>
            </a:r>
            <a:endParaRPr lang="en-IN" sz="2665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Arial" panose="020B0604020202020204"/>
            </a:endParaRPr>
          </a:p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5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List the key technologies, frameworks, and tools you utilized in your solution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5295" y="1530985"/>
            <a:ext cx="10568940" cy="4910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Python – Core programming language for data processing and model building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Pandas, NumPy – For data cleaning, manipulation, and feature engineering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Transformers (Hugging Face) – For using BERT-based embeddings to understand CV content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Scikit-learn – For building and evaluating Machine Learning models (classification)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XGBoost / Random Forest – For advanced model training and optimization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Streamlit – To build and deploy an interactive web application for recruiters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NLTK / SpaCy – For natural language processing and text extraction tasks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Matplotlib, Seaborn – For data visualization and insights during EDA (Exploratory Data Analysis)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Pickle / Joblib – For saving and loading trained models efficiently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58;p14"/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5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 panose="020B0604020202020204"/>
              </a:rPr>
              <a:t>Agents' interaction design </a:t>
            </a:r>
            <a:endParaRPr lang="en-IN" sz="2665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Arial" panose="020B0604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12725" y="705485"/>
            <a:ext cx="11723370" cy="5861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User Uploads CV ➔ Preprocessing Agent ➔ BERT Embedding Agent ➔ Prediction Agent ➔ Output Agent ➔ User Sees Results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"Users upload CVs ➔ Agents preprocess, extract features with BERT, predict suitability, and display insights on a web app."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/>
              <a:t>In our solution, different agents (components/modules) interact in a streamlined workflow:</a:t>
            </a:r>
            <a:endParaRPr lang="en-US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User Agent (Recruiter)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Uploads the candidate's CV through the Streamlit Web App interface.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/>
              <a:t>2. Preprocessing Agent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Cleans and processes the uploaded CV (e.g., removing noise, extracting key features like skills, education, and experience).</a:t>
            </a:r>
            <a:endParaRPr lang="en-US" altLang="en-US"/>
          </a:p>
          <a:p>
            <a:pPr indent="0">
              <a:buFont typeface="+mj-lt"/>
              <a:buNone/>
            </a:pPr>
            <a:r>
              <a:rPr lang="en-US" altLang="en-US"/>
              <a:t>3. Feature Extraction Agent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Uses BERT embeddings to capture the semantic meaning of the CV text.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Generates structured data for the machine learning model.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/>
              <a:t>4. Prediction Agent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Passes the extracted features to the trained ML Classification Model (e.g., XGBoost / Random Forest).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Predicts the candidate’s suitability score or label (Suitable / Not Suitable).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/>
              <a:t>5. Explanation Agent (Optional but powerful)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Provides reasoning or highlights key factors influencing the decision (e.g., skill match percentage, experience level).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/>
              <a:t>6. Output Agent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Displays the prediction and additional insights (e.g., top matched skills, gaps) back to the user via the web app.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58;p14"/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5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Code structure</a:t>
            </a:r>
            <a:endParaRPr lang="en-GB" sz="2665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78405" y="-635"/>
            <a:ext cx="9580880" cy="6610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resume_screening_ai/</a:t>
            </a:r>
            <a:endParaRPr lang="en-US" altLang="en-US"/>
          </a:p>
          <a:p>
            <a:r>
              <a:rPr lang="en-US" altLang="en-US"/>
              <a:t>│</a:t>
            </a:r>
            <a:endParaRPr lang="en-US" altLang="en-US"/>
          </a:p>
          <a:p>
            <a:r>
              <a:rPr lang="en-US" altLang="en-US"/>
              <a:t>├── app.py                # Main Streamlit app</a:t>
            </a:r>
            <a:endParaRPr lang="en-US" altLang="en-US"/>
          </a:p>
          <a:p>
            <a:r>
              <a:rPr lang="en-US" altLang="en-US"/>
              <a:t>│</a:t>
            </a:r>
            <a:endParaRPr lang="en-US" altLang="en-US"/>
          </a:p>
          <a:p>
            <a:r>
              <a:rPr lang="en-US" altLang="en-US"/>
              <a:t>├── models/</a:t>
            </a:r>
            <a:endParaRPr lang="en-US" altLang="en-US"/>
          </a:p>
          <a:p>
            <a:r>
              <a:rPr lang="en-US" altLang="en-US"/>
              <a:t>│   ├── model.pkl         # Trained ML model (saved after training)</a:t>
            </a:r>
            <a:endParaRPr lang="en-US" altLang="en-US"/>
          </a:p>
          <a:p>
            <a:r>
              <a:rPr lang="en-US" altLang="en-US"/>
              <a:t>│   ├── bert_embeddings/  # BERT models or extracted features (optional cache)</a:t>
            </a:r>
            <a:endParaRPr lang="en-US" altLang="en-US"/>
          </a:p>
          <a:p>
            <a:r>
              <a:rPr lang="en-US" altLang="en-US"/>
              <a:t>│</a:t>
            </a:r>
            <a:endParaRPr lang="en-US" altLang="en-US"/>
          </a:p>
          <a:p>
            <a:r>
              <a:rPr lang="en-US" altLang="en-US"/>
              <a:t>├── src/</a:t>
            </a:r>
            <a:endParaRPr lang="en-US" altLang="en-US"/>
          </a:p>
          <a:p>
            <a:r>
              <a:rPr lang="en-US" altLang="en-US"/>
              <a:t>│   ├── preprocessing.py  # Functions for CV text cleaning and feature extraction</a:t>
            </a:r>
            <a:endParaRPr lang="en-US" altLang="en-US"/>
          </a:p>
          <a:p>
            <a:r>
              <a:rPr lang="en-US" altLang="en-US"/>
              <a:t>│   ├── embedding.py      # Code for generating BERT embeddings</a:t>
            </a:r>
            <a:endParaRPr lang="en-US" altLang="en-US"/>
          </a:p>
          <a:p>
            <a:r>
              <a:rPr lang="en-US" altLang="en-US"/>
              <a:t>│   ├── model_training.py # Script to train and evaluate ML models</a:t>
            </a:r>
            <a:endParaRPr lang="en-US" altLang="en-US"/>
          </a:p>
          <a:p>
            <a:r>
              <a:rPr lang="en-US" altLang="en-US"/>
              <a:t>│   ├── utils.py          # Helper functions (e.g., file handling, visualization)</a:t>
            </a:r>
            <a:endParaRPr lang="en-US" altLang="en-US"/>
          </a:p>
          <a:p>
            <a:r>
              <a:rPr lang="en-US" altLang="en-US"/>
              <a:t>│</a:t>
            </a:r>
            <a:endParaRPr lang="en-US" altLang="en-US"/>
          </a:p>
          <a:p>
            <a:r>
              <a:rPr lang="en-US" altLang="en-US"/>
              <a:t>├── data/</a:t>
            </a:r>
            <a:endParaRPr lang="en-US" altLang="en-US"/>
          </a:p>
          <a:p>
            <a:r>
              <a:rPr lang="en-US" altLang="en-US"/>
              <a:t>│   ├── raw/              # Raw CV dataset (original)</a:t>
            </a:r>
            <a:endParaRPr lang="en-US" altLang="en-US"/>
          </a:p>
          <a:p>
            <a:r>
              <a:rPr lang="en-US" altLang="en-US"/>
              <a:t>│   ├── processed/        # Cleaned and processed data</a:t>
            </a:r>
            <a:endParaRPr lang="en-US" altLang="en-US"/>
          </a:p>
          <a:p>
            <a:r>
              <a:rPr lang="en-US" altLang="en-US"/>
              <a:t>│</a:t>
            </a:r>
            <a:endParaRPr lang="en-US" altLang="en-US"/>
          </a:p>
          <a:p>
            <a:r>
              <a:rPr lang="en-US" altLang="en-US"/>
              <a:t>├── requirements.txt      # List of all Python packages</a:t>
            </a:r>
            <a:endParaRPr lang="en-US" altLang="en-US"/>
          </a:p>
          <a:p>
            <a:r>
              <a:rPr lang="en-US" altLang="en-US"/>
              <a:t>│</a:t>
            </a:r>
            <a:endParaRPr lang="en-US" altLang="en-US"/>
          </a:p>
          <a:p>
            <a:r>
              <a:rPr lang="en-US" altLang="en-US"/>
              <a:t>├── README.md             # Project overview, how to run, instructions</a:t>
            </a:r>
            <a:endParaRPr lang="en-US" altLang="en-US"/>
          </a:p>
          <a:p>
            <a:r>
              <a:rPr lang="en-US" altLang="en-US"/>
              <a:t>│</a:t>
            </a:r>
            <a:endParaRPr lang="en-US" altLang="en-US"/>
          </a:p>
          <a:p>
            <a:r>
              <a:rPr lang="en-US" altLang="en-US"/>
              <a:t>└── slides/               # Presentation deck, images, charts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58;p14"/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20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5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Demo video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54*429"/>
  <p:tag name="TABLE_ENDDRAG_RECT" val="5*65*954*429"/>
</p:tagLst>
</file>

<file path=ppt/theme/theme1.xml><?xml version="1.0" encoding="utf-8"?>
<a:theme xmlns:a="http://schemas.openxmlformats.org/drawingml/2006/main" name="1_Canvas-Theme">
  <a:themeElements>
    <a:clrScheme name="Accenture Default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355AA"/>
      </a:accent4>
      <a:accent5>
        <a:srgbClr val="BE82FF"/>
      </a:accent5>
      <a:accent6>
        <a:srgbClr val="E6DCFF"/>
      </a:accent6>
      <a:hlink>
        <a:srgbClr val="A100FF"/>
      </a:hlink>
      <a:folHlink>
        <a:srgbClr val="B455AA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050" b="0" i="0" u="none" strike="noStrike" kern="1200" cap="none" spc="0" normalizeH="0" baseline="0" noProof="0" dirty="0">
            <a:ln>
              <a:noFill/>
            </a:ln>
            <a:solidFill>
              <a:prstClr val="black">
                <a:alpha val="40000"/>
              </a:prstClr>
            </a:solidFill>
            <a:effectLst/>
            <a:uLnTx/>
            <a:uFillTx/>
            <a:latin typeface="Graphik" panose="020B0503030202060203" pitchFamily="34" charset="77"/>
            <a:ea typeface="+mn-ea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5713</Words>
  <Application>WPS Slides</Application>
  <PresentationFormat>Widescreen</PresentationFormat>
  <Paragraphs>138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6" baseType="lpstr">
      <vt:lpstr>Arial</vt:lpstr>
      <vt:lpstr>SimSun</vt:lpstr>
      <vt:lpstr>Wingdings</vt:lpstr>
      <vt:lpstr>Graphik</vt:lpstr>
      <vt:lpstr>Yu Gothic UI</vt:lpstr>
      <vt:lpstr>Graphik Medium</vt:lpstr>
      <vt:lpstr>Graphik Light</vt:lpstr>
      <vt:lpstr>Yu Gothic UI Semilight</vt:lpstr>
      <vt:lpstr>Graphik Semibold</vt:lpstr>
      <vt:lpstr>Arial</vt:lpstr>
      <vt:lpstr>Graphik</vt:lpstr>
      <vt:lpstr>Google Sans</vt:lpstr>
      <vt:lpstr>Google Sans SemiBold</vt:lpstr>
      <vt:lpstr>Graphik</vt:lpstr>
      <vt:lpstr>Graphik Semibold</vt:lpstr>
      <vt:lpstr>Times New Roman</vt:lpstr>
      <vt:lpstr>Microsoft YaHei</vt:lpstr>
      <vt:lpstr>Arial Unicode MS</vt:lpstr>
      <vt:lpstr>Aptos</vt:lpstr>
      <vt:lpstr>Segoe UI</vt:lpstr>
      <vt:lpstr>Segoe Print</vt:lpstr>
      <vt:lpstr>Yu Gothic UI Semibold</vt:lpstr>
      <vt:lpstr>1_Canvas-Theme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Tolentino, Ma. Antonette</dc:creator>
  <cp:lastModifiedBy>roshi</cp:lastModifiedBy>
  <cp:revision>3</cp:revision>
  <dcterms:created xsi:type="dcterms:W3CDTF">2025-02-26T01:18:00Z</dcterms:created>
  <dcterms:modified xsi:type="dcterms:W3CDTF">2025-04-05T19:22:42Z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86BA7BD00E434BA99EC95CC411B996F9_13</vt:lpwstr>
  </property>
  <property fmtid="{D5CDD505-2E9C-101B-9397-08002B2CF9AE}" pid="3" name="KSOProductBuildVer">
    <vt:lpwstr>1033-12.2.0.20782</vt:lpwstr>
  </property>
</Properties>
</file>