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 id="270"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700"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0.34822166418386885"/>
          <c:y val="0.23166892148370205"/>
          <c:w val="0.31220532028091086"/>
          <c:h val="0.71394294501815214"/>
        </c:manualLayout>
      </c:layout>
      <c:pieChart>
        <c:varyColors val="1"/>
        <c:ser>
          <c:idx val="0"/>
          <c:order val="0"/>
          <c:tx>
            <c:strRef>
              <c:f>'[PAVITHRA NM ASSIGMENT.xlsx]Salary and Compensation Analysi'!$D$1</c:f>
              <c:strCache>
                <c:ptCount val="1"/>
                <c:pt idx="0">
                  <c:v>Base Salary</c:v>
                </c:pt>
              </c:strCache>
            </c:strRef>
          </c:tx>
          <c:explosion val="37"/>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Pt>
            <c:idx val="2"/>
            <c:bubble3D val="0"/>
            <c:spPr>
              <a:solidFill>
                <a:schemeClr val="accent3"/>
              </a:solidFill>
              <a:ln>
                <a:noFill/>
              </a:ln>
              <a:effectLst>
                <a:outerShdw blurRad="254000" sx="102000" sy="102000" algn="ctr" rotWithShape="0">
                  <a:prstClr val="black">
                    <a:alpha val="20000"/>
                  </a:prstClr>
                </a:outerShdw>
              </a:effectLst>
            </c:spPr>
          </c:dPt>
          <c:dPt>
            <c:idx val="3"/>
            <c:bubble3D val="0"/>
            <c:spPr>
              <a:solidFill>
                <a:schemeClr val="accent4"/>
              </a:solidFill>
              <a:ln>
                <a:noFill/>
              </a:ln>
              <a:effectLst>
                <a:outerShdw blurRad="254000" sx="102000" sy="102000" algn="ctr" rotWithShape="0">
                  <a:prstClr val="black">
                    <a:alpha val="20000"/>
                  </a:prstClr>
                </a:outerShdw>
              </a:effectLst>
            </c:spPr>
          </c:dPt>
          <c:dPt>
            <c:idx val="4"/>
            <c:bubble3D val="0"/>
            <c:spPr>
              <a:solidFill>
                <a:schemeClr val="accent5"/>
              </a:solidFill>
              <a:ln>
                <a:noFill/>
              </a:ln>
              <a:effectLst>
                <a:outerShdw blurRad="254000" sx="102000" sy="102000" algn="ctr" rotWithShape="0">
                  <a:prstClr val="black">
                    <a:alpha val="20000"/>
                  </a:prstClr>
                </a:outerShdw>
              </a:effectLst>
            </c:spPr>
          </c:dPt>
          <c:dPt>
            <c:idx val="5"/>
            <c:bubble3D val="0"/>
            <c:spPr>
              <a:solidFill>
                <a:schemeClr val="accent6"/>
              </a:solidFill>
              <a:ln>
                <a:noFill/>
              </a:ln>
              <a:effectLst>
                <a:outerShdw blurRad="254000" sx="102000" sy="102000" algn="ctr" rotWithShape="0">
                  <a:prstClr val="black">
                    <a:alpha val="20000"/>
                  </a:prstClr>
                </a:outerShdw>
              </a:effectLst>
            </c:spPr>
          </c:dPt>
          <c:dPt>
            <c:idx val="6"/>
            <c:bubble3D val="0"/>
            <c:spPr>
              <a:solidFill>
                <a:schemeClr val="accent1">
                  <a:lumMod val="60000"/>
                </a:schemeClr>
              </a:solidFill>
              <a:ln>
                <a:noFill/>
              </a:ln>
              <a:effectLst>
                <a:outerShdw blurRad="254000" sx="102000" sy="102000" algn="ctr" rotWithShape="0">
                  <a:prstClr val="black">
                    <a:alpha val="20000"/>
                  </a:prstClr>
                </a:outerShdw>
              </a:effectLst>
            </c:spPr>
          </c:dPt>
          <c:dPt>
            <c:idx val="7"/>
            <c:bubble3D val="0"/>
            <c:spPr>
              <a:solidFill>
                <a:schemeClr val="accent2">
                  <a:lumMod val="60000"/>
                </a:schemeClr>
              </a:solidFill>
              <a:ln>
                <a:noFill/>
              </a:ln>
              <a:effectLst>
                <a:outerShdw blurRad="254000" sx="102000" sy="102000" algn="ctr" rotWithShape="0">
                  <a:prstClr val="black">
                    <a:alpha val="20000"/>
                  </a:prstClr>
                </a:outerShdw>
              </a:effectLst>
            </c:spPr>
          </c:dPt>
          <c:dPt>
            <c:idx val="8"/>
            <c:bubble3D val="0"/>
            <c:spPr>
              <a:solidFill>
                <a:schemeClr val="accent3">
                  <a:lumMod val="60000"/>
                </a:schemeClr>
              </a:solidFill>
              <a:ln>
                <a:noFill/>
              </a:ln>
              <a:effectLst>
                <a:outerShdw blurRad="254000" sx="102000" sy="102000" algn="ctr" rotWithShape="0">
                  <a:prstClr val="black">
                    <a:alpha val="20000"/>
                  </a:prstClr>
                </a:outerShdw>
              </a:effectLst>
            </c:spPr>
          </c:dPt>
          <c:dPt>
            <c:idx val="9"/>
            <c:bubble3D val="0"/>
            <c:spPr>
              <a:solidFill>
                <a:schemeClr val="accent4">
                  <a:lumMod val="60000"/>
                </a:schemeClr>
              </a:solidFill>
              <a:ln>
                <a:noFill/>
              </a:ln>
              <a:effectLst>
                <a:outerShdw blurRad="254000" sx="102000" sy="102000" algn="ctr" rotWithShape="0">
                  <a:prstClr val="black">
                    <a:alpha val="20000"/>
                  </a:prstClr>
                </a:outerShdw>
              </a:effectLst>
            </c:spPr>
          </c:dPt>
          <c:dPt>
            <c:idx val="10"/>
            <c:bubble3D val="0"/>
            <c:spPr>
              <a:solidFill>
                <a:schemeClr val="accent5">
                  <a:lumMod val="60000"/>
                </a:schemeClr>
              </a:solidFill>
              <a:ln>
                <a:noFill/>
              </a:ln>
              <a:effectLst>
                <a:outerShdw blurRad="254000" sx="102000" sy="102000" algn="ctr" rotWithShape="0">
                  <a:prstClr val="black">
                    <a:alpha val="20000"/>
                  </a:prstClr>
                </a:outerShdw>
              </a:effectLst>
            </c:spPr>
          </c:dPt>
          <c:dPt>
            <c:idx val="11"/>
            <c:bubble3D val="0"/>
            <c:spPr>
              <a:solidFill>
                <a:schemeClr val="accent6">
                  <a:lumMod val="60000"/>
                </a:schemeClr>
              </a:solidFill>
              <a:ln>
                <a:noFill/>
              </a:ln>
              <a:effectLst>
                <a:outerShdw blurRad="254000" sx="102000" sy="102000" algn="ctr" rotWithShape="0">
                  <a:prstClr val="black">
                    <a:alpha val="20000"/>
                  </a:prstClr>
                </a:outerShdw>
              </a:effectLst>
            </c:spPr>
          </c:dPt>
          <c:dPt>
            <c:idx val="12"/>
            <c:bubble3D val="0"/>
            <c:spPr>
              <a:solidFill>
                <a:schemeClr val="accent1">
                  <a:lumMod val="80000"/>
                  <a:lumOff val="20000"/>
                </a:schemeClr>
              </a:solidFill>
              <a:ln>
                <a:noFill/>
              </a:ln>
              <a:effectLst>
                <a:outerShdw blurRad="254000" sx="102000" sy="102000" algn="ctr" rotWithShape="0">
                  <a:prstClr val="black">
                    <a:alpha val="20000"/>
                  </a:prstClr>
                </a:outerShdw>
              </a:effectLst>
            </c:spPr>
          </c:dPt>
          <c:dPt>
            <c:idx val="13"/>
            <c:bubble3D val="0"/>
            <c:spPr>
              <a:solidFill>
                <a:schemeClr val="accent2">
                  <a:lumMod val="80000"/>
                  <a:lumOff val="20000"/>
                </a:schemeClr>
              </a:solidFill>
              <a:ln>
                <a:noFill/>
              </a:ln>
              <a:effectLst>
                <a:outerShdw blurRad="254000" sx="102000" sy="102000" algn="ctr" rotWithShape="0">
                  <a:prstClr val="black">
                    <a:alpha val="20000"/>
                  </a:prstClr>
                </a:outerShdw>
              </a:effectLst>
            </c:spPr>
          </c:dPt>
          <c:dPt>
            <c:idx val="14"/>
            <c:bubble3D val="0"/>
            <c:spPr>
              <a:solidFill>
                <a:schemeClr val="accent3">
                  <a:lumMod val="80000"/>
                  <a:lumOff val="20000"/>
                </a:schemeClr>
              </a:solidFill>
              <a:ln>
                <a:noFill/>
              </a:ln>
              <a:effectLst>
                <a:outerShdw blurRad="254000" sx="102000" sy="102000" algn="ctr" rotWithShape="0">
                  <a:prstClr val="black">
                    <a:alpha val="20000"/>
                  </a:prstClr>
                </a:outerShdw>
              </a:effectLst>
            </c:spPr>
          </c:dPt>
          <c:dPt>
            <c:idx val="15"/>
            <c:bubble3D val="0"/>
            <c:spPr>
              <a:solidFill>
                <a:schemeClr val="accent4">
                  <a:lumMod val="80000"/>
                  <a:lumOff val="20000"/>
                </a:schemeClr>
              </a:solidFill>
              <a:ln>
                <a:noFill/>
              </a:ln>
              <a:effectLst>
                <a:outerShdw blurRad="254000" sx="102000" sy="102000" algn="ctr" rotWithShape="0">
                  <a:prstClr val="black">
                    <a:alpha val="20000"/>
                  </a:prstClr>
                </a:outerShdw>
              </a:effectLst>
            </c:spPr>
          </c:dPt>
          <c:dPt>
            <c:idx val="16"/>
            <c:bubble3D val="0"/>
            <c:spPr>
              <a:solidFill>
                <a:schemeClr val="accent5">
                  <a:lumMod val="80000"/>
                  <a:lumOff val="20000"/>
                </a:schemeClr>
              </a:solidFill>
              <a:ln>
                <a:noFill/>
              </a:ln>
              <a:effectLst>
                <a:outerShdw blurRad="254000" sx="102000" sy="102000" algn="ctr" rotWithShape="0">
                  <a:prstClr val="black">
                    <a:alpha val="20000"/>
                  </a:prstClr>
                </a:outerShdw>
              </a:effectLst>
            </c:spPr>
          </c:dPt>
          <c:dPt>
            <c:idx val="17"/>
            <c:bubble3D val="0"/>
            <c:spPr>
              <a:solidFill>
                <a:schemeClr val="accent6">
                  <a:lumMod val="80000"/>
                  <a:lumOff val="20000"/>
                </a:schemeClr>
              </a:solidFill>
              <a:ln>
                <a:noFill/>
              </a:ln>
              <a:effectLst>
                <a:outerShdw blurRad="254000" sx="102000" sy="102000" algn="ctr" rotWithShape="0">
                  <a:prstClr val="black">
                    <a:alpha val="20000"/>
                  </a:prstClr>
                </a:outerShdw>
              </a:effectLst>
            </c:spPr>
          </c:dPt>
          <c:dPt>
            <c:idx val="18"/>
            <c:bubble3D val="0"/>
            <c:spPr>
              <a:solidFill>
                <a:schemeClr val="accent1">
                  <a:lumMod val="80000"/>
                </a:schemeClr>
              </a:solidFill>
              <a:ln>
                <a:noFill/>
              </a:ln>
              <a:effectLst>
                <a:outerShdw blurRad="254000" sx="102000" sy="102000" algn="ctr" rotWithShape="0">
                  <a:prstClr val="black">
                    <a:alpha val="20000"/>
                  </a:prstClr>
                </a:outerShdw>
              </a:effectLst>
            </c:spPr>
          </c:dPt>
          <c:dPt>
            <c:idx val="19"/>
            <c:bubble3D val="0"/>
            <c:spPr>
              <a:solidFill>
                <a:schemeClr val="accent2">
                  <a:lumMod val="80000"/>
                </a:schemeClr>
              </a:solidFill>
              <a:ln>
                <a:noFill/>
              </a:ln>
              <a:effectLst>
                <a:outerShdw blurRad="254000" sx="102000" sy="102000" algn="ctr" rotWithShape="0">
                  <a:prstClr val="black">
                    <a:alpha val="20000"/>
                  </a:prstClr>
                </a:outerShdw>
              </a:effectLst>
            </c:spPr>
          </c:dPt>
          <c:cat>
            <c:multiLvlStrRef>
              <c:f>'[PAVITHRA NM ASSIGMENT.xlsx]Salary and Compensation Analysi'!$A$2:$C$21</c:f>
              <c:multiLvlStrCache>
                <c:ptCount val="20"/>
                <c:lvl>
                  <c:pt idx="0">
                    <c:v>Sales</c:v>
                  </c:pt>
                  <c:pt idx="1">
                    <c:v>Marketing</c:v>
                  </c:pt>
                  <c:pt idx="2">
                    <c:v>HR</c:v>
                  </c:pt>
                  <c:pt idx="3">
                    <c:v>IT</c:v>
                  </c:pt>
                  <c:pt idx="4">
                    <c:v>Finance</c:v>
                  </c:pt>
                  <c:pt idx="5">
                    <c:v>production</c:v>
                  </c:pt>
                  <c:pt idx="6">
                    <c:v>sales</c:v>
                  </c:pt>
                  <c:pt idx="7">
                    <c:v>marketing</c:v>
                  </c:pt>
                  <c:pt idx="8">
                    <c:v>HR</c:v>
                  </c:pt>
                  <c:pt idx="9">
                    <c:v>IT</c:v>
                  </c:pt>
                  <c:pt idx="10">
                    <c:v>Sales</c:v>
                  </c:pt>
                  <c:pt idx="11">
                    <c:v>Marketing</c:v>
                  </c:pt>
                  <c:pt idx="12">
                    <c:v>HR</c:v>
                  </c:pt>
                  <c:pt idx="13">
                    <c:v>IT</c:v>
                  </c:pt>
                  <c:pt idx="14">
                    <c:v>Finance</c:v>
                  </c:pt>
                  <c:pt idx="15">
                    <c:v>production</c:v>
                  </c:pt>
                  <c:pt idx="16">
                    <c:v>sales</c:v>
                  </c:pt>
                  <c:pt idx="17">
                    <c:v>marketing</c:v>
                  </c:pt>
                  <c:pt idx="18">
                    <c:v>HR</c:v>
                  </c:pt>
                  <c:pt idx="19">
                    <c:v>IT</c:v>
                  </c:pt>
                </c:lvl>
                <c:lvl>
                  <c:pt idx="0">
                    <c:v>John Doe</c:v>
                  </c:pt>
                  <c:pt idx="1">
                    <c:v>Jane Smith</c:v>
                  </c:pt>
                  <c:pt idx="2">
                    <c:v>Emily Davis</c:v>
                  </c:pt>
                  <c:pt idx="3">
                    <c:v>Michael Brown</c:v>
                  </c:pt>
                  <c:pt idx="4">
                    <c:v>Jessica Wilson</c:v>
                  </c:pt>
                  <c:pt idx="5">
                    <c:v>Willow</c:v>
                  </c:pt>
                  <c:pt idx="6">
                    <c:v>leefrye</c:v>
                  </c:pt>
                  <c:pt idx="7">
                    <c:v>james</c:v>
                  </c:pt>
                  <c:pt idx="8">
                    <c:v>sophie</c:v>
                  </c:pt>
                  <c:pt idx="9">
                    <c:v>Amelia</c:v>
                  </c:pt>
                  <c:pt idx="10">
                    <c:v>oliver</c:v>
                  </c:pt>
                  <c:pt idx="11">
                    <c:v>william</c:v>
                  </c:pt>
                  <c:pt idx="12">
                    <c:v>thomas</c:v>
                  </c:pt>
                  <c:pt idx="13">
                    <c:v>Emily Davis</c:v>
                  </c:pt>
                  <c:pt idx="14">
                    <c:v>grace</c:v>
                  </c:pt>
                  <c:pt idx="15">
                    <c:v>olivia</c:v>
                  </c:pt>
                  <c:pt idx="16">
                    <c:v>remmington</c:v>
                  </c:pt>
                  <c:pt idx="17">
                    <c:v>piper</c:v>
                  </c:pt>
                  <c:pt idx="18">
                    <c:v>sieena</c:v>
                  </c:pt>
                  <c:pt idx="19">
                    <c:v>pavithra</c:v>
                  </c:pt>
                </c:lvl>
                <c:lvl>
                  <c:pt idx="0">
                    <c:v>E001</c:v>
                  </c:pt>
                  <c:pt idx="1">
                    <c:v>E002</c:v>
                  </c:pt>
                  <c:pt idx="2">
                    <c:v>E003</c:v>
                  </c:pt>
                  <c:pt idx="3">
                    <c:v>E004</c:v>
                  </c:pt>
                  <c:pt idx="4">
                    <c:v>E005</c:v>
                  </c:pt>
                  <c:pt idx="5">
                    <c:v>E006</c:v>
                  </c:pt>
                  <c:pt idx="6">
                    <c:v>E007</c:v>
                  </c:pt>
                  <c:pt idx="7">
                    <c:v>E008</c:v>
                  </c:pt>
                  <c:pt idx="8">
                    <c:v>E009</c:v>
                  </c:pt>
                  <c:pt idx="9">
                    <c:v>E010</c:v>
                  </c:pt>
                  <c:pt idx="10">
                    <c:v>E011</c:v>
                  </c:pt>
                  <c:pt idx="11">
                    <c:v>E012</c:v>
                  </c:pt>
                  <c:pt idx="12">
                    <c:v>E013</c:v>
                  </c:pt>
                  <c:pt idx="13">
                    <c:v>E014</c:v>
                  </c:pt>
                  <c:pt idx="14">
                    <c:v>E015</c:v>
                  </c:pt>
                  <c:pt idx="15">
                    <c:v>E016</c:v>
                  </c:pt>
                  <c:pt idx="16">
                    <c:v>E017</c:v>
                  </c:pt>
                  <c:pt idx="17">
                    <c:v>E018</c:v>
                  </c:pt>
                  <c:pt idx="18">
                    <c:v>E019</c:v>
                  </c:pt>
                  <c:pt idx="19">
                    <c:v>E020</c:v>
                  </c:pt>
                </c:lvl>
              </c:multiLvlStrCache>
            </c:multiLvlStrRef>
          </c:cat>
          <c:val>
            <c:numRef>
              <c:f>'[PAVITHRA NM ASSIGMENT.xlsx]Salary and Compensation Analysi'!$D$2:$D$21</c:f>
              <c:numCache>
                <c:formatCode>General</c:formatCode>
                <c:ptCount val="20"/>
                <c:pt idx="0">
                  <c:v>50000</c:v>
                </c:pt>
                <c:pt idx="1">
                  <c:v>60000</c:v>
                </c:pt>
                <c:pt idx="2">
                  <c:v>55000</c:v>
                </c:pt>
                <c:pt idx="3">
                  <c:v>70000</c:v>
                </c:pt>
                <c:pt idx="4">
                  <c:v>65000</c:v>
                </c:pt>
                <c:pt idx="5">
                  <c:v>45000</c:v>
                </c:pt>
                <c:pt idx="6">
                  <c:v>56000</c:v>
                </c:pt>
                <c:pt idx="7">
                  <c:v>67000</c:v>
                </c:pt>
                <c:pt idx="8">
                  <c:v>89000</c:v>
                </c:pt>
                <c:pt idx="9">
                  <c:v>55000</c:v>
                </c:pt>
                <c:pt idx="10">
                  <c:v>50000</c:v>
                </c:pt>
                <c:pt idx="11">
                  <c:v>60000</c:v>
                </c:pt>
                <c:pt idx="12">
                  <c:v>55000</c:v>
                </c:pt>
                <c:pt idx="13">
                  <c:v>70000</c:v>
                </c:pt>
                <c:pt idx="14">
                  <c:v>65000</c:v>
                </c:pt>
                <c:pt idx="15">
                  <c:v>45000</c:v>
                </c:pt>
                <c:pt idx="16">
                  <c:v>56000</c:v>
                </c:pt>
                <c:pt idx="17">
                  <c:v>67000</c:v>
                </c:pt>
                <c:pt idx="18">
                  <c:v>89000</c:v>
                </c:pt>
                <c:pt idx="19">
                  <c:v>70000</c:v>
                </c:pt>
              </c:numCache>
            </c:numRef>
          </c:val>
        </c:ser>
        <c:ser>
          <c:idx val="1"/>
          <c:order val="1"/>
          <c:tx>
            <c:strRef>
              <c:f>'[PAVITHRA NM ASSIGMENT.xlsx]Salary and Compensation Analysi'!$E$1</c:f>
              <c:strCache>
                <c:ptCount val="1"/>
                <c:pt idx="0">
                  <c:v>Bonus</c:v>
                </c:pt>
              </c:strCache>
            </c:strRef>
          </c:tx>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Pt>
            <c:idx val="2"/>
            <c:bubble3D val="0"/>
            <c:spPr>
              <a:solidFill>
                <a:schemeClr val="accent3"/>
              </a:solidFill>
              <a:ln>
                <a:noFill/>
              </a:ln>
              <a:effectLst>
                <a:outerShdw blurRad="254000" sx="102000" sy="102000" algn="ctr" rotWithShape="0">
                  <a:prstClr val="black">
                    <a:alpha val="20000"/>
                  </a:prstClr>
                </a:outerShdw>
              </a:effectLst>
            </c:spPr>
          </c:dPt>
          <c:dPt>
            <c:idx val="3"/>
            <c:bubble3D val="0"/>
            <c:spPr>
              <a:solidFill>
                <a:schemeClr val="accent4"/>
              </a:solidFill>
              <a:ln>
                <a:noFill/>
              </a:ln>
              <a:effectLst>
                <a:outerShdw blurRad="254000" sx="102000" sy="102000" algn="ctr" rotWithShape="0">
                  <a:prstClr val="black">
                    <a:alpha val="20000"/>
                  </a:prstClr>
                </a:outerShdw>
              </a:effectLst>
            </c:spPr>
          </c:dPt>
          <c:dPt>
            <c:idx val="4"/>
            <c:bubble3D val="0"/>
            <c:spPr>
              <a:solidFill>
                <a:schemeClr val="accent5"/>
              </a:solidFill>
              <a:ln>
                <a:noFill/>
              </a:ln>
              <a:effectLst>
                <a:outerShdw blurRad="254000" sx="102000" sy="102000" algn="ctr" rotWithShape="0">
                  <a:prstClr val="black">
                    <a:alpha val="20000"/>
                  </a:prstClr>
                </a:outerShdw>
              </a:effectLst>
            </c:spPr>
          </c:dPt>
          <c:dPt>
            <c:idx val="5"/>
            <c:bubble3D val="0"/>
            <c:spPr>
              <a:solidFill>
                <a:schemeClr val="accent6"/>
              </a:solidFill>
              <a:ln>
                <a:noFill/>
              </a:ln>
              <a:effectLst>
                <a:outerShdw blurRad="254000" sx="102000" sy="102000" algn="ctr" rotWithShape="0">
                  <a:prstClr val="black">
                    <a:alpha val="20000"/>
                  </a:prstClr>
                </a:outerShdw>
              </a:effectLst>
            </c:spPr>
          </c:dPt>
          <c:dPt>
            <c:idx val="6"/>
            <c:bubble3D val="0"/>
            <c:spPr>
              <a:solidFill>
                <a:schemeClr val="accent1">
                  <a:lumMod val="60000"/>
                </a:schemeClr>
              </a:solidFill>
              <a:ln>
                <a:noFill/>
              </a:ln>
              <a:effectLst>
                <a:outerShdw blurRad="254000" sx="102000" sy="102000" algn="ctr" rotWithShape="0">
                  <a:prstClr val="black">
                    <a:alpha val="20000"/>
                  </a:prstClr>
                </a:outerShdw>
              </a:effectLst>
            </c:spPr>
          </c:dPt>
          <c:dPt>
            <c:idx val="7"/>
            <c:bubble3D val="0"/>
            <c:spPr>
              <a:solidFill>
                <a:schemeClr val="accent2">
                  <a:lumMod val="60000"/>
                </a:schemeClr>
              </a:solidFill>
              <a:ln>
                <a:noFill/>
              </a:ln>
              <a:effectLst>
                <a:outerShdw blurRad="254000" sx="102000" sy="102000" algn="ctr" rotWithShape="0">
                  <a:prstClr val="black">
                    <a:alpha val="20000"/>
                  </a:prstClr>
                </a:outerShdw>
              </a:effectLst>
            </c:spPr>
          </c:dPt>
          <c:dPt>
            <c:idx val="8"/>
            <c:bubble3D val="0"/>
            <c:spPr>
              <a:solidFill>
                <a:schemeClr val="accent3">
                  <a:lumMod val="60000"/>
                </a:schemeClr>
              </a:solidFill>
              <a:ln>
                <a:noFill/>
              </a:ln>
              <a:effectLst>
                <a:outerShdw blurRad="254000" sx="102000" sy="102000" algn="ctr" rotWithShape="0">
                  <a:prstClr val="black">
                    <a:alpha val="20000"/>
                  </a:prstClr>
                </a:outerShdw>
              </a:effectLst>
            </c:spPr>
          </c:dPt>
          <c:dPt>
            <c:idx val="9"/>
            <c:bubble3D val="0"/>
            <c:spPr>
              <a:solidFill>
                <a:schemeClr val="accent4">
                  <a:lumMod val="60000"/>
                </a:schemeClr>
              </a:solidFill>
              <a:ln>
                <a:noFill/>
              </a:ln>
              <a:effectLst>
                <a:outerShdw blurRad="254000" sx="102000" sy="102000" algn="ctr" rotWithShape="0">
                  <a:prstClr val="black">
                    <a:alpha val="20000"/>
                  </a:prstClr>
                </a:outerShdw>
              </a:effectLst>
            </c:spPr>
          </c:dPt>
          <c:dPt>
            <c:idx val="10"/>
            <c:bubble3D val="0"/>
            <c:spPr>
              <a:solidFill>
                <a:schemeClr val="accent5">
                  <a:lumMod val="60000"/>
                </a:schemeClr>
              </a:solidFill>
              <a:ln>
                <a:noFill/>
              </a:ln>
              <a:effectLst>
                <a:outerShdw blurRad="254000" sx="102000" sy="102000" algn="ctr" rotWithShape="0">
                  <a:prstClr val="black">
                    <a:alpha val="20000"/>
                  </a:prstClr>
                </a:outerShdw>
              </a:effectLst>
            </c:spPr>
          </c:dPt>
          <c:dPt>
            <c:idx val="11"/>
            <c:bubble3D val="0"/>
            <c:spPr>
              <a:solidFill>
                <a:schemeClr val="accent6">
                  <a:lumMod val="60000"/>
                </a:schemeClr>
              </a:solidFill>
              <a:ln>
                <a:noFill/>
              </a:ln>
              <a:effectLst>
                <a:outerShdw blurRad="254000" sx="102000" sy="102000" algn="ctr" rotWithShape="0">
                  <a:prstClr val="black">
                    <a:alpha val="20000"/>
                  </a:prstClr>
                </a:outerShdw>
              </a:effectLst>
            </c:spPr>
          </c:dPt>
          <c:dPt>
            <c:idx val="12"/>
            <c:bubble3D val="0"/>
            <c:spPr>
              <a:solidFill>
                <a:schemeClr val="accent1">
                  <a:lumMod val="80000"/>
                  <a:lumOff val="20000"/>
                </a:schemeClr>
              </a:solidFill>
              <a:ln>
                <a:noFill/>
              </a:ln>
              <a:effectLst>
                <a:outerShdw blurRad="254000" sx="102000" sy="102000" algn="ctr" rotWithShape="0">
                  <a:prstClr val="black">
                    <a:alpha val="20000"/>
                  </a:prstClr>
                </a:outerShdw>
              </a:effectLst>
            </c:spPr>
          </c:dPt>
          <c:dPt>
            <c:idx val="13"/>
            <c:bubble3D val="0"/>
            <c:spPr>
              <a:solidFill>
                <a:schemeClr val="accent2">
                  <a:lumMod val="80000"/>
                  <a:lumOff val="20000"/>
                </a:schemeClr>
              </a:solidFill>
              <a:ln>
                <a:noFill/>
              </a:ln>
              <a:effectLst>
                <a:outerShdw blurRad="254000" sx="102000" sy="102000" algn="ctr" rotWithShape="0">
                  <a:prstClr val="black">
                    <a:alpha val="20000"/>
                  </a:prstClr>
                </a:outerShdw>
              </a:effectLst>
            </c:spPr>
          </c:dPt>
          <c:dPt>
            <c:idx val="14"/>
            <c:bubble3D val="0"/>
            <c:spPr>
              <a:solidFill>
                <a:schemeClr val="accent3">
                  <a:lumMod val="80000"/>
                  <a:lumOff val="20000"/>
                </a:schemeClr>
              </a:solidFill>
              <a:ln>
                <a:noFill/>
              </a:ln>
              <a:effectLst>
                <a:outerShdw blurRad="254000" sx="102000" sy="102000" algn="ctr" rotWithShape="0">
                  <a:prstClr val="black">
                    <a:alpha val="20000"/>
                  </a:prstClr>
                </a:outerShdw>
              </a:effectLst>
            </c:spPr>
          </c:dPt>
          <c:dPt>
            <c:idx val="15"/>
            <c:bubble3D val="0"/>
            <c:spPr>
              <a:solidFill>
                <a:schemeClr val="accent4">
                  <a:lumMod val="80000"/>
                  <a:lumOff val="20000"/>
                </a:schemeClr>
              </a:solidFill>
              <a:ln>
                <a:noFill/>
              </a:ln>
              <a:effectLst>
                <a:outerShdw blurRad="254000" sx="102000" sy="102000" algn="ctr" rotWithShape="0">
                  <a:prstClr val="black">
                    <a:alpha val="20000"/>
                  </a:prstClr>
                </a:outerShdw>
              </a:effectLst>
            </c:spPr>
          </c:dPt>
          <c:dPt>
            <c:idx val="16"/>
            <c:bubble3D val="0"/>
            <c:spPr>
              <a:solidFill>
                <a:schemeClr val="accent5">
                  <a:lumMod val="80000"/>
                  <a:lumOff val="20000"/>
                </a:schemeClr>
              </a:solidFill>
              <a:ln>
                <a:noFill/>
              </a:ln>
              <a:effectLst>
                <a:outerShdw blurRad="254000" sx="102000" sy="102000" algn="ctr" rotWithShape="0">
                  <a:prstClr val="black">
                    <a:alpha val="20000"/>
                  </a:prstClr>
                </a:outerShdw>
              </a:effectLst>
            </c:spPr>
          </c:dPt>
          <c:dPt>
            <c:idx val="17"/>
            <c:bubble3D val="0"/>
            <c:spPr>
              <a:solidFill>
                <a:schemeClr val="accent6">
                  <a:lumMod val="80000"/>
                  <a:lumOff val="20000"/>
                </a:schemeClr>
              </a:solidFill>
              <a:ln>
                <a:noFill/>
              </a:ln>
              <a:effectLst>
                <a:outerShdw blurRad="254000" sx="102000" sy="102000" algn="ctr" rotWithShape="0">
                  <a:prstClr val="black">
                    <a:alpha val="20000"/>
                  </a:prstClr>
                </a:outerShdw>
              </a:effectLst>
            </c:spPr>
          </c:dPt>
          <c:dPt>
            <c:idx val="18"/>
            <c:bubble3D val="0"/>
            <c:spPr>
              <a:solidFill>
                <a:schemeClr val="accent1">
                  <a:lumMod val="80000"/>
                </a:schemeClr>
              </a:solidFill>
              <a:ln>
                <a:noFill/>
              </a:ln>
              <a:effectLst>
                <a:outerShdw blurRad="254000" sx="102000" sy="102000" algn="ctr" rotWithShape="0">
                  <a:prstClr val="black">
                    <a:alpha val="20000"/>
                  </a:prstClr>
                </a:outerShdw>
              </a:effectLst>
            </c:spPr>
          </c:dPt>
          <c:dPt>
            <c:idx val="19"/>
            <c:bubble3D val="0"/>
            <c:spPr>
              <a:solidFill>
                <a:schemeClr val="accent2">
                  <a:lumMod val="80000"/>
                </a:schemeClr>
              </a:solidFill>
              <a:ln>
                <a:noFill/>
              </a:ln>
              <a:effectLst>
                <a:outerShdw blurRad="254000" sx="102000" sy="102000" algn="ctr" rotWithShape="0">
                  <a:prstClr val="black">
                    <a:alpha val="20000"/>
                  </a:prstClr>
                </a:outerShdw>
              </a:effectLst>
            </c:spPr>
          </c:dPt>
          <c:cat>
            <c:multiLvlStrRef>
              <c:f>'[PAVITHRA NM ASSIGMENT.xlsx]Salary and Compensation Analysi'!$A$2:$C$21</c:f>
              <c:multiLvlStrCache>
                <c:ptCount val="20"/>
                <c:lvl>
                  <c:pt idx="0">
                    <c:v>Sales</c:v>
                  </c:pt>
                  <c:pt idx="1">
                    <c:v>Marketing</c:v>
                  </c:pt>
                  <c:pt idx="2">
                    <c:v>HR</c:v>
                  </c:pt>
                  <c:pt idx="3">
                    <c:v>IT</c:v>
                  </c:pt>
                  <c:pt idx="4">
                    <c:v>Finance</c:v>
                  </c:pt>
                  <c:pt idx="5">
                    <c:v>production</c:v>
                  </c:pt>
                  <c:pt idx="6">
                    <c:v>sales</c:v>
                  </c:pt>
                  <c:pt idx="7">
                    <c:v>marketing</c:v>
                  </c:pt>
                  <c:pt idx="8">
                    <c:v>HR</c:v>
                  </c:pt>
                  <c:pt idx="9">
                    <c:v>IT</c:v>
                  </c:pt>
                  <c:pt idx="10">
                    <c:v>Sales</c:v>
                  </c:pt>
                  <c:pt idx="11">
                    <c:v>Marketing</c:v>
                  </c:pt>
                  <c:pt idx="12">
                    <c:v>HR</c:v>
                  </c:pt>
                  <c:pt idx="13">
                    <c:v>IT</c:v>
                  </c:pt>
                  <c:pt idx="14">
                    <c:v>Finance</c:v>
                  </c:pt>
                  <c:pt idx="15">
                    <c:v>production</c:v>
                  </c:pt>
                  <c:pt idx="16">
                    <c:v>sales</c:v>
                  </c:pt>
                  <c:pt idx="17">
                    <c:v>marketing</c:v>
                  </c:pt>
                  <c:pt idx="18">
                    <c:v>HR</c:v>
                  </c:pt>
                  <c:pt idx="19">
                    <c:v>IT</c:v>
                  </c:pt>
                </c:lvl>
                <c:lvl>
                  <c:pt idx="0">
                    <c:v>John Doe</c:v>
                  </c:pt>
                  <c:pt idx="1">
                    <c:v>Jane Smith</c:v>
                  </c:pt>
                  <c:pt idx="2">
                    <c:v>Emily Davis</c:v>
                  </c:pt>
                  <c:pt idx="3">
                    <c:v>Michael Brown</c:v>
                  </c:pt>
                  <c:pt idx="4">
                    <c:v>Jessica Wilson</c:v>
                  </c:pt>
                  <c:pt idx="5">
                    <c:v>Willow</c:v>
                  </c:pt>
                  <c:pt idx="6">
                    <c:v>leefrye</c:v>
                  </c:pt>
                  <c:pt idx="7">
                    <c:v>james</c:v>
                  </c:pt>
                  <c:pt idx="8">
                    <c:v>sophie</c:v>
                  </c:pt>
                  <c:pt idx="9">
                    <c:v>Amelia</c:v>
                  </c:pt>
                  <c:pt idx="10">
                    <c:v>oliver</c:v>
                  </c:pt>
                  <c:pt idx="11">
                    <c:v>william</c:v>
                  </c:pt>
                  <c:pt idx="12">
                    <c:v>thomas</c:v>
                  </c:pt>
                  <c:pt idx="13">
                    <c:v>Emily Davis</c:v>
                  </c:pt>
                  <c:pt idx="14">
                    <c:v>grace</c:v>
                  </c:pt>
                  <c:pt idx="15">
                    <c:v>olivia</c:v>
                  </c:pt>
                  <c:pt idx="16">
                    <c:v>remmington</c:v>
                  </c:pt>
                  <c:pt idx="17">
                    <c:v>piper</c:v>
                  </c:pt>
                  <c:pt idx="18">
                    <c:v>sieena</c:v>
                  </c:pt>
                  <c:pt idx="19">
                    <c:v>pavithra</c:v>
                  </c:pt>
                </c:lvl>
                <c:lvl>
                  <c:pt idx="0">
                    <c:v>E001</c:v>
                  </c:pt>
                  <c:pt idx="1">
                    <c:v>E002</c:v>
                  </c:pt>
                  <c:pt idx="2">
                    <c:v>E003</c:v>
                  </c:pt>
                  <c:pt idx="3">
                    <c:v>E004</c:v>
                  </c:pt>
                  <c:pt idx="4">
                    <c:v>E005</c:v>
                  </c:pt>
                  <c:pt idx="5">
                    <c:v>E006</c:v>
                  </c:pt>
                  <c:pt idx="6">
                    <c:v>E007</c:v>
                  </c:pt>
                  <c:pt idx="7">
                    <c:v>E008</c:v>
                  </c:pt>
                  <c:pt idx="8">
                    <c:v>E009</c:v>
                  </c:pt>
                  <c:pt idx="9">
                    <c:v>E010</c:v>
                  </c:pt>
                  <c:pt idx="10">
                    <c:v>E011</c:v>
                  </c:pt>
                  <c:pt idx="11">
                    <c:v>E012</c:v>
                  </c:pt>
                  <c:pt idx="12">
                    <c:v>E013</c:v>
                  </c:pt>
                  <c:pt idx="13">
                    <c:v>E014</c:v>
                  </c:pt>
                  <c:pt idx="14">
                    <c:v>E015</c:v>
                  </c:pt>
                  <c:pt idx="15">
                    <c:v>E016</c:v>
                  </c:pt>
                  <c:pt idx="16">
                    <c:v>E017</c:v>
                  </c:pt>
                  <c:pt idx="17">
                    <c:v>E018</c:v>
                  </c:pt>
                  <c:pt idx="18">
                    <c:v>E019</c:v>
                  </c:pt>
                  <c:pt idx="19">
                    <c:v>E020</c:v>
                  </c:pt>
                </c:lvl>
              </c:multiLvlStrCache>
            </c:multiLvlStrRef>
          </c:cat>
          <c:val>
            <c:numRef>
              <c:f>'[PAVITHRA NM ASSIGMENT.xlsx]Salary and Compensation Analysi'!$E$2:$E$21</c:f>
              <c:numCache>
                <c:formatCode>General</c:formatCode>
                <c:ptCount val="20"/>
                <c:pt idx="0">
                  <c:v>5000</c:v>
                </c:pt>
                <c:pt idx="1">
                  <c:v>6000</c:v>
                </c:pt>
                <c:pt idx="2">
                  <c:v>5500</c:v>
                </c:pt>
                <c:pt idx="3">
                  <c:v>7000</c:v>
                </c:pt>
                <c:pt idx="4">
                  <c:v>6500</c:v>
                </c:pt>
                <c:pt idx="5">
                  <c:v>3000</c:v>
                </c:pt>
                <c:pt idx="6">
                  <c:v>6000</c:v>
                </c:pt>
                <c:pt idx="7">
                  <c:v>4000</c:v>
                </c:pt>
                <c:pt idx="8">
                  <c:v>7900</c:v>
                </c:pt>
                <c:pt idx="9">
                  <c:v>5500</c:v>
                </c:pt>
                <c:pt idx="10">
                  <c:v>5000</c:v>
                </c:pt>
                <c:pt idx="11">
                  <c:v>6000</c:v>
                </c:pt>
                <c:pt idx="12">
                  <c:v>5500</c:v>
                </c:pt>
                <c:pt idx="13">
                  <c:v>7000</c:v>
                </c:pt>
                <c:pt idx="14">
                  <c:v>6500</c:v>
                </c:pt>
                <c:pt idx="15">
                  <c:v>3000</c:v>
                </c:pt>
                <c:pt idx="16">
                  <c:v>6000</c:v>
                </c:pt>
                <c:pt idx="17">
                  <c:v>4000</c:v>
                </c:pt>
                <c:pt idx="18">
                  <c:v>7900</c:v>
                </c:pt>
                <c:pt idx="19">
                  <c:v>7000</c:v>
                </c:pt>
              </c:numCache>
            </c:numRef>
          </c:val>
        </c:ser>
        <c:ser>
          <c:idx val="2"/>
          <c:order val="2"/>
          <c:tx>
            <c:strRef>
              <c:f>'[PAVITHRA NM ASSIGMENT.xlsx]Salary and Compensation Analysi'!$F$1</c:f>
              <c:strCache>
                <c:ptCount val="1"/>
                <c:pt idx="0">
                  <c:v>Total Compensation</c:v>
                </c:pt>
              </c:strCache>
            </c:strRef>
          </c:tx>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Pt>
            <c:idx val="2"/>
            <c:bubble3D val="0"/>
            <c:spPr>
              <a:solidFill>
                <a:schemeClr val="accent3"/>
              </a:solidFill>
              <a:ln>
                <a:noFill/>
              </a:ln>
              <a:effectLst>
                <a:outerShdw blurRad="254000" sx="102000" sy="102000" algn="ctr" rotWithShape="0">
                  <a:prstClr val="black">
                    <a:alpha val="20000"/>
                  </a:prstClr>
                </a:outerShdw>
              </a:effectLst>
            </c:spPr>
          </c:dPt>
          <c:dPt>
            <c:idx val="3"/>
            <c:bubble3D val="0"/>
            <c:spPr>
              <a:solidFill>
                <a:schemeClr val="accent4"/>
              </a:solidFill>
              <a:ln>
                <a:noFill/>
              </a:ln>
              <a:effectLst>
                <a:outerShdw blurRad="254000" sx="102000" sy="102000" algn="ctr" rotWithShape="0">
                  <a:prstClr val="black">
                    <a:alpha val="20000"/>
                  </a:prstClr>
                </a:outerShdw>
              </a:effectLst>
            </c:spPr>
          </c:dPt>
          <c:dPt>
            <c:idx val="4"/>
            <c:bubble3D val="0"/>
            <c:spPr>
              <a:solidFill>
                <a:schemeClr val="accent5"/>
              </a:solidFill>
              <a:ln>
                <a:noFill/>
              </a:ln>
              <a:effectLst>
                <a:outerShdw blurRad="254000" sx="102000" sy="102000" algn="ctr" rotWithShape="0">
                  <a:prstClr val="black">
                    <a:alpha val="20000"/>
                  </a:prstClr>
                </a:outerShdw>
              </a:effectLst>
            </c:spPr>
          </c:dPt>
          <c:dPt>
            <c:idx val="5"/>
            <c:bubble3D val="0"/>
            <c:spPr>
              <a:solidFill>
                <a:schemeClr val="accent6"/>
              </a:solidFill>
              <a:ln>
                <a:noFill/>
              </a:ln>
              <a:effectLst>
                <a:outerShdw blurRad="254000" sx="102000" sy="102000" algn="ctr" rotWithShape="0">
                  <a:prstClr val="black">
                    <a:alpha val="20000"/>
                  </a:prstClr>
                </a:outerShdw>
              </a:effectLst>
            </c:spPr>
          </c:dPt>
          <c:dPt>
            <c:idx val="6"/>
            <c:bubble3D val="0"/>
            <c:spPr>
              <a:solidFill>
                <a:schemeClr val="accent1">
                  <a:lumMod val="60000"/>
                </a:schemeClr>
              </a:solidFill>
              <a:ln>
                <a:noFill/>
              </a:ln>
              <a:effectLst>
                <a:outerShdw blurRad="254000" sx="102000" sy="102000" algn="ctr" rotWithShape="0">
                  <a:prstClr val="black">
                    <a:alpha val="20000"/>
                  </a:prstClr>
                </a:outerShdw>
              </a:effectLst>
            </c:spPr>
          </c:dPt>
          <c:dPt>
            <c:idx val="7"/>
            <c:bubble3D val="0"/>
            <c:spPr>
              <a:solidFill>
                <a:schemeClr val="accent2">
                  <a:lumMod val="60000"/>
                </a:schemeClr>
              </a:solidFill>
              <a:ln>
                <a:noFill/>
              </a:ln>
              <a:effectLst>
                <a:outerShdw blurRad="254000" sx="102000" sy="102000" algn="ctr" rotWithShape="0">
                  <a:prstClr val="black">
                    <a:alpha val="20000"/>
                  </a:prstClr>
                </a:outerShdw>
              </a:effectLst>
            </c:spPr>
          </c:dPt>
          <c:dPt>
            <c:idx val="8"/>
            <c:bubble3D val="0"/>
            <c:spPr>
              <a:solidFill>
                <a:schemeClr val="accent3">
                  <a:lumMod val="60000"/>
                </a:schemeClr>
              </a:solidFill>
              <a:ln>
                <a:noFill/>
              </a:ln>
              <a:effectLst>
                <a:outerShdw blurRad="254000" sx="102000" sy="102000" algn="ctr" rotWithShape="0">
                  <a:prstClr val="black">
                    <a:alpha val="20000"/>
                  </a:prstClr>
                </a:outerShdw>
              </a:effectLst>
            </c:spPr>
          </c:dPt>
          <c:dPt>
            <c:idx val="9"/>
            <c:bubble3D val="0"/>
            <c:spPr>
              <a:solidFill>
                <a:schemeClr val="accent4">
                  <a:lumMod val="60000"/>
                </a:schemeClr>
              </a:solidFill>
              <a:ln>
                <a:noFill/>
              </a:ln>
              <a:effectLst>
                <a:outerShdw blurRad="254000" sx="102000" sy="102000" algn="ctr" rotWithShape="0">
                  <a:prstClr val="black">
                    <a:alpha val="20000"/>
                  </a:prstClr>
                </a:outerShdw>
              </a:effectLst>
            </c:spPr>
          </c:dPt>
          <c:dPt>
            <c:idx val="10"/>
            <c:bubble3D val="0"/>
            <c:spPr>
              <a:solidFill>
                <a:schemeClr val="accent5">
                  <a:lumMod val="60000"/>
                </a:schemeClr>
              </a:solidFill>
              <a:ln>
                <a:noFill/>
              </a:ln>
              <a:effectLst>
                <a:outerShdw blurRad="254000" sx="102000" sy="102000" algn="ctr" rotWithShape="0">
                  <a:prstClr val="black">
                    <a:alpha val="20000"/>
                  </a:prstClr>
                </a:outerShdw>
              </a:effectLst>
            </c:spPr>
          </c:dPt>
          <c:dPt>
            <c:idx val="11"/>
            <c:bubble3D val="0"/>
            <c:spPr>
              <a:solidFill>
                <a:schemeClr val="accent6">
                  <a:lumMod val="60000"/>
                </a:schemeClr>
              </a:solidFill>
              <a:ln>
                <a:noFill/>
              </a:ln>
              <a:effectLst>
                <a:outerShdw blurRad="254000" sx="102000" sy="102000" algn="ctr" rotWithShape="0">
                  <a:prstClr val="black">
                    <a:alpha val="20000"/>
                  </a:prstClr>
                </a:outerShdw>
              </a:effectLst>
            </c:spPr>
          </c:dPt>
          <c:dPt>
            <c:idx val="12"/>
            <c:bubble3D val="0"/>
            <c:spPr>
              <a:solidFill>
                <a:schemeClr val="accent1">
                  <a:lumMod val="80000"/>
                  <a:lumOff val="20000"/>
                </a:schemeClr>
              </a:solidFill>
              <a:ln>
                <a:noFill/>
              </a:ln>
              <a:effectLst>
                <a:outerShdw blurRad="254000" sx="102000" sy="102000" algn="ctr" rotWithShape="0">
                  <a:prstClr val="black">
                    <a:alpha val="20000"/>
                  </a:prstClr>
                </a:outerShdw>
              </a:effectLst>
            </c:spPr>
          </c:dPt>
          <c:dPt>
            <c:idx val="13"/>
            <c:bubble3D val="0"/>
            <c:spPr>
              <a:solidFill>
                <a:schemeClr val="accent2">
                  <a:lumMod val="80000"/>
                  <a:lumOff val="20000"/>
                </a:schemeClr>
              </a:solidFill>
              <a:ln>
                <a:noFill/>
              </a:ln>
              <a:effectLst>
                <a:outerShdw blurRad="254000" sx="102000" sy="102000" algn="ctr" rotWithShape="0">
                  <a:prstClr val="black">
                    <a:alpha val="20000"/>
                  </a:prstClr>
                </a:outerShdw>
              </a:effectLst>
            </c:spPr>
          </c:dPt>
          <c:dPt>
            <c:idx val="14"/>
            <c:bubble3D val="0"/>
            <c:spPr>
              <a:solidFill>
                <a:schemeClr val="accent3">
                  <a:lumMod val="80000"/>
                  <a:lumOff val="20000"/>
                </a:schemeClr>
              </a:solidFill>
              <a:ln>
                <a:noFill/>
              </a:ln>
              <a:effectLst>
                <a:outerShdw blurRad="254000" sx="102000" sy="102000" algn="ctr" rotWithShape="0">
                  <a:prstClr val="black">
                    <a:alpha val="20000"/>
                  </a:prstClr>
                </a:outerShdw>
              </a:effectLst>
            </c:spPr>
          </c:dPt>
          <c:dPt>
            <c:idx val="15"/>
            <c:bubble3D val="0"/>
            <c:spPr>
              <a:solidFill>
                <a:schemeClr val="accent4">
                  <a:lumMod val="80000"/>
                  <a:lumOff val="20000"/>
                </a:schemeClr>
              </a:solidFill>
              <a:ln>
                <a:noFill/>
              </a:ln>
              <a:effectLst>
                <a:outerShdw blurRad="254000" sx="102000" sy="102000" algn="ctr" rotWithShape="0">
                  <a:prstClr val="black">
                    <a:alpha val="20000"/>
                  </a:prstClr>
                </a:outerShdw>
              </a:effectLst>
            </c:spPr>
          </c:dPt>
          <c:dPt>
            <c:idx val="16"/>
            <c:bubble3D val="0"/>
            <c:spPr>
              <a:solidFill>
                <a:schemeClr val="accent5">
                  <a:lumMod val="80000"/>
                  <a:lumOff val="20000"/>
                </a:schemeClr>
              </a:solidFill>
              <a:ln>
                <a:noFill/>
              </a:ln>
              <a:effectLst>
                <a:outerShdw blurRad="254000" sx="102000" sy="102000" algn="ctr" rotWithShape="0">
                  <a:prstClr val="black">
                    <a:alpha val="20000"/>
                  </a:prstClr>
                </a:outerShdw>
              </a:effectLst>
            </c:spPr>
          </c:dPt>
          <c:dPt>
            <c:idx val="17"/>
            <c:bubble3D val="0"/>
            <c:spPr>
              <a:solidFill>
                <a:schemeClr val="accent6">
                  <a:lumMod val="80000"/>
                  <a:lumOff val="20000"/>
                </a:schemeClr>
              </a:solidFill>
              <a:ln>
                <a:noFill/>
              </a:ln>
              <a:effectLst>
                <a:outerShdw blurRad="254000" sx="102000" sy="102000" algn="ctr" rotWithShape="0">
                  <a:prstClr val="black">
                    <a:alpha val="20000"/>
                  </a:prstClr>
                </a:outerShdw>
              </a:effectLst>
            </c:spPr>
          </c:dPt>
          <c:dPt>
            <c:idx val="18"/>
            <c:bubble3D val="0"/>
            <c:spPr>
              <a:solidFill>
                <a:schemeClr val="accent1">
                  <a:lumMod val="80000"/>
                </a:schemeClr>
              </a:solidFill>
              <a:ln>
                <a:noFill/>
              </a:ln>
              <a:effectLst>
                <a:outerShdw blurRad="254000" sx="102000" sy="102000" algn="ctr" rotWithShape="0">
                  <a:prstClr val="black">
                    <a:alpha val="20000"/>
                  </a:prstClr>
                </a:outerShdw>
              </a:effectLst>
            </c:spPr>
          </c:dPt>
          <c:dPt>
            <c:idx val="19"/>
            <c:bubble3D val="0"/>
            <c:spPr>
              <a:solidFill>
                <a:schemeClr val="accent2">
                  <a:lumMod val="80000"/>
                </a:schemeClr>
              </a:solidFill>
              <a:ln>
                <a:noFill/>
              </a:ln>
              <a:effectLst>
                <a:outerShdw blurRad="254000" sx="102000" sy="102000" algn="ctr" rotWithShape="0">
                  <a:prstClr val="black">
                    <a:alpha val="20000"/>
                  </a:prstClr>
                </a:outerShdw>
              </a:effectLst>
            </c:spPr>
          </c:dPt>
          <c:cat>
            <c:multiLvlStrRef>
              <c:f>'[PAVITHRA NM ASSIGMENT.xlsx]Salary and Compensation Analysi'!$A$2:$C$21</c:f>
              <c:multiLvlStrCache>
                <c:ptCount val="20"/>
                <c:lvl>
                  <c:pt idx="0">
                    <c:v>Sales</c:v>
                  </c:pt>
                  <c:pt idx="1">
                    <c:v>Marketing</c:v>
                  </c:pt>
                  <c:pt idx="2">
                    <c:v>HR</c:v>
                  </c:pt>
                  <c:pt idx="3">
                    <c:v>IT</c:v>
                  </c:pt>
                  <c:pt idx="4">
                    <c:v>Finance</c:v>
                  </c:pt>
                  <c:pt idx="5">
                    <c:v>production</c:v>
                  </c:pt>
                  <c:pt idx="6">
                    <c:v>sales</c:v>
                  </c:pt>
                  <c:pt idx="7">
                    <c:v>marketing</c:v>
                  </c:pt>
                  <c:pt idx="8">
                    <c:v>HR</c:v>
                  </c:pt>
                  <c:pt idx="9">
                    <c:v>IT</c:v>
                  </c:pt>
                  <c:pt idx="10">
                    <c:v>Sales</c:v>
                  </c:pt>
                  <c:pt idx="11">
                    <c:v>Marketing</c:v>
                  </c:pt>
                  <c:pt idx="12">
                    <c:v>HR</c:v>
                  </c:pt>
                  <c:pt idx="13">
                    <c:v>IT</c:v>
                  </c:pt>
                  <c:pt idx="14">
                    <c:v>Finance</c:v>
                  </c:pt>
                  <c:pt idx="15">
                    <c:v>production</c:v>
                  </c:pt>
                  <c:pt idx="16">
                    <c:v>sales</c:v>
                  </c:pt>
                  <c:pt idx="17">
                    <c:v>marketing</c:v>
                  </c:pt>
                  <c:pt idx="18">
                    <c:v>HR</c:v>
                  </c:pt>
                  <c:pt idx="19">
                    <c:v>IT</c:v>
                  </c:pt>
                </c:lvl>
                <c:lvl>
                  <c:pt idx="0">
                    <c:v>John Doe</c:v>
                  </c:pt>
                  <c:pt idx="1">
                    <c:v>Jane Smith</c:v>
                  </c:pt>
                  <c:pt idx="2">
                    <c:v>Emily Davis</c:v>
                  </c:pt>
                  <c:pt idx="3">
                    <c:v>Michael Brown</c:v>
                  </c:pt>
                  <c:pt idx="4">
                    <c:v>Jessica Wilson</c:v>
                  </c:pt>
                  <c:pt idx="5">
                    <c:v>Willow</c:v>
                  </c:pt>
                  <c:pt idx="6">
                    <c:v>leefrye</c:v>
                  </c:pt>
                  <c:pt idx="7">
                    <c:v>james</c:v>
                  </c:pt>
                  <c:pt idx="8">
                    <c:v>sophie</c:v>
                  </c:pt>
                  <c:pt idx="9">
                    <c:v>Amelia</c:v>
                  </c:pt>
                  <c:pt idx="10">
                    <c:v>oliver</c:v>
                  </c:pt>
                  <c:pt idx="11">
                    <c:v>william</c:v>
                  </c:pt>
                  <c:pt idx="12">
                    <c:v>thomas</c:v>
                  </c:pt>
                  <c:pt idx="13">
                    <c:v>Emily Davis</c:v>
                  </c:pt>
                  <c:pt idx="14">
                    <c:v>grace</c:v>
                  </c:pt>
                  <c:pt idx="15">
                    <c:v>olivia</c:v>
                  </c:pt>
                  <c:pt idx="16">
                    <c:v>remmington</c:v>
                  </c:pt>
                  <c:pt idx="17">
                    <c:v>piper</c:v>
                  </c:pt>
                  <c:pt idx="18">
                    <c:v>sieena</c:v>
                  </c:pt>
                  <c:pt idx="19">
                    <c:v>pavithra</c:v>
                  </c:pt>
                </c:lvl>
                <c:lvl>
                  <c:pt idx="0">
                    <c:v>E001</c:v>
                  </c:pt>
                  <c:pt idx="1">
                    <c:v>E002</c:v>
                  </c:pt>
                  <c:pt idx="2">
                    <c:v>E003</c:v>
                  </c:pt>
                  <c:pt idx="3">
                    <c:v>E004</c:v>
                  </c:pt>
                  <c:pt idx="4">
                    <c:v>E005</c:v>
                  </c:pt>
                  <c:pt idx="5">
                    <c:v>E006</c:v>
                  </c:pt>
                  <c:pt idx="6">
                    <c:v>E007</c:v>
                  </c:pt>
                  <c:pt idx="7">
                    <c:v>E008</c:v>
                  </c:pt>
                  <c:pt idx="8">
                    <c:v>E009</c:v>
                  </c:pt>
                  <c:pt idx="9">
                    <c:v>E010</c:v>
                  </c:pt>
                  <c:pt idx="10">
                    <c:v>E011</c:v>
                  </c:pt>
                  <c:pt idx="11">
                    <c:v>E012</c:v>
                  </c:pt>
                  <c:pt idx="12">
                    <c:v>E013</c:v>
                  </c:pt>
                  <c:pt idx="13">
                    <c:v>E014</c:v>
                  </c:pt>
                  <c:pt idx="14">
                    <c:v>E015</c:v>
                  </c:pt>
                  <c:pt idx="15">
                    <c:v>E016</c:v>
                  </c:pt>
                  <c:pt idx="16">
                    <c:v>E017</c:v>
                  </c:pt>
                  <c:pt idx="17">
                    <c:v>E018</c:v>
                  </c:pt>
                  <c:pt idx="18">
                    <c:v>E019</c:v>
                  </c:pt>
                  <c:pt idx="19">
                    <c:v>E020</c:v>
                  </c:pt>
                </c:lvl>
              </c:multiLvlStrCache>
            </c:multiLvlStrRef>
          </c:cat>
          <c:val>
            <c:numRef>
              <c:f>'[PAVITHRA NM ASSIGMENT.xlsx]Salary and Compensation Analysi'!$F$2:$F$21</c:f>
              <c:numCache>
                <c:formatCode>General</c:formatCode>
                <c:ptCount val="20"/>
                <c:pt idx="0">
                  <c:v>55000</c:v>
                </c:pt>
                <c:pt idx="1">
                  <c:v>66000</c:v>
                </c:pt>
                <c:pt idx="2">
                  <c:v>60500</c:v>
                </c:pt>
                <c:pt idx="3">
                  <c:v>77000</c:v>
                </c:pt>
                <c:pt idx="4">
                  <c:v>71500</c:v>
                </c:pt>
                <c:pt idx="5">
                  <c:v>48000</c:v>
                </c:pt>
                <c:pt idx="6">
                  <c:v>62000</c:v>
                </c:pt>
                <c:pt idx="7">
                  <c:v>71000</c:v>
                </c:pt>
                <c:pt idx="8">
                  <c:v>96900</c:v>
                </c:pt>
                <c:pt idx="9">
                  <c:v>60500</c:v>
                </c:pt>
                <c:pt idx="10">
                  <c:v>55000</c:v>
                </c:pt>
                <c:pt idx="11">
                  <c:v>66000</c:v>
                </c:pt>
                <c:pt idx="12">
                  <c:v>60500</c:v>
                </c:pt>
                <c:pt idx="13">
                  <c:v>77000</c:v>
                </c:pt>
                <c:pt idx="14">
                  <c:v>71500</c:v>
                </c:pt>
                <c:pt idx="15">
                  <c:v>48000</c:v>
                </c:pt>
                <c:pt idx="16">
                  <c:v>62000</c:v>
                </c:pt>
                <c:pt idx="17">
                  <c:v>71000</c:v>
                </c:pt>
                <c:pt idx="18">
                  <c:v>96900</c:v>
                </c:pt>
                <c:pt idx="19">
                  <c:v>77000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971674" y="3387626"/>
            <a:ext cx="8610600" cy="1938992"/>
          </a:xfrm>
          <a:prstGeom prst="rect">
            <a:avLst/>
          </a:prstGeom>
          <a:noFill/>
        </p:spPr>
        <p:txBody>
          <a:bodyPr wrap="square" rtlCol="0">
            <a:spAutoFit/>
          </a:bodyPr>
          <a:lstStyle/>
          <a:p>
            <a:r>
              <a:rPr lang="en-US" sz="2400" dirty="0"/>
              <a:t>STUDENT NAME</a:t>
            </a:r>
            <a:r>
              <a:rPr lang="en-US" sz="2400" dirty="0" smtClean="0"/>
              <a:t>: </a:t>
            </a:r>
            <a:r>
              <a:rPr lang="en-US" sz="2400" dirty="0" smtClean="0"/>
              <a:t>ROSHINI B</a:t>
            </a:r>
            <a:endParaRPr lang="en-US" sz="2400" dirty="0"/>
          </a:p>
          <a:p>
            <a:r>
              <a:rPr lang="en-US" sz="2400" dirty="0"/>
              <a:t>REGISTER NO</a:t>
            </a:r>
            <a:r>
              <a:rPr lang="en-US" sz="2400" dirty="0" smtClean="0"/>
              <a:t>: </a:t>
            </a:r>
            <a:r>
              <a:rPr lang="en-US" sz="2400" dirty="0" smtClean="0"/>
              <a:t>312208995</a:t>
            </a:r>
            <a:endParaRPr lang="en-US" sz="2400" dirty="0"/>
          </a:p>
          <a:p>
            <a:r>
              <a:rPr lang="en-US" sz="2400" dirty="0" smtClean="0"/>
              <a:t>DEPARTMENT:COMMERCE</a:t>
            </a:r>
            <a:endParaRPr lang="en-US" sz="2400" dirty="0"/>
          </a:p>
          <a:p>
            <a:r>
              <a:rPr lang="en-US" sz="2400" dirty="0" smtClean="0"/>
              <a:t>COLLEGE: C.T.TE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457200" y="1371600"/>
            <a:ext cx="8153400" cy="4401205"/>
          </a:xfrm>
          <a:prstGeom prst="rect">
            <a:avLst/>
          </a:prstGeom>
        </p:spPr>
        <p:txBody>
          <a:bodyPr wrap="square">
            <a:spAutoFit/>
          </a:bodyPr>
          <a:lstStyle/>
          <a:p>
            <a:r>
              <a:rPr lang="en-US" sz="2800" b="1" dirty="0"/>
              <a:t>1.Data collection: the data set is collected via </a:t>
            </a:r>
            <a:r>
              <a:rPr lang="en-US" sz="2800" b="1" dirty="0" err="1"/>
              <a:t>kaggle</a:t>
            </a:r>
            <a:r>
              <a:rPr lang="en-US" sz="2800" b="1" dirty="0"/>
              <a:t> website 2.feature: the feature related to the salary and compensation taken into consideration for this analysis. 3.Data cleaning: The unwanted data is cleared hereby by using sort and filter options 4.Salary level: the salary of the employee are identified and also compared with other factors 5.grade: After checking out the salaries , the grading is done and with sort and filter the grade is sorted from highest to </a:t>
            </a:r>
            <a:r>
              <a:rPr lang="en-US" sz="2800" b="1" dirty="0" err="1"/>
              <a:t>lowes</a:t>
            </a:r>
            <a:endParaRPr lang="en-US" sz="28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p:nvPr/>
        </p:nvSpPr>
        <p:spPr>
          <a:xfrm>
            <a:off x="656918" y="1143634"/>
            <a:ext cx="6096000" cy="1077218"/>
          </a:xfrm>
          <a:prstGeom prst="rect">
            <a:avLst/>
          </a:prstGeom>
        </p:spPr>
        <p:txBody>
          <a:bodyPr>
            <a:spAutoFit/>
          </a:bodyPr>
          <a:lstStyle/>
          <a:p>
            <a:r>
              <a:rPr lang="en-US" b="1" dirty="0"/>
              <a:t>By seeing this chart, the basic salary and the overtime pay of the employee is </a:t>
            </a:r>
            <a:r>
              <a:rPr lang="en-US" b="1" dirty="0" err="1"/>
              <a:t>visulaised,thus</a:t>
            </a:r>
            <a:r>
              <a:rPr lang="en-US" b="1" dirty="0"/>
              <a:t> providing effective way to conclude the analysis </a:t>
            </a:r>
            <a:r>
              <a:rPr lang="en-US" sz="2800" b="1" dirty="0"/>
              <a:t>.</a:t>
            </a:r>
          </a:p>
        </p:txBody>
      </p:sp>
      <p:graphicFrame>
        <p:nvGraphicFramePr>
          <p:cNvPr id="10" name="Chart 9"/>
          <p:cNvGraphicFramePr>
            <a:graphicFrameLocks/>
          </p:cNvGraphicFramePr>
          <p:nvPr>
            <p:extLst>
              <p:ext uri="{D42A27DB-BD31-4B8C-83A1-F6EECF244321}">
                <p14:modId xmlns:p14="http://schemas.microsoft.com/office/powerpoint/2010/main" val="2638379846"/>
              </p:ext>
            </p:extLst>
          </p:nvPr>
        </p:nvGraphicFramePr>
        <p:xfrm>
          <a:off x="457200" y="2405826"/>
          <a:ext cx="8188082" cy="38766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990600" y="1295400"/>
            <a:ext cx="7467600" cy="5016758"/>
          </a:xfrm>
          <a:prstGeom prst="rect">
            <a:avLst/>
          </a:prstGeom>
        </p:spPr>
        <p:txBody>
          <a:bodyPr wrap="square">
            <a:spAutoFit/>
          </a:bodyPr>
          <a:lstStyle/>
          <a:p>
            <a:r>
              <a:rPr lang="en-US" sz="4000" b="1" dirty="0"/>
              <a:t>By comparing the salary of the employees the pay grade is more less same, but the person with high salary is not doing over time and hence no overtime pay, the longevity also exists. The basic salary may vary but still the salary grade is same</a:t>
            </a:r>
          </a:p>
        </p:txBody>
      </p:sp>
    </p:spTree>
    <p:extLst>
      <p:ext uri="{BB962C8B-B14F-4D97-AF65-F5344CB8AC3E}">
        <p14:creationId xmlns:p14="http://schemas.microsoft.com/office/powerpoint/2010/main" val="2986442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3139321"/>
          </a:xfrm>
        </p:spPr>
        <p:txBody>
          <a:bodyPr/>
          <a:lstStyle/>
          <a:p>
            <a:pPr algn="ctr"/>
            <a:r>
              <a:rPr lang="en-US" dirty="0" smtClean="0"/>
              <a:t/>
            </a:r>
            <a:br>
              <a:rPr lang="en-US" dirty="0" smtClean="0"/>
            </a:br>
            <a:r>
              <a:rPr lang="en-US" dirty="0"/>
              <a:t/>
            </a:r>
            <a:br>
              <a:rPr lang="en-US" dirty="0"/>
            </a:br>
            <a:r>
              <a:rPr lang="en-US" dirty="0" smtClean="0"/>
              <a:t/>
            </a:r>
            <a:br>
              <a:rPr lang="en-US" dirty="0" smtClean="0"/>
            </a:br>
            <a:r>
              <a:rPr lang="en-US" dirty="0" smtClean="0"/>
              <a:t>THANK YOU!</a:t>
            </a:r>
            <a:br>
              <a:rPr lang="en-US" dirty="0" smtClean="0"/>
            </a:br>
            <a:endParaRPr lang="en-US" sz="1200" dirty="0" smtClean="0"/>
          </a:p>
        </p:txBody>
      </p:sp>
      <p:sp>
        <p:nvSpPr>
          <p:cNvPr id="3" name="TextBox 2"/>
          <p:cNvSpPr txBox="1"/>
          <p:nvPr/>
        </p:nvSpPr>
        <p:spPr>
          <a:xfrm>
            <a:off x="6781800" y="4343400"/>
            <a:ext cx="2590800" cy="646331"/>
          </a:xfrm>
          <a:prstGeom prst="rect">
            <a:avLst/>
          </a:prstGeom>
          <a:noFill/>
        </p:spPr>
        <p:txBody>
          <a:bodyPr wrap="square" rtlCol="0">
            <a:spAutoFit/>
          </a:bodyPr>
          <a:lstStyle/>
          <a:p>
            <a:r>
              <a:rPr lang="en-US" dirty="0" smtClean="0"/>
              <a:t>ROSHINI B</a:t>
            </a:r>
            <a:endParaRPr lang="en-US" dirty="0" smtClean="0"/>
          </a:p>
          <a:p>
            <a:r>
              <a:rPr lang="en-US" dirty="0" smtClean="0"/>
              <a:t>B.COM GENERAL</a:t>
            </a:r>
            <a:endParaRPr lang="en-US" dirty="0"/>
          </a:p>
        </p:txBody>
      </p:sp>
    </p:spTree>
    <p:extLst>
      <p:ext uri="{BB962C8B-B14F-4D97-AF65-F5344CB8AC3E}">
        <p14:creationId xmlns:p14="http://schemas.microsoft.com/office/powerpoint/2010/main" val="2190320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5352" y="-117843"/>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sz="3600" b="1"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588617" y="2292846"/>
            <a:ext cx="8593228" cy="954107"/>
          </a:xfrm>
          <a:prstGeom prst="rect">
            <a:avLst/>
          </a:prstGeom>
          <a:noFill/>
        </p:spPr>
        <p:txBody>
          <a:bodyPr wrap="square" rtlCol="0">
            <a:spAutoFit/>
          </a:bodyPr>
          <a:lstStyle/>
          <a:p>
            <a:r>
              <a:rPr lang="en-US" sz="2800" b="1"/>
              <a:t>SALARY AND COMPENSATION ANALYSIS THROUGH EXCEL DATA </a:t>
            </a:r>
            <a:endParaRPr lang="en-US"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413564"/>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228600" y="1219200"/>
            <a:ext cx="8839200" cy="3785652"/>
          </a:xfrm>
          <a:prstGeom prst="rect">
            <a:avLst/>
          </a:prstGeom>
        </p:spPr>
        <p:txBody>
          <a:bodyPr wrap="square">
            <a:spAutoFit/>
          </a:bodyPr>
          <a:lstStyle/>
          <a:p>
            <a:r>
              <a:rPr lang="en-US" sz="4000" b="1" dirty="0"/>
              <a:t>In the excel sheet, the problem engaged is related to salary and compensation of the employees, where the data includes their Name, department, gender, basic salary, overtime pay, longevity and grade of those employee for the analysis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62000" y="1179195"/>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676275" y="2110104"/>
            <a:ext cx="7924800" cy="3970318"/>
          </a:xfrm>
          <a:prstGeom prst="rect">
            <a:avLst/>
          </a:prstGeom>
          <a:noFill/>
        </p:spPr>
        <p:txBody>
          <a:bodyPr wrap="square" rtlCol="0">
            <a:spAutoFit/>
          </a:bodyPr>
          <a:lstStyle/>
          <a:p>
            <a:pPr>
              <a:buFont typeface="Arial" panose="020B0604020202020204" pitchFamily="34" charset="0"/>
              <a:buChar char="•"/>
            </a:pPr>
            <a:r>
              <a:rPr lang="en-US" sz="2800" b="1" dirty="0"/>
              <a:t>This is project the salary of the employees are provided, for the analysis </a:t>
            </a:r>
            <a:r>
              <a:rPr lang="en-US" sz="2800" b="1" dirty="0" err="1"/>
              <a:t>approximatly</a:t>
            </a:r>
            <a:r>
              <a:rPr lang="en-US" sz="2800" b="1" dirty="0"/>
              <a:t> 30 employees are taken into </a:t>
            </a:r>
            <a:r>
              <a:rPr lang="en-US" sz="2800" b="1" dirty="0" err="1"/>
              <a:t>account,while</a:t>
            </a:r>
            <a:r>
              <a:rPr lang="en-US" sz="2800" b="1" dirty="0"/>
              <a:t>, </a:t>
            </a:r>
            <a:r>
              <a:rPr lang="en-US" sz="2800" b="1" dirty="0" err="1"/>
              <a:t>analysing</a:t>
            </a:r>
            <a:r>
              <a:rPr lang="en-US" sz="2800" b="1" dirty="0"/>
              <a:t> the data the employees basic salary are arranged from largest value to smallest value and by this method, their overtime pay can be seen clearly, where high paid employees receives no overtime pay and those who receives less salary only take over overtime pay </a:t>
            </a:r>
            <a:r>
              <a:rPr lang="en-US" sz="2800" b="1" dirty="0" smtClean="0"/>
              <a:t>salary</a:t>
            </a: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457200" y="2291298"/>
            <a:ext cx="8175215" cy="3785652"/>
          </a:xfrm>
          <a:prstGeom prst="rect">
            <a:avLst/>
          </a:prstGeom>
        </p:spPr>
        <p:txBody>
          <a:bodyPr wrap="square">
            <a:spAutoFit/>
          </a:bodyPr>
          <a:lstStyle/>
          <a:p>
            <a:r>
              <a:rPr lang="en-US" sz="2000" b="1" dirty="0"/>
              <a:t>End users of salary and compensation analysis typically include: </a:t>
            </a:r>
            <a:endParaRPr lang="en-US" sz="2000" b="1" dirty="0" smtClean="0"/>
          </a:p>
          <a:p>
            <a:r>
              <a:rPr lang="en-US" sz="2000" b="1" dirty="0" smtClean="0"/>
              <a:t>• </a:t>
            </a:r>
            <a:r>
              <a:rPr lang="en-US" sz="2000" b="1" dirty="0"/>
              <a:t>Human Resources (HR) Departments: HR professionals use this analysis to ensure competitive and equitable pay structures, attract and retain talent, and maintain internal pay equity. </a:t>
            </a:r>
            <a:endParaRPr lang="en-US" sz="2000" b="1" dirty="0" smtClean="0"/>
          </a:p>
          <a:p>
            <a:r>
              <a:rPr lang="en-US" sz="2000" b="1" dirty="0" smtClean="0"/>
              <a:t>• </a:t>
            </a:r>
            <a:r>
              <a:rPr lang="en-US" sz="2000" b="1" dirty="0"/>
              <a:t>Management and Executives: Senior leaders and managers use this information to make informed decisions about budgeting, employee rewards, and strategic planning. </a:t>
            </a:r>
            <a:endParaRPr lang="en-US" sz="2000" b="1" dirty="0" smtClean="0"/>
          </a:p>
          <a:p>
            <a:r>
              <a:rPr lang="en-US" sz="2000" b="1" dirty="0" smtClean="0"/>
              <a:t>• </a:t>
            </a:r>
            <a:r>
              <a:rPr lang="en-US" sz="2000" b="1" dirty="0"/>
              <a:t>Compensation Consultants: External consultants may use this data to advise companies on industry standards, regulatory compliance, and best practices. </a:t>
            </a:r>
            <a:endParaRPr lang="en-US" sz="2000" b="1" dirty="0" smtClean="0"/>
          </a:p>
          <a:p>
            <a:r>
              <a:rPr lang="en-US" sz="2000" b="1" dirty="0" smtClean="0"/>
              <a:t>• </a:t>
            </a:r>
            <a:r>
              <a:rPr lang="en-US" sz="2000" b="1" dirty="0"/>
              <a:t>Employees: Employees may be indirect end users, as they benefit from fair and competitive compensation practices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1368" y="13716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971800" y="1620857"/>
            <a:ext cx="6096000" cy="4708981"/>
          </a:xfrm>
          <a:prstGeom prst="rect">
            <a:avLst/>
          </a:prstGeom>
        </p:spPr>
        <p:txBody>
          <a:bodyPr>
            <a:spAutoFit/>
          </a:bodyPr>
          <a:lstStyle/>
          <a:p>
            <a:r>
              <a:rPr lang="en-US" sz="2000" b="1" dirty="0"/>
              <a:t>Conditional formatting</a:t>
            </a:r>
            <a:r>
              <a:rPr lang="en-US" sz="2000" dirty="0"/>
              <a:t>: With the use of conditional formatting, the values of the basic salary, overtime-pay, </a:t>
            </a:r>
            <a:r>
              <a:rPr lang="en-US" sz="2000" dirty="0" err="1"/>
              <a:t>longvity</a:t>
            </a:r>
            <a:r>
              <a:rPr lang="en-US" sz="2000" dirty="0"/>
              <a:t>, grade are fill with different colors to indicate the above and below average range of the data set. </a:t>
            </a:r>
            <a:endParaRPr lang="en-US" sz="2000" dirty="0" smtClean="0"/>
          </a:p>
          <a:p>
            <a:r>
              <a:rPr lang="en-US" sz="2000" b="1" dirty="0" smtClean="0"/>
              <a:t>Table</a:t>
            </a:r>
            <a:r>
              <a:rPr lang="en-US" sz="2000" b="1" dirty="0"/>
              <a:t>:</a:t>
            </a:r>
            <a:r>
              <a:rPr lang="en-US" sz="2000" dirty="0"/>
              <a:t> in the insert tab, with the table option , the table is created which helps us in sorting the data A to Z or Z to A, which ever we want also there is a option to sort by color.  </a:t>
            </a:r>
            <a:r>
              <a:rPr lang="en-US" sz="2000" dirty="0" smtClean="0"/>
              <a:t>   </a:t>
            </a:r>
          </a:p>
          <a:p>
            <a:r>
              <a:rPr lang="en-US" sz="2000" b="1" dirty="0" smtClean="0"/>
              <a:t>Formulas</a:t>
            </a:r>
            <a:r>
              <a:rPr lang="en-US" sz="2000" dirty="0"/>
              <a:t>: By using the formulas , the total sum of the salaries and other data added up Also using the average formula the average of the data is calculated </a:t>
            </a:r>
            <a:endParaRPr lang="en-US" sz="2000" dirty="0" smtClean="0"/>
          </a:p>
          <a:p>
            <a:r>
              <a:rPr lang="en-US" sz="2000" b="1" dirty="0" smtClean="0"/>
              <a:t>Graph</a:t>
            </a:r>
            <a:r>
              <a:rPr lang="en-US" sz="2000" dirty="0"/>
              <a:t>: The graph is used to describe the basic salary and overtime pay, which helps us to understand the format of the data. Also ,pie chart and line chart is used to describe the latter separately.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755332" y="398368"/>
            <a:ext cx="10681335" cy="758190"/>
          </a:xfrm>
        </p:spPr>
        <p:txBody>
          <a:bodyPr/>
          <a:lstStyle/>
          <a:p>
            <a:r>
              <a:rPr lang="en-IN" dirty="0"/>
              <a:t>Dataset Description</a:t>
            </a:r>
          </a:p>
        </p:txBody>
      </p:sp>
      <p:sp>
        <p:nvSpPr>
          <p:cNvPr id="3" name="Rectangle 2"/>
          <p:cNvSpPr/>
          <p:nvPr/>
        </p:nvSpPr>
        <p:spPr>
          <a:xfrm>
            <a:off x="457200" y="1156558"/>
            <a:ext cx="9220200" cy="4893647"/>
          </a:xfrm>
          <a:prstGeom prst="rect">
            <a:avLst/>
          </a:prstGeom>
        </p:spPr>
        <p:txBody>
          <a:bodyPr wrap="square">
            <a:spAutoFit/>
          </a:bodyPr>
          <a:lstStyle/>
          <a:p>
            <a:r>
              <a:rPr lang="en-US" sz="2400" dirty="0"/>
              <a:t>This dataset is about salary and compensation dataset analysis: It is download in </a:t>
            </a:r>
            <a:r>
              <a:rPr lang="en-US" sz="2400" dirty="0" err="1"/>
              <a:t>kaggle</a:t>
            </a:r>
            <a:r>
              <a:rPr lang="en-US" sz="2400" dirty="0"/>
              <a:t> website. The features considered in this data set are: The data with alpha series, where the department, division and others are mentioned with the help of Alphabets. </a:t>
            </a:r>
            <a:endParaRPr lang="en-US" sz="2400" dirty="0" smtClean="0"/>
          </a:p>
          <a:p>
            <a:r>
              <a:rPr lang="en-US" sz="2400" dirty="0" smtClean="0"/>
              <a:t>• </a:t>
            </a:r>
            <a:r>
              <a:rPr lang="en-US" sz="2400" dirty="0"/>
              <a:t>Name of the </a:t>
            </a:r>
            <a:r>
              <a:rPr lang="en-US" sz="2400" dirty="0" smtClean="0"/>
              <a:t>employee</a:t>
            </a:r>
          </a:p>
          <a:p>
            <a:r>
              <a:rPr lang="en-US" sz="2400" dirty="0" smtClean="0"/>
              <a:t> </a:t>
            </a:r>
            <a:r>
              <a:rPr lang="en-US" sz="2400" dirty="0"/>
              <a:t>• Department </a:t>
            </a:r>
            <a:endParaRPr lang="en-US" sz="2400" dirty="0" smtClean="0"/>
          </a:p>
          <a:p>
            <a:r>
              <a:rPr lang="en-US" sz="2400" dirty="0" smtClean="0"/>
              <a:t>• </a:t>
            </a:r>
            <a:r>
              <a:rPr lang="en-US" sz="2400" dirty="0"/>
              <a:t>Division </a:t>
            </a:r>
            <a:endParaRPr lang="en-US" sz="2400" dirty="0" smtClean="0"/>
          </a:p>
          <a:p>
            <a:r>
              <a:rPr lang="en-US" sz="2400" dirty="0" smtClean="0"/>
              <a:t>• </a:t>
            </a:r>
            <a:r>
              <a:rPr lang="en-US" sz="2400" dirty="0"/>
              <a:t>Gender The data with numeric series, where the values are mentioned with the help of numbers</a:t>
            </a:r>
            <a:r>
              <a:rPr lang="en-US" sz="2400" dirty="0" smtClean="0"/>
              <a:t>.</a:t>
            </a:r>
          </a:p>
          <a:p>
            <a:r>
              <a:rPr lang="en-US" sz="2400" dirty="0" smtClean="0"/>
              <a:t> </a:t>
            </a:r>
            <a:r>
              <a:rPr lang="en-US" sz="2400" dirty="0"/>
              <a:t>• Basic salary </a:t>
            </a:r>
            <a:endParaRPr lang="en-US" sz="2400" dirty="0" smtClean="0"/>
          </a:p>
          <a:p>
            <a:r>
              <a:rPr lang="en-US" sz="2400" dirty="0" smtClean="0"/>
              <a:t>• Overtime-pay</a:t>
            </a:r>
          </a:p>
          <a:p>
            <a:r>
              <a:rPr lang="en-US" sz="2400" dirty="0" smtClean="0"/>
              <a:t>• </a:t>
            </a:r>
            <a:r>
              <a:rPr lang="en-US" sz="2400" dirty="0" err="1"/>
              <a:t>Longvity</a:t>
            </a:r>
            <a:r>
              <a:rPr lang="en-US" sz="2400" dirty="0"/>
              <a:t> </a:t>
            </a:r>
            <a:endParaRPr lang="en-US" sz="2400" dirty="0" smtClean="0"/>
          </a:p>
          <a:p>
            <a:r>
              <a:rPr lang="en-US" sz="2400" dirty="0" smtClean="0"/>
              <a:t>• </a:t>
            </a:r>
            <a:r>
              <a:rPr lang="en-US" sz="2400" dirty="0"/>
              <a:t>Grade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533650" y="313159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503907" y="2256608"/>
            <a:ext cx="6096000" cy="2677656"/>
          </a:xfrm>
          <a:prstGeom prst="rect">
            <a:avLst/>
          </a:prstGeom>
        </p:spPr>
        <p:txBody>
          <a:bodyPr>
            <a:spAutoFit/>
          </a:bodyPr>
          <a:lstStyle/>
          <a:p>
            <a:r>
              <a:rPr lang="en-US" sz="2800" b="1" dirty="0"/>
              <a:t>• The wow factor in this dataset analysis is that the formulas is used, then the use of conditional formatting to fill the data with colors and unique rule is also given, moreover the indicating factor as symbols are used.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376</TotalTime>
  <Words>767</Words>
  <Application>Microsoft Office PowerPoint</Application>
  <PresentationFormat>Widescreen</PresentationFormat>
  <Paragraphs>68</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lpstr>   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USER</cp:lastModifiedBy>
  <cp:revision>19</cp:revision>
  <dcterms:created xsi:type="dcterms:W3CDTF">2024-03-29T15:07:22Z</dcterms:created>
  <dcterms:modified xsi:type="dcterms:W3CDTF">2024-09-03T14:20:57Z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