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1.svg" ContentType="image/svg+xml"/>
  <Override PartName="/ppt/media/image33.svg" ContentType="image/svg+xml"/>
  <Override PartName="/ppt/media/image35.svg" ContentType="image/svg+xml"/>
  <Override PartName="/ppt/media/image37.svg" ContentType="image/svg+xml"/>
  <Override PartName="/ppt/media/image4.svg" ContentType="image/svg+xml"/>
  <Override PartName="/ppt/media/image41.svg" ContentType="image/svg+xml"/>
  <Override PartName="/ppt/media/image43.svg" ContentType="image/svg+xml"/>
  <Override PartName="/ppt/media/image45.svg" ContentType="image/svg+xml"/>
  <Override PartName="/ppt/media/image47.svg" ContentType="image/svg+xml"/>
  <Override PartName="/ppt/media/image49.svg" ContentType="image/svg+xml"/>
  <Override PartName="/ppt/media/image51.svg" ContentType="image/svg+xml"/>
  <Override PartName="/ppt/media/image53.svg" ContentType="image/svg+xml"/>
  <Override PartName="/ppt/media/image55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65" r:id="rId8"/>
    <p:sldId id="267" r:id="rId9"/>
    <p:sldId id="269" r:id="rId10"/>
    <p:sldId id="270" r:id="rId11"/>
    <p:sldId id="271" r:id="rId12"/>
  </p:sldIdLst>
  <p:sldSz cx="18288000" cy="10287000"/>
  <p:notesSz cx="6858000" cy="9144000"/>
  <p:embeddedFontLst>
    <p:embeddedFont>
      <p:font typeface="Pompiere" panose="02000000000000000000"/>
      <p:regular r:id="rId16"/>
    </p:embeddedFont>
    <p:embeddedFont>
      <p:font typeface="Krabuler" panose="00000500000000000000"/>
      <p:regular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2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70"/>
        <p:guide pos="2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svg"/><Relationship Id="rId7" Type="http://schemas.openxmlformats.org/officeDocument/2006/relationships/image" Target="../media/image5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svg"/><Relationship Id="rId7" Type="http://schemas.openxmlformats.org/officeDocument/2006/relationships/image" Target="../media/image14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9.svg"/><Relationship Id="rId11" Type="http://schemas.openxmlformats.org/officeDocument/2006/relationships/image" Target="../media/image18.png"/><Relationship Id="rId10" Type="http://schemas.openxmlformats.org/officeDocument/2006/relationships/image" Target="../media/image17.sv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svg"/><Relationship Id="rId7" Type="http://schemas.openxmlformats.org/officeDocument/2006/relationships/image" Target="../media/image26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3" Type="http://schemas.openxmlformats.org/officeDocument/2006/relationships/image" Target="../media/image22.png"/><Relationship Id="rId2" Type="http://schemas.openxmlformats.org/officeDocument/2006/relationships/image" Target="../media/image19.sv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7.svg"/><Relationship Id="rId11" Type="http://schemas.openxmlformats.org/officeDocument/2006/relationships/image" Target="../media/image16.png"/><Relationship Id="rId10" Type="http://schemas.openxmlformats.org/officeDocument/2006/relationships/image" Target="../media/image29.svg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svg"/><Relationship Id="rId3" Type="http://schemas.openxmlformats.org/officeDocument/2006/relationships/image" Target="../media/image30.pn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49.svg"/><Relationship Id="rId7" Type="http://schemas.openxmlformats.org/officeDocument/2006/relationships/image" Target="../media/image48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3" Type="http://schemas.openxmlformats.org/officeDocument/2006/relationships/image" Target="../media/image24.png"/><Relationship Id="rId2" Type="http://schemas.openxmlformats.org/officeDocument/2006/relationships/image" Target="../media/image47.sv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5.svg"/><Relationship Id="rId11" Type="http://schemas.openxmlformats.org/officeDocument/2006/relationships/image" Target="../media/image44.png"/><Relationship Id="rId10" Type="http://schemas.openxmlformats.org/officeDocument/2006/relationships/image" Target="../media/image17.svg"/><Relationship Id="rId1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svg"/><Relationship Id="rId7" Type="http://schemas.openxmlformats.org/officeDocument/2006/relationships/image" Target="../media/image5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3.svg"/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1.svg"/><Relationship Id="rId11" Type="http://schemas.openxmlformats.org/officeDocument/2006/relationships/image" Target="../media/image40.png"/><Relationship Id="rId10" Type="http://schemas.openxmlformats.org/officeDocument/2006/relationships/image" Target="../media/image8.svg"/><Relationship Id="rId1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9223231" y="8895219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649686" y="-149539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860641">
            <a:off x="2665669" y="1714596"/>
            <a:ext cx="1737858" cy="1583030"/>
          </a:xfrm>
          <a:custGeom>
            <a:avLst/>
            <a:gdLst/>
            <a:ahLst/>
            <a:cxnLst/>
            <a:rect l="l" t="t" r="r" b="b"/>
            <a:pathLst>
              <a:path w="1737858" h="1583030">
                <a:moveTo>
                  <a:pt x="0" y="0"/>
                </a:moveTo>
                <a:lnTo>
                  <a:pt x="1737858" y="0"/>
                </a:lnTo>
                <a:lnTo>
                  <a:pt x="1737858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286815" y="3201084"/>
            <a:ext cx="7069036" cy="198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60"/>
              </a:lnSpc>
            </a:pPr>
            <a:r>
              <a:rPr lang="en-US" sz="15615" spc="343">
                <a:solidFill>
                  <a:srgbClr val="000000"/>
                </a:solidFill>
                <a:latin typeface="Pompiere" panose="02000000000000000000"/>
              </a:rPr>
              <a:t>Music-DB</a:t>
            </a:r>
            <a:endParaRPr lang="en-US" sz="15615" spc="343">
              <a:solidFill>
                <a:srgbClr val="000000"/>
              </a:solidFill>
              <a:latin typeface="Pompiere" panose="020000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633199" y="5877591"/>
            <a:ext cx="11029225" cy="2181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10"/>
              </a:lnSpc>
            </a:pPr>
            <a:r>
              <a:rPr lang="en-US" sz="6600" spc="189">
                <a:solidFill>
                  <a:srgbClr val="000000"/>
                </a:solidFill>
                <a:latin typeface="Pompiere" panose="02000000000000000000"/>
              </a:rPr>
              <a:t>A Music Database Management System</a:t>
            </a:r>
            <a:endParaRPr lang="en-US" sz="6600" spc="189">
              <a:solidFill>
                <a:srgbClr val="000000"/>
              </a:solidFill>
              <a:latin typeface="Pompiere" panose="02000000000000000000"/>
            </a:endParaRPr>
          </a:p>
        </p:txBody>
      </p:sp>
      <p:sp>
        <p:nvSpPr>
          <p:cNvPr id="8" name="Freeform 8"/>
          <p:cNvSpPr/>
          <p:nvPr/>
        </p:nvSpPr>
        <p:spPr>
          <a:xfrm rot="-9379677" flipV="1">
            <a:off x="11742377" y="1050917"/>
            <a:ext cx="3617028" cy="3833073"/>
          </a:xfrm>
          <a:custGeom>
            <a:avLst/>
            <a:gdLst/>
            <a:ahLst/>
            <a:cxnLst/>
            <a:rect l="l" t="t" r="r" b="b"/>
            <a:pathLst>
              <a:path w="3617028" h="3833073">
                <a:moveTo>
                  <a:pt x="0" y="3833073"/>
                </a:moveTo>
                <a:lnTo>
                  <a:pt x="3617027" y="3833073"/>
                </a:lnTo>
                <a:lnTo>
                  <a:pt x="3617027" y="0"/>
                </a:lnTo>
                <a:lnTo>
                  <a:pt x="0" y="0"/>
                </a:lnTo>
                <a:lnTo>
                  <a:pt x="0" y="383307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399026">
            <a:off x="15657545" y="3097215"/>
            <a:ext cx="1719464" cy="2465181"/>
          </a:xfrm>
          <a:custGeom>
            <a:avLst/>
            <a:gdLst/>
            <a:ahLst/>
            <a:cxnLst/>
            <a:rect l="l" t="t" r="r" b="b"/>
            <a:pathLst>
              <a:path w="1719464" h="2465181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891383" y="1019175"/>
            <a:ext cx="5225042" cy="50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60"/>
              </a:lnSpc>
              <a:spcBef>
                <a:spcPct val="0"/>
              </a:spcBef>
            </a:pPr>
            <a:endParaRPr lang="en-US" sz="3300">
              <a:solidFill>
                <a:srgbClr val="000000"/>
              </a:solidFill>
              <a:latin typeface="Handy Casual" panose="00000500000000000000"/>
            </a:endParaRPr>
          </a:p>
        </p:txBody>
      </p:sp>
      <p:pic>
        <p:nvPicPr>
          <p:cNvPr id="11" name="Picture 10" descr="musical-notes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" y="5448300"/>
            <a:ext cx="4410075" cy="37674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9223231" y="8895219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649686" y="-149539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91967">
            <a:off x="4366081" y="1559751"/>
            <a:ext cx="1707111" cy="1555022"/>
          </a:xfrm>
          <a:custGeom>
            <a:avLst/>
            <a:gdLst/>
            <a:ahLst/>
            <a:cxnLst/>
            <a:rect l="l" t="t" r="r" b="b"/>
            <a:pathLst>
              <a:path w="1707111" h="1555022">
                <a:moveTo>
                  <a:pt x="0" y="0"/>
                </a:moveTo>
                <a:lnTo>
                  <a:pt x="1707110" y="0"/>
                </a:lnTo>
                <a:lnTo>
                  <a:pt x="1707110" y="1555023"/>
                </a:lnTo>
                <a:lnTo>
                  <a:pt x="0" y="15550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512426" y="1028700"/>
            <a:ext cx="3634128" cy="4158041"/>
          </a:xfrm>
          <a:custGeom>
            <a:avLst/>
            <a:gdLst/>
            <a:ahLst/>
            <a:cxnLst/>
            <a:rect l="l" t="t" r="r" b="b"/>
            <a:pathLst>
              <a:path w="3634128" h="4158041">
                <a:moveTo>
                  <a:pt x="0" y="0"/>
                </a:moveTo>
                <a:lnTo>
                  <a:pt x="3634128" y="0"/>
                </a:lnTo>
                <a:lnTo>
                  <a:pt x="3634128" y="4158041"/>
                </a:lnTo>
                <a:lnTo>
                  <a:pt x="0" y="41580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129629" flipV="1">
            <a:off x="1530356" y="4116826"/>
            <a:ext cx="3895386" cy="4128059"/>
          </a:xfrm>
          <a:custGeom>
            <a:avLst/>
            <a:gdLst/>
            <a:ahLst/>
            <a:cxnLst/>
            <a:rect l="l" t="t" r="r" b="b"/>
            <a:pathLst>
              <a:path w="3895386" h="4128059">
                <a:moveTo>
                  <a:pt x="0" y="4128058"/>
                </a:moveTo>
                <a:lnTo>
                  <a:pt x="3895386" y="4128058"/>
                </a:lnTo>
                <a:lnTo>
                  <a:pt x="3895386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568932">
            <a:off x="15591427" y="5685088"/>
            <a:ext cx="1480813" cy="2123030"/>
          </a:xfrm>
          <a:custGeom>
            <a:avLst/>
            <a:gdLst/>
            <a:ahLst/>
            <a:cxnLst/>
            <a:rect l="l" t="t" r="r" b="b"/>
            <a:pathLst>
              <a:path w="1480813" h="2123030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55707" y="2879051"/>
            <a:ext cx="8376587" cy="5499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50"/>
              </a:lnSpc>
            </a:pPr>
            <a:r>
              <a:rPr lang="en-US" sz="18505" spc="407">
                <a:solidFill>
                  <a:srgbClr val="000000"/>
                </a:solidFill>
                <a:latin typeface="Pompiere" panose="02000000000000000000"/>
              </a:rPr>
              <a:t>THANK</a:t>
            </a:r>
            <a:endParaRPr lang="en-US" sz="18505" spc="407">
              <a:solidFill>
                <a:srgbClr val="000000"/>
              </a:solidFill>
              <a:latin typeface="Pompiere" panose="02000000000000000000"/>
            </a:endParaRPr>
          </a:p>
          <a:p>
            <a:pPr algn="ctr">
              <a:lnSpc>
                <a:spcPts val="21650"/>
              </a:lnSpc>
            </a:pPr>
            <a:r>
              <a:rPr lang="en-US" sz="18505" spc="407">
                <a:solidFill>
                  <a:srgbClr val="000000"/>
                </a:solidFill>
                <a:latin typeface="Pompiere" panose="02000000000000000000"/>
              </a:rPr>
              <a:t>YOU!</a:t>
            </a:r>
            <a:endParaRPr lang="en-US" sz="18505" spc="407">
              <a:solidFill>
                <a:srgbClr val="000000"/>
              </a:solidFill>
              <a:latin typeface="Pompiere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6288608" y="849567"/>
            <a:ext cx="6927975" cy="8739418"/>
          </a:xfrm>
          <a:custGeom>
            <a:avLst/>
            <a:gdLst/>
            <a:ahLst/>
            <a:cxnLst/>
            <a:rect l="l" t="t" r="r" b="b"/>
            <a:pathLst>
              <a:path w="6927975" h="8739418">
                <a:moveTo>
                  <a:pt x="0" y="0"/>
                </a:moveTo>
                <a:lnTo>
                  <a:pt x="6927974" y="0"/>
                </a:lnTo>
                <a:lnTo>
                  <a:pt x="6927974" y="8739418"/>
                </a:lnTo>
                <a:lnTo>
                  <a:pt x="0" y="873941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20756" y="1028700"/>
            <a:ext cx="4584113" cy="3975676"/>
          </a:xfrm>
          <a:custGeom>
            <a:avLst/>
            <a:gdLst/>
            <a:ahLst/>
            <a:cxnLst/>
            <a:rect l="l" t="t" r="r" b="b"/>
            <a:pathLst>
              <a:path w="4584113" h="3975676">
                <a:moveTo>
                  <a:pt x="0" y="0"/>
                </a:moveTo>
                <a:lnTo>
                  <a:pt x="4584113" y="0"/>
                </a:lnTo>
                <a:lnTo>
                  <a:pt x="4584113" y="3975676"/>
                </a:lnTo>
                <a:lnTo>
                  <a:pt x="0" y="39756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 rot="-810814">
            <a:off x="2770122" y="2657570"/>
            <a:ext cx="3535128" cy="1042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35"/>
              </a:lnSpc>
            </a:pPr>
            <a:r>
              <a:rPr lang="en-US" sz="7000" spc="180">
                <a:solidFill>
                  <a:srgbClr val="000000"/>
                </a:solidFill>
                <a:latin typeface="Krabuler" panose="00000500000000000000"/>
              </a:rPr>
              <a:t>Contents</a:t>
            </a:r>
            <a:endParaRPr lang="en-US" sz="7000" spc="180">
              <a:solidFill>
                <a:srgbClr val="000000"/>
              </a:solidFill>
              <a:latin typeface="Krabuler" panose="000005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83345" y="2728016"/>
            <a:ext cx="7135263" cy="414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0290" lvl="1" indent="-525145">
              <a:lnSpc>
                <a:spcPts val="6470"/>
              </a:lnSpc>
              <a:buAutoNum type="arabicPeriod"/>
            </a:pPr>
            <a:r>
              <a:rPr lang="en-US" sz="4865" spc="107">
                <a:solidFill>
                  <a:srgbClr val="FFFFFF"/>
                </a:solidFill>
                <a:latin typeface="Krabuler" panose="00000500000000000000"/>
              </a:rPr>
              <a:t>Introduction</a:t>
            </a:r>
            <a:endParaRPr lang="en-US" sz="4865" spc="107">
              <a:solidFill>
                <a:srgbClr val="FFFFFF"/>
              </a:solidFill>
              <a:latin typeface="Krabuler" panose="00000500000000000000"/>
            </a:endParaRPr>
          </a:p>
          <a:p>
            <a:pPr marL="1050290" lvl="1" indent="-525145">
              <a:lnSpc>
                <a:spcPts val="6470"/>
              </a:lnSpc>
              <a:buAutoNum type="arabicPeriod"/>
            </a:pPr>
            <a:r>
              <a:rPr lang="en-US" sz="4865" spc="107">
                <a:solidFill>
                  <a:srgbClr val="FFFFFF"/>
                </a:solidFill>
                <a:latin typeface="Krabuler" panose="00000500000000000000"/>
              </a:rPr>
              <a:t>Features</a:t>
            </a:r>
            <a:endParaRPr lang="en-US" sz="4865" spc="107">
              <a:solidFill>
                <a:srgbClr val="FFFFFF"/>
              </a:solidFill>
              <a:latin typeface="Krabuler" panose="00000500000000000000"/>
            </a:endParaRPr>
          </a:p>
          <a:p>
            <a:pPr marL="1050290" lvl="1" indent="-525145">
              <a:lnSpc>
                <a:spcPts val="6470"/>
              </a:lnSpc>
              <a:buAutoNum type="arabicPeriod"/>
            </a:pPr>
            <a:r>
              <a:rPr lang="en-US" sz="4865" spc="107">
                <a:solidFill>
                  <a:srgbClr val="FFFFFF"/>
                </a:solidFill>
                <a:latin typeface="Krabuler" panose="00000500000000000000"/>
              </a:rPr>
              <a:t>Project analysis</a:t>
            </a:r>
            <a:endParaRPr lang="en-US" sz="4865" spc="107">
              <a:solidFill>
                <a:srgbClr val="FFFFFF"/>
              </a:solidFill>
              <a:latin typeface="Krabuler" panose="00000500000000000000"/>
            </a:endParaRPr>
          </a:p>
          <a:p>
            <a:pPr marL="1050290" lvl="1" indent="-525145">
              <a:lnSpc>
                <a:spcPts val="6470"/>
              </a:lnSpc>
              <a:buAutoNum type="arabicPeriod"/>
            </a:pPr>
            <a:r>
              <a:rPr lang="en-US" sz="4865" spc="107">
                <a:solidFill>
                  <a:srgbClr val="FFFFFF"/>
                </a:solidFill>
                <a:latin typeface="Krabuler" panose="00000500000000000000"/>
              </a:rPr>
              <a:t>Conclusions</a:t>
            </a:r>
            <a:endParaRPr lang="en-US" sz="4865" spc="107">
              <a:solidFill>
                <a:srgbClr val="FFFFFF"/>
              </a:solidFill>
              <a:latin typeface="Krabuler" panose="00000500000000000000"/>
            </a:endParaRPr>
          </a:p>
          <a:p>
            <a:pPr marL="1050290" lvl="1" indent="-525145">
              <a:lnSpc>
                <a:spcPts val="6470"/>
              </a:lnSpc>
              <a:buAutoNum type="arabicPeriod"/>
            </a:pPr>
            <a:r>
              <a:rPr lang="en-US" sz="4865" spc="107">
                <a:solidFill>
                  <a:srgbClr val="FFFFFF"/>
                </a:solidFill>
                <a:latin typeface="Krabuler" panose="00000500000000000000"/>
              </a:rPr>
              <a:t>Contact</a:t>
            </a:r>
            <a:endParaRPr lang="en-US" sz="4865" spc="107">
              <a:solidFill>
                <a:srgbClr val="FFFFFF"/>
              </a:solidFill>
              <a:latin typeface="Krabuler" panose="00000500000000000000"/>
            </a:endParaRPr>
          </a:p>
        </p:txBody>
      </p:sp>
      <p:sp>
        <p:nvSpPr>
          <p:cNvPr id="6" name="Freeform 6"/>
          <p:cNvSpPr/>
          <p:nvPr/>
        </p:nvSpPr>
        <p:spPr>
          <a:xfrm rot="787682" flipV="1">
            <a:off x="1397312" y="5080667"/>
            <a:ext cx="3435988" cy="3641221"/>
          </a:xfrm>
          <a:custGeom>
            <a:avLst/>
            <a:gdLst/>
            <a:ahLst/>
            <a:cxnLst/>
            <a:rect l="l" t="t" r="r" b="b"/>
            <a:pathLst>
              <a:path w="3435988" h="3641221">
                <a:moveTo>
                  <a:pt x="0" y="3641220"/>
                </a:moveTo>
                <a:lnTo>
                  <a:pt x="3435988" y="3641220"/>
                </a:lnTo>
                <a:lnTo>
                  <a:pt x="3435988" y="0"/>
                </a:lnTo>
                <a:lnTo>
                  <a:pt x="0" y="0"/>
                </a:lnTo>
                <a:lnTo>
                  <a:pt x="0" y="364122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568932">
            <a:off x="15282144" y="5728523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6190582">
            <a:off x="14034320" y="781506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752595" y="-301411"/>
            <a:ext cx="12710840" cy="1756407"/>
          </a:xfrm>
          <a:custGeom>
            <a:avLst/>
            <a:gdLst/>
            <a:ahLst/>
            <a:cxnLst/>
            <a:rect l="l" t="t" r="r" b="b"/>
            <a:pathLst>
              <a:path w="12710840" h="1756407">
                <a:moveTo>
                  <a:pt x="0" y="0"/>
                </a:moveTo>
                <a:lnTo>
                  <a:pt x="12710840" y="0"/>
                </a:lnTo>
                <a:lnTo>
                  <a:pt x="12710840" y="1756407"/>
                </a:lnTo>
                <a:lnTo>
                  <a:pt x="0" y="17564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-5599813" y="8633321"/>
            <a:ext cx="13959219" cy="1928910"/>
          </a:xfrm>
          <a:custGeom>
            <a:avLst/>
            <a:gdLst/>
            <a:ahLst/>
            <a:cxnLst/>
            <a:rect l="l" t="t" r="r" b="b"/>
            <a:pathLst>
              <a:path w="13959219" h="1928910">
                <a:moveTo>
                  <a:pt x="0" y="0"/>
                </a:moveTo>
                <a:lnTo>
                  <a:pt x="13959219" y="0"/>
                </a:lnTo>
                <a:lnTo>
                  <a:pt x="13959219" y="1928910"/>
                </a:lnTo>
                <a:lnTo>
                  <a:pt x="0" y="192891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9777789" y="2757018"/>
            <a:ext cx="7307783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0"/>
              </a:lnSpc>
              <a:spcBef>
                <a:spcPct val="0"/>
              </a:spcBef>
            </a:pPr>
            <a:r>
              <a:rPr lang="en-US" sz="8800">
                <a:solidFill>
                  <a:srgbClr val="000000"/>
                </a:solidFill>
                <a:latin typeface="Krabuler" panose="00000500000000000000"/>
              </a:rPr>
              <a:t>Introduction</a:t>
            </a:r>
            <a:endParaRPr lang="en-US" sz="8800">
              <a:solidFill>
                <a:srgbClr val="000000"/>
              </a:solidFill>
              <a:latin typeface="Krabuler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77789" y="4316554"/>
            <a:ext cx="5920958" cy="483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5"/>
              </a:lnSpc>
              <a:spcBef>
                <a:spcPct val="0"/>
              </a:spcBef>
            </a:pPr>
            <a:r>
              <a:rPr lang="en-US" sz="3930">
                <a:solidFill>
                  <a:srgbClr val="000000"/>
                </a:solidFill>
                <a:latin typeface="Handy Casual" panose="00000500000000000000"/>
              </a:rPr>
              <a:t>MusicDB is a comprehensive database management system designed to organize and manage music collections efficiently. The system aims to provide users with a user-friendly interface to store, retrieve, and manage music-related data effectively.</a:t>
            </a:r>
            <a:endParaRPr lang="en-US" sz="3930">
              <a:solidFill>
                <a:srgbClr val="000000"/>
              </a:solidFill>
              <a:latin typeface="Handy Casual" panose="0000050000000000000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5408091" y="1028700"/>
            <a:ext cx="1488455" cy="1291398"/>
          </a:xfrm>
          <a:custGeom>
            <a:avLst/>
            <a:gdLst/>
            <a:ahLst/>
            <a:cxnLst/>
            <a:rect l="l" t="t" r="r" b="b"/>
            <a:pathLst>
              <a:path w="1488455" h="1291398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435657" flipV="1">
            <a:off x="4732244" y="4526500"/>
            <a:ext cx="3750634" cy="3974660"/>
          </a:xfrm>
          <a:custGeom>
            <a:avLst/>
            <a:gdLst/>
            <a:ahLst/>
            <a:cxnLst/>
            <a:rect l="l" t="t" r="r" b="b"/>
            <a:pathLst>
              <a:path w="3750634" h="3974660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7670131" y="8661831"/>
            <a:ext cx="12159733" cy="1680254"/>
          </a:xfrm>
          <a:custGeom>
            <a:avLst/>
            <a:gdLst/>
            <a:ahLst/>
            <a:cxnLst/>
            <a:rect l="l" t="t" r="r" b="b"/>
            <a:pathLst>
              <a:path w="12159733" h="1680254">
                <a:moveTo>
                  <a:pt x="12159733" y="0"/>
                </a:moveTo>
                <a:lnTo>
                  <a:pt x="0" y="0"/>
                </a:lnTo>
                <a:lnTo>
                  <a:pt x="0" y="1680254"/>
                </a:lnTo>
                <a:lnTo>
                  <a:pt x="12159733" y="1680254"/>
                </a:lnTo>
                <a:lnTo>
                  <a:pt x="12159733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972581" y="-143918"/>
            <a:ext cx="13032502" cy="1800855"/>
          </a:xfrm>
          <a:custGeom>
            <a:avLst/>
            <a:gdLst/>
            <a:ahLst/>
            <a:cxnLst/>
            <a:rect l="l" t="t" r="r" b="b"/>
            <a:pathLst>
              <a:path w="13032502" h="1800855">
                <a:moveTo>
                  <a:pt x="13032501" y="0"/>
                </a:moveTo>
                <a:lnTo>
                  <a:pt x="0" y="0"/>
                </a:lnTo>
                <a:lnTo>
                  <a:pt x="0" y="1800855"/>
                </a:lnTo>
                <a:lnTo>
                  <a:pt x="13032501" y="1800855"/>
                </a:lnTo>
                <a:lnTo>
                  <a:pt x="13032501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3074670" y="1314450"/>
            <a:ext cx="12148820" cy="8502015"/>
            <a:chOff x="0" y="0"/>
            <a:chExt cx="16549709" cy="10778404"/>
          </a:xfrm>
        </p:grpSpPr>
        <p:sp>
          <p:nvSpPr>
            <p:cNvPr id="5" name="Freeform 5"/>
            <p:cNvSpPr/>
            <p:nvPr/>
          </p:nvSpPr>
          <p:spPr>
            <a:xfrm>
              <a:off x="31750" y="31750"/>
              <a:ext cx="16486209" cy="10714903"/>
            </a:xfrm>
            <a:custGeom>
              <a:avLst/>
              <a:gdLst/>
              <a:ahLst/>
              <a:cxnLst/>
              <a:rect l="l" t="t" r="r" b="b"/>
              <a:pathLst>
                <a:path w="16486209" h="10714903">
                  <a:moveTo>
                    <a:pt x="16393499" y="10714903"/>
                  </a:moveTo>
                  <a:lnTo>
                    <a:pt x="92710" y="10714903"/>
                  </a:lnTo>
                  <a:cubicBezTo>
                    <a:pt x="41910" y="10714903"/>
                    <a:pt x="0" y="10672993"/>
                    <a:pt x="0" y="106221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392229" y="0"/>
                  </a:lnTo>
                  <a:cubicBezTo>
                    <a:pt x="16443029" y="0"/>
                    <a:pt x="16484940" y="41910"/>
                    <a:pt x="16484940" y="92710"/>
                  </a:cubicBezTo>
                  <a:lnTo>
                    <a:pt x="16484940" y="10620924"/>
                  </a:lnTo>
                  <a:cubicBezTo>
                    <a:pt x="16486209" y="10672993"/>
                    <a:pt x="16444299" y="10714903"/>
                    <a:pt x="16393499" y="10714903"/>
                  </a:cubicBezTo>
                  <a:close/>
                </a:path>
              </a:pathLst>
            </a:custGeom>
            <a:solidFill>
              <a:srgbClr val="FBF7F1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6549709" cy="10778404"/>
            </a:xfrm>
            <a:custGeom>
              <a:avLst/>
              <a:gdLst/>
              <a:ahLst/>
              <a:cxnLst/>
              <a:rect l="l" t="t" r="r" b="b"/>
              <a:pathLst>
                <a:path w="16549709" h="10778404">
                  <a:moveTo>
                    <a:pt x="16425249" y="59690"/>
                  </a:moveTo>
                  <a:cubicBezTo>
                    <a:pt x="16460809" y="59690"/>
                    <a:pt x="16490018" y="88900"/>
                    <a:pt x="16490018" y="124460"/>
                  </a:cubicBezTo>
                  <a:lnTo>
                    <a:pt x="16490018" y="10653944"/>
                  </a:lnTo>
                  <a:cubicBezTo>
                    <a:pt x="16490018" y="10689504"/>
                    <a:pt x="16460809" y="10718714"/>
                    <a:pt x="16425249" y="10718714"/>
                  </a:cubicBezTo>
                  <a:lnTo>
                    <a:pt x="124460" y="10718714"/>
                  </a:lnTo>
                  <a:cubicBezTo>
                    <a:pt x="88900" y="10718714"/>
                    <a:pt x="59690" y="10689504"/>
                    <a:pt x="59690" y="106539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425249" y="59690"/>
                  </a:lnTo>
                  <a:moveTo>
                    <a:pt x="164252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653944"/>
                  </a:lnTo>
                  <a:cubicBezTo>
                    <a:pt x="0" y="10722524"/>
                    <a:pt x="55880" y="10778404"/>
                    <a:pt x="124460" y="10778404"/>
                  </a:cubicBezTo>
                  <a:lnTo>
                    <a:pt x="16425249" y="10778404"/>
                  </a:lnTo>
                  <a:cubicBezTo>
                    <a:pt x="16493829" y="10778404"/>
                    <a:pt x="16549709" y="10722524"/>
                    <a:pt x="16549709" y="10653944"/>
                  </a:cubicBezTo>
                  <a:lnTo>
                    <a:pt x="16549709" y="124460"/>
                  </a:lnTo>
                  <a:cubicBezTo>
                    <a:pt x="16549709" y="55880"/>
                    <a:pt x="16493829" y="0"/>
                    <a:pt x="16425249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7" name="AutoShape 7"/>
          <p:cNvSpPr/>
          <p:nvPr/>
        </p:nvSpPr>
        <p:spPr>
          <a:xfrm flipH="1">
            <a:off x="3064865" y="4207368"/>
            <a:ext cx="1214874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 rot="1508112">
            <a:off x="514679" y="1463528"/>
            <a:ext cx="2513769" cy="4114800"/>
          </a:xfrm>
          <a:custGeom>
            <a:avLst/>
            <a:gdLst/>
            <a:ahLst/>
            <a:cxnLst/>
            <a:rect l="l" t="t" r="r" b="b"/>
            <a:pathLst>
              <a:path w="2513769" h="4114800">
                <a:moveTo>
                  <a:pt x="0" y="0"/>
                </a:moveTo>
                <a:lnTo>
                  <a:pt x="2513769" y="0"/>
                </a:lnTo>
                <a:lnTo>
                  <a:pt x="25137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097655" y="4238625"/>
            <a:ext cx="1979295" cy="5509895"/>
          </a:xfrm>
          <a:custGeom>
            <a:avLst/>
            <a:gdLst/>
            <a:ahLst/>
            <a:cxnLst/>
            <a:rect l="l" t="t" r="r" b="b"/>
            <a:pathLst>
              <a:path w="1979545" h="1979545">
                <a:moveTo>
                  <a:pt x="0" y="0"/>
                </a:moveTo>
                <a:lnTo>
                  <a:pt x="1979545" y="0"/>
                </a:lnTo>
                <a:lnTo>
                  <a:pt x="1979545" y="1979546"/>
                </a:lnTo>
                <a:lnTo>
                  <a:pt x="0" y="19795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714376" y="2869077"/>
            <a:ext cx="4376161" cy="1307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0" lvl="1" indent="-269875">
              <a:lnSpc>
                <a:spcPts val="34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000000"/>
                </a:solidFill>
                <a:latin typeface="Handy Casual Bold"/>
              </a:rPr>
              <a:t>Song Management:</a:t>
            </a:r>
            <a:endParaRPr lang="en-US" sz="2500">
              <a:solidFill>
                <a:srgbClr val="000000"/>
              </a:solidFill>
              <a:latin typeface="Handy Casual Bold"/>
            </a:endParaRPr>
          </a:p>
          <a:p>
            <a:pPr marL="539750" lvl="1" indent="-269875">
              <a:lnSpc>
                <a:spcPts val="34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000000"/>
                </a:solidFill>
                <a:latin typeface="Handy Casual Bold"/>
              </a:rPr>
              <a:t>Artist Management:</a:t>
            </a:r>
            <a:endParaRPr lang="en-US" sz="2500">
              <a:solidFill>
                <a:srgbClr val="000000"/>
              </a:solidFill>
              <a:latin typeface="Handy Casual Bold"/>
            </a:endParaRPr>
          </a:p>
          <a:p>
            <a:pPr marL="539750" lvl="1" indent="-269875">
              <a:lnSpc>
                <a:spcPts val="34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000000"/>
                </a:solidFill>
                <a:latin typeface="Handy Casual Bold"/>
              </a:rPr>
              <a:t>Search Function:</a:t>
            </a:r>
            <a:endParaRPr lang="en-US" sz="2500">
              <a:solidFill>
                <a:srgbClr val="000000"/>
              </a:solidFill>
              <a:latin typeface="Handy Casual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097649" y="1904359"/>
            <a:ext cx="7800708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30"/>
              </a:lnSpc>
            </a:pPr>
            <a:r>
              <a:rPr lang="en-US" sz="4400" spc="-39">
                <a:solidFill>
                  <a:srgbClr val="000000"/>
                </a:solidFill>
                <a:latin typeface="Krabuler" panose="00000500000000000000"/>
              </a:rPr>
              <a:t>Features</a:t>
            </a:r>
            <a:endParaRPr lang="en-US" sz="4400" spc="-39">
              <a:solidFill>
                <a:srgbClr val="000000"/>
              </a:solidFill>
              <a:latin typeface="Krabuler" panose="000005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402455" y="4881245"/>
            <a:ext cx="1393190" cy="136779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ts val="3300"/>
              </a:lnSpc>
            </a:pPr>
            <a:r>
              <a:rPr lang="en-US" sz="2500">
                <a:solidFill>
                  <a:srgbClr val="231F20"/>
                </a:solidFill>
                <a:latin typeface="Handy Casual Bold"/>
              </a:rPr>
              <a:t>Search Functionality: Easily find specific songs, albums, or artists </a:t>
            </a:r>
            <a:endParaRPr lang="en-US" sz="2500">
              <a:solidFill>
                <a:srgbClr val="231F20"/>
              </a:solidFill>
              <a:latin typeface="Handy Casual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823139" y="2861168"/>
            <a:ext cx="4153690" cy="134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0" lvl="1" indent="-269875">
              <a:lnSpc>
                <a:spcPts val="35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000000"/>
                </a:solidFill>
                <a:latin typeface="Handy Casual Bold" charset="0"/>
                <a:cs typeface="Handy Casual Bold" charset="0"/>
              </a:rPr>
              <a:t>User Authentication:</a:t>
            </a:r>
            <a:endParaRPr lang="en-US" sz="2500">
              <a:solidFill>
                <a:srgbClr val="000000"/>
              </a:solidFill>
              <a:latin typeface="Handy Casual Bold" charset="0"/>
              <a:cs typeface="Handy Casual Bold" charset="0"/>
            </a:endParaRPr>
          </a:p>
          <a:p>
            <a:pPr marL="539750" lvl="1" indent="-269875">
              <a:lnSpc>
                <a:spcPts val="35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000000"/>
                </a:solidFill>
                <a:latin typeface="Handy Casual Bold" charset="0"/>
                <a:cs typeface="Handy Casual Bold" charset="0"/>
              </a:rPr>
              <a:t>Metadata Management:</a:t>
            </a:r>
            <a:endParaRPr lang="en-US" sz="2500">
              <a:solidFill>
                <a:srgbClr val="000000"/>
              </a:solidFill>
              <a:latin typeface="Handy Casual" panose="00000500000000000000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7014845" y="4208145"/>
            <a:ext cx="1979295" cy="5585460"/>
          </a:xfrm>
          <a:custGeom>
            <a:avLst/>
            <a:gdLst/>
            <a:ahLst/>
            <a:cxnLst/>
            <a:rect l="l" t="t" r="r" b="b"/>
            <a:pathLst>
              <a:path w="1979545" h="1979545">
                <a:moveTo>
                  <a:pt x="0" y="0"/>
                </a:moveTo>
                <a:lnTo>
                  <a:pt x="1979545" y="0"/>
                </a:lnTo>
                <a:lnTo>
                  <a:pt x="1979545" y="1979546"/>
                </a:lnTo>
                <a:lnTo>
                  <a:pt x="0" y="19795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7263130" y="4742180"/>
            <a:ext cx="1483360" cy="456819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ts val="3300"/>
              </a:lnSpc>
            </a:pPr>
            <a:r>
              <a:rPr lang="en-US" sz="2500">
                <a:solidFill>
                  <a:srgbClr val="231F20"/>
                </a:solidFill>
                <a:latin typeface="Handy Casual Bold"/>
              </a:rPr>
              <a:t>Playlist Creation: Create custom playlists to organize your favorite songs, albums</a:t>
            </a:r>
            <a:endParaRPr lang="en-US" sz="2500">
              <a:solidFill>
                <a:srgbClr val="231F20"/>
              </a:solidFill>
              <a:latin typeface="Handy Casual Bold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0143490" y="4238625"/>
            <a:ext cx="1979295" cy="5510530"/>
          </a:xfrm>
          <a:custGeom>
            <a:avLst/>
            <a:gdLst/>
            <a:ahLst/>
            <a:cxnLst/>
            <a:rect l="l" t="t" r="r" b="b"/>
            <a:pathLst>
              <a:path w="1979545" h="1979545">
                <a:moveTo>
                  <a:pt x="0" y="0"/>
                </a:moveTo>
                <a:lnTo>
                  <a:pt x="1979545" y="0"/>
                </a:lnTo>
                <a:lnTo>
                  <a:pt x="1979545" y="1979546"/>
                </a:lnTo>
                <a:lnTo>
                  <a:pt x="0" y="19795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0436860" y="4729480"/>
            <a:ext cx="1539875" cy="501967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ts val="3300"/>
              </a:lnSpc>
            </a:pPr>
            <a:r>
              <a:rPr lang="en-US" sz="2500">
                <a:solidFill>
                  <a:srgbClr val="231F20"/>
                </a:solidFill>
                <a:latin typeface="Handy Casual Bold"/>
              </a:rPr>
              <a:t>Album Art Display: Display album artwork alongside song information.</a:t>
            </a:r>
            <a:endParaRPr lang="en-US" sz="2500">
              <a:solidFill>
                <a:srgbClr val="231F20"/>
              </a:solidFill>
              <a:latin typeface="Handy Casual Bold"/>
            </a:endParaRPr>
          </a:p>
        </p:txBody>
      </p:sp>
      <p:sp>
        <p:nvSpPr>
          <p:cNvPr id="26" name="Freeform 26"/>
          <p:cNvSpPr/>
          <p:nvPr/>
        </p:nvSpPr>
        <p:spPr>
          <a:xfrm rot="-4087408">
            <a:off x="1193680" y="7229350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122617">
            <a:off x="8504696" y="2247821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610971" y="3743909"/>
            <a:ext cx="5786268" cy="977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5"/>
              </a:lnSpc>
            </a:pPr>
            <a:r>
              <a:rPr lang="en-US" sz="7700" spc="169">
                <a:solidFill>
                  <a:srgbClr val="000000"/>
                </a:solidFill>
                <a:latin typeface="Krabuler" panose="00000500000000000000"/>
              </a:rPr>
              <a:t>Music</a:t>
            </a:r>
            <a:endParaRPr lang="en-US" sz="7700" spc="169">
              <a:solidFill>
                <a:srgbClr val="000000"/>
              </a:solidFill>
              <a:latin typeface="Krabuler" panose="000005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096809" y="4596588"/>
            <a:ext cx="4868434" cy="1688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70"/>
              </a:lnSpc>
            </a:pPr>
            <a:r>
              <a:rPr lang="en-US" sz="13305" spc="292">
                <a:solidFill>
                  <a:srgbClr val="000000"/>
                </a:solidFill>
                <a:latin typeface="Krabuler" panose="00000500000000000000"/>
              </a:rPr>
              <a:t>DB</a:t>
            </a:r>
            <a:endParaRPr lang="en-US" sz="13305" spc="292">
              <a:solidFill>
                <a:srgbClr val="000000"/>
              </a:solidFill>
              <a:latin typeface="Krabuler" panose="00000500000000000000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964208" y="1893931"/>
            <a:ext cx="3705330" cy="976981"/>
            <a:chOff x="0" y="0"/>
            <a:chExt cx="1066981" cy="2813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66981" cy="281330"/>
            </a:xfrm>
            <a:custGeom>
              <a:avLst/>
              <a:gdLst/>
              <a:ahLst/>
              <a:cxnLst/>
              <a:rect l="l" t="t" r="r" b="b"/>
              <a:pathLst>
                <a:path w="1066981" h="281330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6111"/>
                  </a:lnTo>
                  <a:cubicBezTo>
                    <a:pt x="1066981" y="226061"/>
                    <a:pt x="1059057" y="245193"/>
                    <a:pt x="1044950" y="259299"/>
                  </a:cubicBezTo>
                  <a:cubicBezTo>
                    <a:pt x="1030844" y="273405"/>
                    <a:pt x="1011712" y="281330"/>
                    <a:pt x="991763" y="281330"/>
                  </a:cubicBezTo>
                  <a:lnTo>
                    <a:pt x="75218" y="281330"/>
                  </a:lnTo>
                  <a:cubicBezTo>
                    <a:pt x="55269" y="281330"/>
                    <a:pt x="36137" y="273405"/>
                    <a:pt x="22031" y="259299"/>
                  </a:cubicBezTo>
                  <a:cubicBezTo>
                    <a:pt x="7925" y="245193"/>
                    <a:pt x="0" y="226061"/>
                    <a:pt x="0" y="206111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C2EBE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066981" cy="25275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028700" y="4329888"/>
            <a:ext cx="3740501" cy="911138"/>
            <a:chOff x="0" y="0"/>
            <a:chExt cx="1077109" cy="2623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7109" cy="262370"/>
            </a:xfrm>
            <a:custGeom>
              <a:avLst/>
              <a:gdLst/>
              <a:ahLst/>
              <a:cxnLst/>
              <a:rect l="l" t="t" r="r" b="b"/>
              <a:pathLst>
                <a:path w="1077109" h="262370">
                  <a:moveTo>
                    <a:pt x="74511" y="0"/>
                  </a:moveTo>
                  <a:lnTo>
                    <a:pt x="1002598" y="0"/>
                  </a:lnTo>
                  <a:cubicBezTo>
                    <a:pt x="1022359" y="0"/>
                    <a:pt x="1041312" y="7850"/>
                    <a:pt x="1055285" y="21824"/>
                  </a:cubicBezTo>
                  <a:cubicBezTo>
                    <a:pt x="1069259" y="35797"/>
                    <a:pt x="1077109" y="54750"/>
                    <a:pt x="1077109" y="74511"/>
                  </a:cubicBezTo>
                  <a:lnTo>
                    <a:pt x="1077109" y="187859"/>
                  </a:lnTo>
                  <a:cubicBezTo>
                    <a:pt x="1077109" y="207620"/>
                    <a:pt x="1069259" y="226573"/>
                    <a:pt x="1055285" y="240546"/>
                  </a:cubicBezTo>
                  <a:cubicBezTo>
                    <a:pt x="1041312" y="254520"/>
                    <a:pt x="1022359" y="262370"/>
                    <a:pt x="1002598" y="262370"/>
                  </a:cubicBezTo>
                  <a:lnTo>
                    <a:pt x="74511" y="262370"/>
                  </a:lnTo>
                  <a:cubicBezTo>
                    <a:pt x="54750" y="262370"/>
                    <a:pt x="35797" y="254520"/>
                    <a:pt x="21824" y="240546"/>
                  </a:cubicBezTo>
                  <a:cubicBezTo>
                    <a:pt x="7850" y="226573"/>
                    <a:pt x="0" y="207620"/>
                    <a:pt x="0" y="187859"/>
                  </a:cubicBezTo>
                  <a:lnTo>
                    <a:pt x="0" y="74511"/>
                  </a:lnTo>
                  <a:cubicBezTo>
                    <a:pt x="0" y="54750"/>
                    <a:pt x="7850" y="35797"/>
                    <a:pt x="21824" y="21824"/>
                  </a:cubicBezTo>
                  <a:cubicBezTo>
                    <a:pt x="35797" y="7850"/>
                    <a:pt x="54750" y="0"/>
                    <a:pt x="74511" y="0"/>
                  </a:cubicBezTo>
                  <a:close/>
                </a:path>
              </a:pathLst>
            </a:custGeom>
            <a:solidFill>
              <a:srgbClr val="FBC04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28575"/>
              <a:ext cx="1077109" cy="23379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2226150" y="6685966"/>
            <a:ext cx="3705330" cy="956919"/>
            <a:chOff x="0" y="0"/>
            <a:chExt cx="1066981" cy="27555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66981" cy="275553"/>
            </a:xfrm>
            <a:custGeom>
              <a:avLst/>
              <a:gdLst/>
              <a:ahLst/>
              <a:cxnLst/>
              <a:rect l="l" t="t" r="r" b="b"/>
              <a:pathLst>
                <a:path w="1066981" h="275553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0335"/>
                  </a:lnTo>
                  <a:cubicBezTo>
                    <a:pt x="1066981" y="220284"/>
                    <a:pt x="1059057" y="239416"/>
                    <a:pt x="1044950" y="253522"/>
                  </a:cubicBezTo>
                  <a:cubicBezTo>
                    <a:pt x="1030844" y="267628"/>
                    <a:pt x="1011712" y="275553"/>
                    <a:pt x="991763" y="275553"/>
                  </a:cubicBezTo>
                  <a:lnTo>
                    <a:pt x="75218" y="275553"/>
                  </a:lnTo>
                  <a:cubicBezTo>
                    <a:pt x="55269" y="275553"/>
                    <a:pt x="36137" y="267628"/>
                    <a:pt x="22031" y="253522"/>
                  </a:cubicBezTo>
                  <a:cubicBezTo>
                    <a:pt x="7925" y="239416"/>
                    <a:pt x="0" y="220284"/>
                    <a:pt x="0" y="200335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28575"/>
              <a:ext cx="1066981" cy="246978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2691110" y="1894205"/>
            <a:ext cx="3740785" cy="1238250"/>
            <a:chOff x="0" y="0"/>
            <a:chExt cx="1077109" cy="26237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77109" cy="262370"/>
            </a:xfrm>
            <a:custGeom>
              <a:avLst/>
              <a:gdLst/>
              <a:ahLst/>
              <a:cxnLst/>
              <a:rect l="l" t="t" r="r" b="b"/>
              <a:pathLst>
                <a:path w="1077109" h="262370">
                  <a:moveTo>
                    <a:pt x="74511" y="0"/>
                  </a:moveTo>
                  <a:lnTo>
                    <a:pt x="1002598" y="0"/>
                  </a:lnTo>
                  <a:cubicBezTo>
                    <a:pt x="1022359" y="0"/>
                    <a:pt x="1041312" y="7850"/>
                    <a:pt x="1055285" y="21824"/>
                  </a:cubicBezTo>
                  <a:cubicBezTo>
                    <a:pt x="1069259" y="35797"/>
                    <a:pt x="1077109" y="54750"/>
                    <a:pt x="1077109" y="74511"/>
                  </a:cubicBezTo>
                  <a:lnTo>
                    <a:pt x="1077109" y="187859"/>
                  </a:lnTo>
                  <a:cubicBezTo>
                    <a:pt x="1077109" y="207620"/>
                    <a:pt x="1069259" y="226573"/>
                    <a:pt x="1055285" y="240546"/>
                  </a:cubicBezTo>
                  <a:cubicBezTo>
                    <a:pt x="1041312" y="254520"/>
                    <a:pt x="1022359" y="262370"/>
                    <a:pt x="1002598" y="262370"/>
                  </a:cubicBezTo>
                  <a:lnTo>
                    <a:pt x="74511" y="262370"/>
                  </a:lnTo>
                  <a:cubicBezTo>
                    <a:pt x="54750" y="262370"/>
                    <a:pt x="35797" y="254520"/>
                    <a:pt x="21824" y="240546"/>
                  </a:cubicBezTo>
                  <a:cubicBezTo>
                    <a:pt x="7850" y="226573"/>
                    <a:pt x="0" y="207620"/>
                    <a:pt x="0" y="187859"/>
                  </a:cubicBezTo>
                  <a:lnTo>
                    <a:pt x="0" y="74511"/>
                  </a:lnTo>
                  <a:cubicBezTo>
                    <a:pt x="0" y="54750"/>
                    <a:pt x="7850" y="35797"/>
                    <a:pt x="21824" y="21824"/>
                  </a:cubicBezTo>
                  <a:cubicBezTo>
                    <a:pt x="35797" y="7850"/>
                    <a:pt x="54750" y="0"/>
                    <a:pt x="74511" y="0"/>
                  </a:cubicBezTo>
                  <a:close/>
                </a:path>
              </a:pathLst>
            </a:custGeom>
            <a:solidFill>
              <a:srgbClr val="FBC04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28575"/>
              <a:ext cx="1077109" cy="23379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13554075" y="4320540"/>
            <a:ext cx="3705225" cy="1356360"/>
            <a:chOff x="0" y="0"/>
            <a:chExt cx="1066981" cy="27555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66981" cy="275553"/>
            </a:xfrm>
            <a:custGeom>
              <a:avLst/>
              <a:gdLst/>
              <a:ahLst/>
              <a:cxnLst/>
              <a:rect l="l" t="t" r="r" b="b"/>
              <a:pathLst>
                <a:path w="1066981" h="275553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0335"/>
                  </a:lnTo>
                  <a:cubicBezTo>
                    <a:pt x="1066981" y="220284"/>
                    <a:pt x="1059057" y="239416"/>
                    <a:pt x="1044950" y="253522"/>
                  </a:cubicBezTo>
                  <a:cubicBezTo>
                    <a:pt x="1030844" y="267628"/>
                    <a:pt x="1011712" y="275553"/>
                    <a:pt x="991763" y="275553"/>
                  </a:cubicBezTo>
                  <a:lnTo>
                    <a:pt x="75218" y="275553"/>
                  </a:lnTo>
                  <a:cubicBezTo>
                    <a:pt x="55269" y="275553"/>
                    <a:pt x="36137" y="267628"/>
                    <a:pt x="22031" y="253522"/>
                  </a:cubicBezTo>
                  <a:cubicBezTo>
                    <a:pt x="7925" y="239416"/>
                    <a:pt x="0" y="220284"/>
                    <a:pt x="0" y="200335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28575"/>
              <a:ext cx="1066981" cy="246978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12912725" y="6685915"/>
            <a:ext cx="3705225" cy="1365885"/>
            <a:chOff x="0" y="0"/>
            <a:chExt cx="1066981" cy="28133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66981" cy="281330"/>
            </a:xfrm>
            <a:custGeom>
              <a:avLst/>
              <a:gdLst/>
              <a:ahLst/>
              <a:cxnLst/>
              <a:rect l="l" t="t" r="r" b="b"/>
              <a:pathLst>
                <a:path w="1066981" h="281330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6111"/>
                  </a:lnTo>
                  <a:cubicBezTo>
                    <a:pt x="1066981" y="226061"/>
                    <a:pt x="1059057" y="245193"/>
                    <a:pt x="1044950" y="259299"/>
                  </a:cubicBezTo>
                  <a:cubicBezTo>
                    <a:pt x="1030844" y="273405"/>
                    <a:pt x="1011712" y="281330"/>
                    <a:pt x="991763" y="281330"/>
                  </a:cubicBezTo>
                  <a:lnTo>
                    <a:pt x="75218" y="281330"/>
                  </a:lnTo>
                  <a:cubicBezTo>
                    <a:pt x="55269" y="281330"/>
                    <a:pt x="36137" y="273405"/>
                    <a:pt x="22031" y="259299"/>
                  </a:cubicBezTo>
                  <a:cubicBezTo>
                    <a:pt x="7925" y="245193"/>
                    <a:pt x="0" y="226061"/>
                    <a:pt x="0" y="206111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C2EBE3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28575"/>
              <a:ext cx="1066981" cy="25275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id="23" name="Freeform 23"/>
          <p:cNvSpPr/>
          <p:nvPr/>
        </p:nvSpPr>
        <p:spPr>
          <a:xfrm rot="-1643804">
            <a:off x="10477014" y="2895848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0" y="0"/>
                </a:lnTo>
                <a:lnTo>
                  <a:pt x="2196190" y="611816"/>
                </a:lnTo>
                <a:lnTo>
                  <a:pt x="0" y="6118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33085"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421951" y="4627306"/>
            <a:ext cx="3088337" cy="416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3095" spc="129">
                <a:solidFill>
                  <a:srgbClr val="000000"/>
                </a:solidFill>
                <a:latin typeface="Krabuler" panose="00000500000000000000"/>
              </a:rPr>
              <a:t>Song Management</a:t>
            </a:r>
            <a:endParaRPr lang="en-US" sz="3095" spc="129">
              <a:solidFill>
                <a:srgbClr val="000000"/>
              </a:solidFill>
              <a:latin typeface="Krabuler" panose="00000500000000000000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325720" y="2190135"/>
            <a:ext cx="3088337" cy="416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3095" spc="129">
                <a:solidFill>
                  <a:srgbClr val="000000"/>
                </a:solidFill>
                <a:latin typeface="Krabuler" panose="00000500000000000000"/>
              </a:rPr>
              <a:t>Search</a:t>
            </a:r>
            <a:endParaRPr lang="en-US" sz="3095" spc="129">
              <a:solidFill>
                <a:srgbClr val="000000"/>
              </a:solidFill>
              <a:latin typeface="Krabuler" panose="00000500000000000000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964208" y="3002558"/>
            <a:ext cx="4005500" cy="856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3535" lvl="1" indent="-171450">
              <a:lnSpc>
                <a:spcPts val="1670"/>
              </a:lnSpc>
              <a:buFont typeface="Arial" panose="020B0604020202020204"/>
              <a:buChar char="•"/>
            </a:pPr>
            <a:r>
              <a:rPr lang="en-US" sz="1590" spc="66">
                <a:solidFill>
                  <a:srgbClr val="000000"/>
                </a:solidFill>
                <a:latin typeface="Handy Casual" panose="00000500000000000000"/>
              </a:rPr>
              <a:t>Implements a powerful search feature allowing users to search for songs based on various criteria such as title, artist, language, genre, or duration.</a:t>
            </a:r>
            <a:endParaRPr lang="en-US" sz="1590" spc="66">
              <a:solidFill>
                <a:srgbClr val="000000"/>
              </a:solidFill>
              <a:latin typeface="Handy Casual" panose="0000050000000000000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534647" y="6990325"/>
            <a:ext cx="3088337" cy="416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3095" spc="129">
                <a:solidFill>
                  <a:srgbClr val="000000"/>
                </a:solidFill>
                <a:latin typeface="Krabuler" panose="00000500000000000000"/>
              </a:rPr>
              <a:t>User Interface:</a:t>
            </a:r>
            <a:endParaRPr lang="en-US" sz="3095" spc="129">
              <a:solidFill>
                <a:srgbClr val="000000"/>
              </a:solidFill>
              <a:latin typeface="Krabuler" panose="000005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3862467" y="4638962"/>
            <a:ext cx="3088337" cy="833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3095" spc="129">
                <a:solidFill>
                  <a:srgbClr val="000000"/>
                </a:solidFill>
                <a:latin typeface="Krabuler" panose="00000500000000000000"/>
              </a:rPr>
              <a:t>Artist Management</a:t>
            </a:r>
            <a:endParaRPr lang="en-US" sz="3095" spc="129">
              <a:solidFill>
                <a:srgbClr val="000000"/>
              </a:solidFill>
              <a:latin typeface="Krabuler" panose="0000050000000000000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110847" y="2176740"/>
            <a:ext cx="3088337" cy="833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3095" spc="129">
                <a:solidFill>
                  <a:srgbClr val="000000"/>
                </a:solidFill>
                <a:latin typeface="Krabuler" panose="00000500000000000000"/>
              </a:rPr>
              <a:t>Metatadata Management</a:t>
            </a:r>
            <a:endParaRPr lang="en-US" sz="3095" spc="129">
              <a:solidFill>
                <a:srgbClr val="000000"/>
              </a:solidFill>
              <a:latin typeface="Krabuler" panose="0000050000000000000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3314396" y="7012522"/>
            <a:ext cx="3088337" cy="833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3095" spc="129">
                <a:solidFill>
                  <a:srgbClr val="000000"/>
                </a:solidFill>
                <a:latin typeface="Krabuler" panose="00000500000000000000"/>
              </a:rPr>
              <a:t>User Authentication</a:t>
            </a:r>
            <a:endParaRPr lang="en-US" sz="3095" spc="129">
              <a:solidFill>
                <a:srgbClr val="000000"/>
              </a:solidFill>
              <a:latin typeface="Krabuler" panose="00000500000000000000"/>
            </a:endParaRPr>
          </a:p>
        </p:txBody>
      </p:sp>
      <p:sp>
        <p:nvSpPr>
          <p:cNvPr id="31" name="Freeform 31"/>
          <p:cNvSpPr/>
          <p:nvPr/>
        </p:nvSpPr>
        <p:spPr>
          <a:xfrm rot="204962">
            <a:off x="11333721" y="4479549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0" y="0"/>
                </a:lnTo>
                <a:lnTo>
                  <a:pt x="2196190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33085"/>
            </a:stretch>
          </a:blipFill>
        </p:spPr>
      </p:sp>
      <p:sp>
        <p:nvSpPr>
          <p:cNvPr id="32" name="Freeform 32"/>
          <p:cNvSpPr/>
          <p:nvPr/>
        </p:nvSpPr>
        <p:spPr>
          <a:xfrm rot="1543996">
            <a:off x="10606292" y="6494174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0" y="0"/>
                </a:lnTo>
                <a:lnTo>
                  <a:pt x="2196190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33085"/>
            </a:stretch>
          </a:blipFill>
        </p:spPr>
      </p:sp>
      <p:sp>
        <p:nvSpPr>
          <p:cNvPr id="33" name="Freeform 33"/>
          <p:cNvSpPr/>
          <p:nvPr/>
        </p:nvSpPr>
        <p:spPr>
          <a:xfrm rot="-8767587">
            <a:off x="5953077" y="3012795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33085"/>
            </a:stretch>
          </a:blipFill>
        </p:spPr>
      </p:sp>
      <p:sp>
        <p:nvSpPr>
          <p:cNvPr id="34" name="Freeform 34"/>
          <p:cNvSpPr/>
          <p:nvPr/>
        </p:nvSpPr>
        <p:spPr>
          <a:xfrm rot="-10366412">
            <a:off x="4870860" y="4744070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33085"/>
            </a:stretch>
          </a:blipFill>
        </p:spPr>
      </p:sp>
      <p:sp>
        <p:nvSpPr>
          <p:cNvPr id="35" name="Freeform 35"/>
          <p:cNvSpPr/>
          <p:nvPr/>
        </p:nvSpPr>
        <p:spPr>
          <a:xfrm rot="9139054">
            <a:off x="5920775" y="6494174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33085"/>
            </a:stretch>
          </a:blipFill>
        </p:spPr>
      </p:sp>
      <p:sp>
        <p:nvSpPr>
          <p:cNvPr id="36" name="Freeform 36"/>
          <p:cNvSpPr/>
          <p:nvPr/>
        </p:nvSpPr>
        <p:spPr>
          <a:xfrm rot="-8261386">
            <a:off x="8672556" y="6509905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1028700" y="5374377"/>
            <a:ext cx="4005500" cy="64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3535" lvl="1" indent="-171450">
              <a:lnSpc>
                <a:spcPts val="1670"/>
              </a:lnSpc>
              <a:buFont typeface="Arial" panose="020B0604020202020204"/>
              <a:buChar char="•"/>
            </a:pPr>
            <a:r>
              <a:rPr lang="en-US" sz="1590" spc="66">
                <a:solidFill>
                  <a:srgbClr val="000000"/>
                </a:solidFill>
                <a:latin typeface="Handy Casual" panose="00000500000000000000"/>
              </a:rPr>
              <a:t>Allows users to add new songs to the database with details such as title, artist, language, genre, and duration.</a:t>
            </a:r>
            <a:endParaRPr lang="en-US" sz="1590" spc="66">
              <a:solidFill>
                <a:srgbClr val="000000"/>
              </a:solidFill>
              <a:latin typeface="Handy Casual" panose="00000500000000000000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2226150" y="7804810"/>
            <a:ext cx="4005500" cy="427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3535" lvl="1" indent="-171450">
              <a:lnSpc>
                <a:spcPts val="1670"/>
              </a:lnSpc>
              <a:buFont typeface="Arial" panose="020B0604020202020204"/>
              <a:buChar char="•"/>
            </a:pPr>
            <a:r>
              <a:rPr lang="en-US" sz="1590" spc="66">
                <a:solidFill>
                  <a:srgbClr val="000000"/>
                </a:solidFill>
                <a:latin typeface="Handy Casual" panose="00000500000000000000"/>
              </a:rPr>
              <a:t>Offers an intuitive and user-friendly interface for easy navigation and interaction.</a:t>
            </a:r>
            <a:endParaRPr lang="en-US" sz="1590" spc="66">
              <a:solidFill>
                <a:srgbClr val="000000"/>
              </a:solidFill>
              <a:latin typeface="Handy Casual" panose="00000500000000000000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2612532" y="2921392"/>
            <a:ext cx="4005500" cy="1070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72085" lvl="1" indent="0">
              <a:lnSpc>
                <a:spcPts val="1670"/>
              </a:lnSpc>
              <a:buFont typeface="Arial" panose="020B0604020202020204"/>
              <a:buNone/>
            </a:pPr>
            <a:endParaRPr lang="en-US" sz="1590" spc="66">
              <a:solidFill>
                <a:srgbClr val="000000"/>
              </a:solidFill>
              <a:latin typeface="Handy Casual" panose="00000500000000000000"/>
            </a:endParaRPr>
          </a:p>
          <a:p>
            <a:pPr marL="172085" lvl="1" indent="0">
              <a:lnSpc>
                <a:spcPts val="1670"/>
              </a:lnSpc>
              <a:buFont typeface="Arial" panose="020B0604020202020204"/>
              <a:buNone/>
            </a:pPr>
            <a:r>
              <a:rPr lang="en-US" sz="1590" spc="66">
                <a:solidFill>
                  <a:srgbClr val="000000"/>
                </a:solidFill>
                <a:latin typeface="Handy Casual" panose="00000500000000000000"/>
              </a:rPr>
              <a:t>"Metadata management maintains detailed information about songs, artists, and albums for efficient organization and retrieval in the music player.".</a:t>
            </a:r>
            <a:endParaRPr lang="en-US" sz="1590" spc="66">
              <a:solidFill>
                <a:srgbClr val="000000"/>
              </a:solidFill>
              <a:latin typeface="Handy Casual" panose="00000500000000000000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3553970" y="5374377"/>
            <a:ext cx="4005500" cy="856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3535" lvl="1" indent="-171450">
              <a:lnSpc>
                <a:spcPts val="1670"/>
              </a:lnSpc>
              <a:buFont typeface="Arial" panose="020B0604020202020204"/>
              <a:buChar char="•"/>
            </a:pPr>
            <a:endParaRPr lang="en-US" sz="1590" spc="66">
              <a:solidFill>
                <a:srgbClr val="000000"/>
              </a:solidFill>
              <a:latin typeface="Handy Casual" panose="00000500000000000000"/>
            </a:endParaRPr>
          </a:p>
          <a:p>
            <a:pPr marL="343535" lvl="1" indent="-171450">
              <a:lnSpc>
                <a:spcPts val="1670"/>
              </a:lnSpc>
              <a:buFont typeface="Arial" panose="020B0604020202020204"/>
              <a:buChar char="•"/>
            </a:pPr>
            <a:endParaRPr lang="en-US" sz="1590" spc="66">
              <a:solidFill>
                <a:srgbClr val="000000"/>
              </a:solidFill>
              <a:latin typeface="Handy Casual" panose="00000500000000000000"/>
            </a:endParaRPr>
          </a:p>
          <a:p>
            <a:pPr marL="343535" lvl="1" indent="-171450">
              <a:lnSpc>
                <a:spcPts val="1670"/>
              </a:lnSpc>
              <a:buFont typeface="Arial" panose="020B0604020202020204"/>
              <a:buChar char="•"/>
            </a:pPr>
            <a:r>
              <a:rPr lang="en-US" sz="1590" spc="66">
                <a:solidFill>
                  <a:srgbClr val="000000"/>
                </a:solidFill>
                <a:latin typeface="Handy Casual" panose="00000500000000000000"/>
              </a:rPr>
              <a:t>Enables users to add new artists to the database along with their genre and language information..</a:t>
            </a:r>
            <a:endParaRPr lang="en-US" sz="1590" spc="66">
              <a:solidFill>
                <a:srgbClr val="000000"/>
              </a:solidFill>
              <a:latin typeface="Handy Casual" panose="00000500000000000000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2945303" y="7804810"/>
            <a:ext cx="4005500" cy="856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3535" lvl="1" indent="-171450">
              <a:lnSpc>
                <a:spcPts val="1670"/>
              </a:lnSpc>
              <a:buFont typeface="Arial" panose="020B0604020202020204"/>
              <a:buChar char="•"/>
            </a:pPr>
            <a:endParaRPr lang="en-US" sz="1590" spc="66">
              <a:solidFill>
                <a:srgbClr val="000000"/>
              </a:solidFill>
              <a:latin typeface="Handy Casual" panose="00000500000000000000"/>
            </a:endParaRPr>
          </a:p>
          <a:p>
            <a:pPr marL="343535" lvl="1" indent="-171450">
              <a:lnSpc>
                <a:spcPts val="1670"/>
              </a:lnSpc>
              <a:buFont typeface="Arial" panose="020B0604020202020204"/>
              <a:buChar char="•"/>
            </a:pPr>
            <a:endParaRPr lang="en-US" sz="1590" spc="66">
              <a:solidFill>
                <a:srgbClr val="000000"/>
              </a:solidFill>
              <a:latin typeface="Handy Casual" panose="00000500000000000000"/>
            </a:endParaRPr>
          </a:p>
          <a:p>
            <a:pPr marL="343535" lvl="1" indent="-171450">
              <a:lnSpc>
                <a:spcPts val="1670"/>
              </a:lnSpc>
              <a:buFont typeface="Arial" panose="020B0604020202020204"/>
              <a:buChar char="•"/>
            </a:pPr>
            <a:r>
              <a:rPr lang="en-US" sz="1590" spc="66">
                <a:solidFill>
                  <a:srgbClr val="000000"/>
                </a:solidFill>
                <a:latin typeface="Handy Casual" panose="00000500000000000000"/>
              </a:rPr>
              <a:t>Implements user authentication to ensure secure access to the system.</a:t>
            </a:r>
            <a:endParaRPr lang="en-US" sz="1590" spc="66">
              <a:solidFill>
                <a:srgbClr val="000000"/>
              </a:solidFill>
              <a:latin typeface="Handy Casual" panose="00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6760391" y="1242183"/>
            <a:ext cx="10498909" cy="7657600"/>
            <a:chOff x="0" y="0"/>
            <a:chExt cx="14302208" cy="10431615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4238708" cy="10368115"/>
            </a:xfrm>
            <a:custGeom>
              <a:avLst/>
              <a:gdLst/>
              <a:ahLst/>
              <a:cxnLst/>
              <a:rect l="l" t="t" r="r" b="b"/>
              <a:pathLst>
                <a:path w="14238708" h="10368115">
                  <a:moveTo>
                    <a:pt x="14145997" y="10368115"/>
                  </a:moveTo>
                  <a:lnTo>
                    <a:pt x="92710" y="10368115"/>
                  </a:lnTo>
                  <a:cubicBezTo>
                    <a:pt x="41910" y="10368115"/>
                    <a:pt x="0" y="10326205"/>
                    <a:pt x="0" y="1027540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144727" y="0"/>
                  </a:lnTo>
                  <a:cubicBezTo>
                    <a:pt x="14195527" y="0"/>
                    <a:pt x="14237438" y="41910"/>
                    <a:pt x="14237438" y="92710"/>
                  </a:cubicBezTo>
                  <a:lnTo>
                    <a:pt x="14237438" y="10274136"/>
                  </a:lnTo>
                  <a:cubicBezTo>
                    <a:pt x="14238708" y="10326205"/>
                    <a:pt x="14196797" y="10368115"/>
                    <a:pt x="14145997" y="10368115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4302208" cy="10431616"/>
            </a:xfrm>
            <a:custGeom>
              <a:avLst/>
              <a:gdLst/>
              <a:ahLst/>
              <a:cxnLst/>
              <a:rect l="l" t="t" r="r" b="b"/>
              <a:pathLst>
                <a:path w="14302208" h="10431616">
                  <a:moveTo>
                    <a:pt x="14177747" y="59690"/>
                  </a:moveTo>
                  <a:cubicBezTo>
                    <a:pt x="14213308" y="59690"/>
                    <a:pt x="14242518" y="88900"/>
                    <a:pt x="14242518" y="124460"/>
                  </a:cubicBezTo>
                  <a:lnTo>
                    <a:pt x="14242518" y="10307155"/>
                  </a:lnTo>
                  <a:cubicBezTo>
                    <a:pt x="14242518" y="10342716"/>
                    <a:pt x="14213308" y="10371926"/>
                    <a:pt x="14177747" y="10371926"/>
                  </a:cubicBezTo>
                  <a:lnTo>
                    <a:pt x="124460" y="10371926"/>
                  </a:lnTo>
                  <a:cubicBezTo>
                    <a:pt x="88900" y="10371926"/>
                    <a:pt x="59690" y="10342716"/>
                    <a:pt x="59690" y="1030715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177749" y="59690"/>
                  </a:lnTo>
                  <a:moveTo>
                    <a:pt x="141777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307155"/>
                  </a:lnTo>
                  <a:cubicBezTo>
                    <a:pt x="0" y="10375736"/>
                    <a:pt x="55880" y="10431616"/>
                    <a:pt x="124460" y="10431616"/>
                  </a:cubicBezTo>
                  <a:lnTo>
                    <a:pt x="14177749" y="10431616"/>
                  </a:lnTo>
                  <a:cubicBezTo>
                    <a:pt x="14246327" y="10431616"/>
                    <a:pt x="14302208" y="10375736"/>
                    <a:pt x="14302208" y="10307155"/>
                  </a:cubicBezTo>
                  <a:lnTo>
                    <a:pt x="14302208" y="124460"/>
                  </a:lnTo>
                  <a:cubicBezTo>
                    <a:pt x="14302208" y="55880"/>
                    <a:pt x="14246327" y="0"/>
                    <a:pt x="14177749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-49133" y="364943"/>
            <a:ext cx="7628315" cy="9557115"/>
          </a:xfrm>
          <a:custGeom>
            <a:avLst/>
            <a:gdLst/>
            <a:ahLst/>
            <a:cxnLst/>
            <a:rect l="l" t="t" r="r" b="b"/>
            <a:pathLst>
              <a:path w="7628315" h="9557115">
                <a:moveTo>
                  <a:pt x="0" y="0"/>
                </a:moveTo>
                <a:lnTo>
                  <a:pt x="7628316" y="0"/>
                </a:lnTo>
                <a:lnTo>
                  <a:pt x="7628316" y="9557114"/>
                </a:lnTo>
                <a:lnTo>
                  <a:pt x="0" y="955711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 rot="-466770">
            <a:off x="1456592" y="3124434"/>
            <a:ext cx="4579927" cy="1665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0"/>
              </a:lnSpc>
            </a:pPr>
            <a:r>
              <a:rPr lang="en-US" sz="3800">
                <a:solidFill>
                  <a:srgbClr val="000000"/>
                </a:solidFill>
                <a:latin typeface="Handy Casual Bold"/>
              </a:rPr>
              <a:t>Orchestrating Your Music Collection</a:t>
            </a:r>
            <a:endParaRPr lang="en-US" sz="3800">
              <a:solidFill>
                <a:srgbClr val="000000"/>
              </a:solidFill>
              <a:latin typeface="Handy Casual Bold"/>
            </a:endParaRPr>
          </a:p>
        </p:txBody>
      </p:sp>
      <p:sp>
        <p:nvSpPr>
          <p:cNvPr id="11" name="TextBox 11"/>
          <p:cNvSpPr txBox="1"/>
          <p:nvPr/>
        </p:nvSpPr>
        <p:spPr>
          <a:xfrm rot="-466770">
            <a:off x="1259911" y="2121039"/>
            <a:ext cx="4768296" cy="1033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60"/>
              </a:lnSpc>
              <a:spcBef>
                <a:spcPct val="0"/>
              </a:spcBef>
            </a:pPr>
            <a:r>
              <a:rPr lang="en-US" sz="5755">
                <a:solidFill>
                  <a:srgbClr val="000000"/>
                </a:solidFill>
                <a:latin typeface="Krabuler" panose="00000500000000000000"/>
              </a:rPr>
              <a:t>Music -DB</a:t>
            </a:r>
            <a:endParaRPr lang="en-US" sz="5755">
              <a:solidFill>
                <a:srgbClr val="000000"/>
              </a:solidFill>
              <a:latin typeface="Krabuler" panose="000005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799654" y="2852269"/>
            <a:ext cx="3928891" cy="2454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35"/>
              </a:lnSpc>
            </a:pPr>
            <a:r>
              <a:rPr lang="en-US" sz="2400">
                <a:solidFill>
                  <a:srgbClr val="000000"/>
                </a:solidFill>
                <a:latin typeface="Handy Casual" panose="00000500000000000000"/>
              </a:rPr>
              <a:t>Seamless Integration: Create a music player application that seamlessly integrates with users' existing music libraries and online streaming services, providing a unified platform for accessing and enjoying their favorite tunes.</a:t>
            </a:r>
            <a:endParaRPr lang="en-US" sz="2400">
              <a:solidFill>
                <a:srgbClr val="000000"/>
              </a:solidFill>
              <a:latin typeface="Handy Casual" panose="000005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2736636" y="6112604"/>
            <a:ext cx="3846068" cy="210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35"/>
              </a:lnSpc>
            </a:pPr>
            <a:r>
              <a:rPr lang="en-US" sz="2400">
                <a:solidFill>
                  <a:srgbClr val="000000"/>
                </a:solidFill>
                <a:latin typeface="Handy Casual" panose="00000500000000000000"/>
              </a:rPr>
              <a:t>Enhanced Organization: Implement robust metadata management features to ensure accurate categorization and organization of music files, making it easy for users to search, browse, and discover new music effortlessly.</a:t>
            </a:r>
            <a:endParaRPr lang="en-US" sz="2400">
              <a:solidFill>
                <a:srgbClr val="000000"/>
              </a:solidFill>
              <a:latin typeface="Handy Casual" panose="00000500000000000000"/>
            </a:endParaRPr>
          </a:p>
        </p:txBody>
      </p:sp>
      <p:sp>
        <p:nvSpPr>
          <p:cNvPr id="18" name="Freeform 18"/>
          <p:cNvSpPr/>
          <p:nvPr/>
        </p:nvSpPr>
        <p:spPr>
          <a:xfrm rot="-1568932">
            <a:off x="11437677" y="7714166"/>
            <a:ext cx="1144336" cy="1640625"/>
          </a:xfrm>
          <a:custGeom>
            <a:avLst/>
            <a:gdLst/>
            <a:ahLst/>
            <a:cxnLst/>
            <a:rect l="l" t="t" r="r" b="b"/>
            <a:pathLst>
              <a:path w="1144336" h="1640625">
                <a:moveTo>
                  <a:pt x="0" y="0"/>
                </a:moveTo>
                <a:lnTo>
                  <a:pt x="1144337" y="0"/>
                </a:lnTo>
                <a:lnTo>
                  <a:pt x="1144337" y="1640626"/>
                </a:lnTo>
                <a:lnTo>
                  <a:pt x="0" y="16406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027046">
            <a:off x="16282896" y="916013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20" name="Picture 19" descr="not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4870" y="4907915"/>
            <a:ext cx="4013835" cy="3963035"/>
          </a:xfrm>
          <a:prstGeom prst="rect">
            <a:avLst/>
          </a:prstGeom>
        </p:spPr>
      </p:pic>
      <p:pic>
        <p:nvPicPr>
          <p:cNvPr id="21" name="Picture 20" descr="vinyl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68200" y="3924300"/>
            <a:ext cx="2311400" cy="1595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35067" y="-115383"/>
            <a:ext cx="10083238" cy="1393320"/>
          </a:xfrm>
          <a:custGeom>
            <a:avLst/>
            <a:gdLst/>
            <a:ahLst/>
            <a:cxnLst/>
            <a:rect l="l" t="t" r="r" b="b"/>
            <a:pathLst>
              <a:path w="10083238" h="1393320">
                <a:moveTo>
                  <a:pt x="0" y="0"/>
                </a:moveTo>
                <a:lnTo>
                  <a:pt x="10083239" y="0"/>
                </a:lnTo>
                <a:lnTo>
                  <a:pt x="10083239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1965079" y="9011630"/>
            <a:ext cx="8506453" cy="1905171"/>
          </a:xfrm>
          <a:custGeom>
            <a:avLst/>
            <a:gdLst/>
            <a:ahLst/>
            <a:cxnLst/>
            <a:rect l="l" t="t" r="r" b="b"/>
            <a:pathLst>
              <a:path w="8506453" h="1905171">
                <a:moveTo>
                  <a:pt x="0" y="0"/>
                </a:moveTo>
                <a:lnTo>
                  <a:pt x="8506453" y="0"/>
                </a:lnTo>
                <a:lnTo>
                  <a:pt x="8506453" y="1905171"/>
                </a:lnTo>
                <a:lnTo>
                  <a:pt x="0" y="190517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62081"/>
            </a:stretch>
          </a:blipFill>
        </p:spPr>
      </p:sp>
      <p:sp>
        <p:nvSpPr>
          <p:cNvPr id="4" name="Freeform 4"/>
          <p:cNvSpPr/>
          <p:nvPr/>
        </p:nvSpPr>
        <p:spPr>
          <a:xfrm rot="131245">
            <a:off x="416107" y="796475"/>
            <a:ext cx="5992354" cy="8469716"/>
          </a:xfrm>
          <a:custGeom>
            <a:avLst/>
            <a:gdLst/>
            <a:ahLst/>
            <a:cxnLst/>
            <a:rect l="l" t="t" r="r" b="b"/>
            <a:pathLst>
              <a:path w="5992354" h="8469716">
                <a:moveTo>
                  <a:pt x="0" y="0"/>
                </a:moveTo>
                <a:lnTo>
                  <a:pt x="5992354" y="0"/>
                </a:lnTo>
                <a:lnTo>
                  <a:pt x="5992354" y="8469715"/>
                </a:lnTo>
                <a:lnTo>
                  <a:pt x="0" y="84697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55030"/>
            </a:stretch>
          </a:blipFill>
        </p:spPr>
      </p:sp>
      <p:grpSp>
        <p:nvGrpSpPr>
          <p:cNvPr id="5" name="Group 5"/>
          <p:cNvGrpSpPr/>
          <p:nvPr/>
        </p:nvGrpSpPr>
        <p:grpSpPr>
          <a:xfrm rot="0">
            <a:off x="6148885" y="1028700"/>
            <a:ext cx="11178862" cy="8229600"/>
            <a:chOff x="0" y="0"/>
            <a:chExt cx="15228478" cy="11210827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5164978" cy="11147327"/>
            </a:xfrm>
            <a:custGeom>
              <a:avLst/>
              <a:gdLst/>
              <a:ahLst/>
              <a:cxnLst/>
              <a:rect l="l" t="t" r="r" b="b"/>
              <a:pathLst>
                <a:path w="15164978" h="11147327">
                  <a:moveTo>
                    <a:pt x="15072269" y="11147327"/>
                  </a:moveTo>
                  <a:lnTo>
                    <a:pt x="92710" y="11147327"/>
                  </a:lnTo>
                  <a:cubicBezTo>
                    <a:pt x="41910" y="11147327"/>
                    <a:pt x="0" y="11105417"/>
                    <a:pt x="0" y="1105461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5070998" y="0"/>
                  </a:lnTo>
                  <a:cubicBezTo>
                    <a:pt x="15121798" y="0"/>
                    <a:pt x="15163709" y="41910"/>
                    <a:pt x="15163709" y="92710"/>
                  </a:cubicBezTo>
                  <a:lnTo>
                    <a:pt x="15163709" y="11053347"/>
                  </a:lnTo>
                  <a:cubicBezTo>
                    <a:pt x="15164978" y="11105417"/>
                    <a:pt x="15123069" y="11147327"/>
                    <a:pt x="15072269" y="11147327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5228478" cy="11210827"/>
            </a:xfrm>
            <a:custGeom>
              <a:avLst/>
              <a:gdLst/>
              <a:ahLst/>
              <a:cxnLst/>
              <a:rect l="l" t="t" r="r" b="b"/>
              <a:pathLst>
                <a:path w="15228478" h="11210827">
                  <a:moveTo>
                    <a:pt x="15104019" y="59690"/>
                  </a:moveTo>
                  <a:cubicBezTo>
                    <a:pt x="15139578" y="59690"/>
                    <a:pt x="15168789" y="88900"/>
                    <a:pt x="15168789" y="124460"/>
                  </a:cubicBezTo>
                  <a:lnTo>
                    <a:pt x="15168789" y="11086367"/>
                  </a:lnTo>
                  <a:cubicBezTo>
                    <a:pt x="15168789" y="11121927"/>
                    <a:pt x="15139578" y="11151136"/>
                    <a:pt x="15104019" y="11151136"/>
                  </a:cubicBezTo>
                  <a:lnTo>
                    <a:pt x="124460" y="11151136"/>
                  </a:lnTo>
                  <a:cubicBezTo>
                    <a:pt x="88900" y="11151136"/>
                    <a:pt x="59690" y="11121927"/>
                    <a:pt x="59690" y="110863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104019" y="59690"/>
                  </a:lnTo>
                  <a:moveTo>
                    <a:pt x="1510401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086367"/>
                  </a:lnTo>
                  <a:cubicBezTo>
                    <a:pt x="0" y="11154947"/>
                    <a:pt x="55880" y="11210827"/>
                    <a:pt x="124460" y="11210827"/>
                  </a:cubicBezTo>
                  <a:lnTo>
                    <a:pt x="15104019" y="11210827"/>
                  </a:lnTo>
                  <a:cubicBezTo>
                    <a:pt x="15172598" y="11210827"/>
                    <a:pt x="15228478" y="11154947"/>
                    <a:pt x="15228478" y="11086367"/>
                  </a:cubicBezTo>
                  <a:lnTo>
                    <a:pt x="15228478" y="124460"/>
                  </a:lnTo>
                  <a:cubicBezTo>
                    <a:pt x="15228478" y="55880"/>
                    <a:pt x="15172598" y="0"/>
                    <a:pt x="15104019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472397" y="4195905"/>
            <a:ext cx="554854" cy="554854"/>
            <a:chOff x="0" y="0"/>
            <a:chExt cx="739806" cy="739806"/>
          </a:xfrm>
        </p:grpSpPr>
        <p:grpSp>
          <p:nvGrpSpPr>
            <p:cNvPr id="9" name="Group 9"/>
            <p:cNvGrpSpPr/>
            <p:nvPr/>
          </p:nvGrpSpPr>
          <p:grpSpPr>
            <a:xfrm rot="0">
              <a:off x="0" y="0"/>
              <a:ext cx="739806" cy="739806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40"/>
                  </a:lnSpc>
                </a:pPr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113329" y="-14828"/>
              <a:ext cx="513149" cy="702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45"/>
                </a:lnSpc>
                <a:spcBef>
                  <a:spcPct val="0"/>
                </a:spcBef>
              </a:pPr>
              <a:r>
                <a:rPr lang="en-US" sz="3175" spc="63">
                  <a:solidFill>
                    <a:srgbClr val="231F20"/>
                  </a:solidFill>
                  <a:latin typeface="Krabuler Bold"/>
                </a:rPr>
                <a:t>1</a:t>
              </a:r>
              <a:endParaRPr lang="en-US" sz="3175" spc="63">
                <a:solidFill>
                  <a:srgbClr val="231F20"/>
                </a:solidFill>
                <a:latin typeface="Krabuler Bold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1472397" y="5227010"/>
            <a:ext cx="554854" cy="554854"/>
            <a:chOff x="0" y="0"/>
            <a:chExt cx="739806" cy="739806"/>
          </a:xfrm>
        </p:grpSpPr>
        <p:grpSp>
          <p:nvGrpSpPr>
            <p:cNvPr id="14" name="Group 14"/>
            <p:cNvGrpSpPr/>
            <p:nvPr/>
          </p:nvGrpSpPr>
          <p:grpSpPr>
            <a:xfrm rot="0">
              <a:off x="0" y="0"/>
              <a:ext cx="739806" cy="739806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40"/>
                  </a:lnSpc>
                </a:pPr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113329" y="-10795"/>
              <a:ext cx="513149" cy="702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45"/>
                </a:lnSpc>
                <a:spcBef>
                  <a:spcPct val="0"/>
                </a:spcBef>
              </a:pPr>
              <a:r>
                <a:rPr lang="en-US" sz="3175" spc="63">
                  <a:solidFill>
                    <a:srgbClr val="000000"/>
                  </a:solidFill>
                  <a:latin typeface="Krabuler Bold"/>
                </a:rPr>
                <a:t>2</a:t>
              </a:r>
              <a:endParaRPr lang="en-US" sz="3175" spc="63">
                <a:solidFill>
                  <a:srgbClr val="000000"/>
                </a:solidFill>
                <a:latin typeface="Krabuler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1472397" y="6276918"/>
            <a:ext cx="554854" cy="554854"/>
            <a:chOff x="0" y="0"/>
            <a:chExt cx="739806" cy="739806"/>
          </a:xfrm>
        </p:grpSpPr>
        <p:grpSp>
          <p:nvGrpSpPr>
            <p:cNvPr id="19" name="Group 19"/>
            <p:cNvGrpSpPr/>
            <p:nvPr/>
          </p:nvGrpSpPr>
          <p:grpSpPr>
            <a:xfrm rot="0">
              <a:off x="0" y="0"/>
              <a:ext cx="739806" cy="739806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40"/>
                  </a:lnSpc>
                </a:pPr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113329" y="-18862"/>
              <a:ext cx="513149" cy="702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45"/>
                </a:lnSpc>
                <a:spcBef>
                  <a:spcPct val="0"/>
                </a:spcBef>
              </a:pPr>
              <a:r>
                <a:rPr lang="en-US" sz="3175" spc="63">
                  <a:solidFill>
                    <a:srgbClr val="231F20"/>
                  </a:solidFill>
                  <a:latin typeface="Krabuler Bold"/>
                </a:rPr>
                <a:t>3</a:t>
              </a:r>
              <a:endParaRPr lang="en-US" sz="3175" spc="63">
                <a:solidFill>
                  <a:srgbClr val="231F20"/>
                </a:solidFill>
                <a:latin typeface="Krabuler Bold"/>
              </a:endParaRPr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1542826" y="2288619"/>
            <a:ext cx="4081927" cy="1706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55"/>
              </a:lnSpc>
            </a:pPr>
            <a:r>
              <a:rPr lang="en-US" sz="5500">
                <a:solidFill>
                  <a:srgbClr val="000000"/>
                </a:solidFill>
                <a:latin typeface="Krabuler" panose="00000500000000000000"/>
              </a:rPr>
              <a:t>Project</a:t>
            </a:r>
            <a:endParaRPr lang="en-US" sz="5500">
              <a:solidFill>
                <a:srgbClr val="000000"/>
              </a:solidFill>
              <a:latin typeface="Krabuler" panose="00000500000000000000"/>
            </a:endParaRPr>
          </a:p>
          <a:p>
            <a:pPr>
              <a:lnSpc>
                <a:spcPts val="6655"/>
              </a:lnSpc>
            </a:pPr>
            <a:r>
              <a:rPr lang="en-US" sz="5500">
                <a:solidFill>
                  <a:srgbClr val="000000"/>
                </a:solidFill>
                <a:latin typeface="Krabuler" panose="00000500000000000000"/>
              </a:rPr>
              <a:t>ANALYSIS</a:t>
            </a:r>
            <a:endParaRPr lang="en-US" sz="5500">
              <a:solidFill>
                <a:srgbClr val="000000"/>
              </a:solidFill>
              <a:latin typeface="Krabuler" panose="00000500000000000000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2207612" y="4269559"/>
            <a:ext cx="3346712" cy="568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80"/>
              </a:lnSpc>
            </a:pPr>
            <a:r>
              <a:rPr lang="en-US" sz="1300">
                <a:solidFill>
                  <a:srgbClr val="000000"/>
                </a:solidFill>
                <a:latin typeface="Handy Casual" panose="00000500000000000000"/>
              </a:rPr>
              <a:t>Music streaming services are experiencing rapid growth, with an increasing number of users relying on digital platforms to access and consume music</a:t>
            </a:r>
            <a:endParaRPr lang="en-US" sz="1300">
              <a:solidFill>
                <a:srgbClr val="000000"/>
              </a:solidFill>
              <a:latin typeface="Handy Casual" panose="00000500000000000000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2207612" y="5308165"/>
            <a:ext cx="3346712" cy="568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80"/>
              </a:lnSpc>
            </a:pPr>
            <a:r>
              <a:rPr lang="en-US" sz="1300">
                <a:solidFill>
                  <a:srgbClr val="000000"/>
                </a:solidFill>
                <a:latin typeface="Handy Casual" panose="00000500000000000000"/>
              </a:rPr>
              <a:t>Users desire a comprehensive music player application that offers seamless integration with their existing music libraries, online streaming services, and personalized recommendations.</a:t>
            </a:r>
            <a:endParaRPr lang="en-US" sz="1300">
              <a:solidFill>
                <a:srgbClr val="000000"/>
              </a:solidFill>
              <a:latin typeface="Handy Casual" panose="00000500000000000000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2207612" y="6379637"/>
            <a:ext cx="3346712" cy="568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80"/>
              </a:lnSpc>
            </a:pPr>
            <a:r>
              <a:rPr lang="en-US" sz="1300">
                <a:solidFill>
                  <a:srgbClr val="000000"/>
                </a:solidFill>
                <a:latin typeface="Handy Casual" panose="00000500000000000000"/>
              </a:rPr>
              <a:t>Developing MusicDb requires expertise in software development, database management, user interface design, and data analytics.</a:t>
            </a:r>
            <a:endParaRPr lang="en-US" sz="1300">
              <a:solidFill>
                <a:srgbClr val="000000"/>
              </a:solidFill>
              <a:latin typeface="Handy Casual" panose="00000500000000000000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11965079" y="8135330"/>
            <a:ext cx="1781391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00"/>
              </a:lnSpc>
            </a:pPr>
            <a:endParaRPr lang="en-US" sz="1500" spc="54">
              <a:solidFill>
                <a:srgbClr val="000000"/>
              </a:solidFill>
              <a:latin typeface="Krabuler Bold"/>
            </a:endParaRPr>
          </a:p>
          <a:p>
            <a:pPr>
              <a:lnSpc>
                <a:spcPts val="2100"/>
              </a:lnSpc>
              <a:spcBef>
                <a:spcPct val="0"/>
              </a:spcBef>
            </a:pPr>
            <a:endParaRPr lang="en-US" sz="1500" spc="54">
              <a:solidFill>
                <a:srgbClr val="000000"/>
              </a:solidFill>
              <a:latin typeface="Krabuler Bold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6403340" y="3676015"/>
            <a:ext cx="7154545" cy="36785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ts val="2100"/>
              </a:lnSpc>
            </a:pPr>
            <a:r>
              <a:rPr lang="en-US" sz="2400" spc="54">
                <a:solidFill>
                  <a:srgbClr val="000000"/>
                </a:solidFill>
                <a:latin typeface="Krabuler Bold"/>
              </a:rPr>
              <a:t>Music DB can adopt a freemium model, offering basic features for free with optional premium subscriptions for enhanced functionality, ad-free listening, and exclusive content.</a:t>
            </a:r>
            <a:endParaRPr lang="en-US" sz="2400" spc="54">
              <a:solidFill>
                <a:srgbClr val="000000"/>
              </a:solidFill>
              <a:latin typeface="Krabuler Bold"/>
            </a:endParaRPr>
          </a:p>
          <a:p>
            <a:pPr algn="just">
              <a:lnSpc>
                <a:spcPts val="2100"/>
              </a:lnSpc>
            </a:pPr>
            <a:r>
              <a:rPr lang="en-US" sz="2400" spc="54">
                <a:solidFill>
                  <a:srgbClr val="000000"/>
                </a:solidFill>
                <a:latin typeface="Krabuler Bold"/>
              </a:rPr>
              <a:t>Additional revenue streams may include partnerships with music labels, merchandise sales, and sponsored content or promotions within the application.</a:t>
            </a:r>
            <a:endParaRPr lang="en-US" sz="2400" spc="54">
              <a:solidFill>
                <a:srgbClr val="000000"/>
              </a:solidFill>
              <a:latin typeface="Krabuler Bold"/>
            </a:endParaRPr>
          </a:p>
        </p:txBody>
      </p:sp>
      <p:sp>
        <p:nvSpPr>
          <p:cNvPr id="69" name="Freeform 69"/>
          <p:cNvSpPr/>
          <p:nvPr/>
        </p:nvSpPr>
        <p:spPr>
          <a:xfrm rot="9074365" flipH="1" flipV="1">
            <a:off x="1291003" y="7623950"/>
            <a:ext cx="3573273" cy="896567"/>
          </a:xfrm>
          <a:custGeom>
            <a:avLst/>
            <a:gdLst/>
            <a:ahLst/>
            <a:cxnLst/>
            <a:rect l="l" t="t" r="r" b="b"/>
            <a:pathLst>
              <a:path w="3573273" h="896567">
                <a:moveTo>
                  <a:pt x="3573273" y="896567"/>
                </a:moveTo>
                <a:lnTo>
                  <a:pt x="0" y="896567"/>
                </a:lnTo>
                <a:lnTo>
                  <a:pt x="0" y="0"/>
                </a:lnTo>
                <a:lnTo>
                  <a:pt x="3573273" y="0"/>
                </a:lnTo>
                <a:lnTo>
                  <a:pt x="3573273" y="896567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52505">
            <a:off x="5091831" y="1115963"/>
            <a:ext cx="4116756" cy="8173655"/>
          </a:xfrm>
          <a:custGeom>
            <a:avLst/>
            <a:gdLst/>
            <a:ahLst/>
            <a:cxnLst/>
            <a:rect l="l" t="t" r="r" b="b"/>
            <a:pathLst>
              <a:path w="4116756" h="8173655">
                <a:moveTo>
                  <a:pt x="0" y="0"/>
                </a:moveTo>
                <a:lnTo>
                  <a:pt x="4116756" y="0"/>
                </a:lnTo>
                <a:lnTo>
                  <a:pt x="4116756" y="8173655"/>
                </a:lnTo>
                <a:lnTo>
                  <a:pt x="0" y="817365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b="-10364"/>
            </a:stretch>
          </a:blipFill>
        </p:spPr>
      </p:sp>
      <p:sp>
        <p:nvSpPr>
          <p:cNvPr id="3" name="Freeform 3"/>
          <p:cNvSpPr/>
          <p:nvPr/>
        </p:nvSpPr>
        <p:spPr>
          <a:xfrm rot="152505">
            <a:off x="9083223" y="1115962"/>
            <a:ext cx="4116756" cy="8175676"/>
          </a:xfrm>
          <a:custGeom>
            <a:avLst/>
            <a:gdLst/>
            <a:ahLst/>
            <a:cxnLst/>
            <a:rect l="l" t="t" r="r" b="b"/>
            <a:pathLst>
              <a:path w="4116756" h="8175676">
                <a:moveTo>
                  <a:pt x="0" y="0"/>
                </a:moveTo>
                <a:lnTo>
                  <a:pt x="4116756" y="0"/>
                </a:lnTo>
                <a:lnTo>
                  <a:pt x="4116756" y="8175676"/>
                </a:lnTo>
                <a:lnTo>
                  <a:pt x="0" y="817567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b="-10336"/>
            </a:stretch>
          </a:blipFill>
        </p:spPr>
      </p:sp>
      <p:sp>
        <p:nvSpPr>
          <p:cNvPr id="4" name="Freeform 4"/>
          <p:cNvSpPr/>
          <p:nvPr/>
        </p:nvSpPr>
        <p:spPr>
          <a:xfrm rot="152505">
            <a:off x="13257227" y="1120012"/>
            <a:ext cx="3935405" cy="8116769"/>
          </a:xfrm>
          <a:custGeom>
            <a:avLst/>
            <a:gdLst/>
            <a:ahLst/>
            <a:cxnLst/>
            <a:rect l="l" t="t" r="r" b="b"/>
            <a:pathLst>
              <a:path w="3935405" h="8116769">
                <a:moveTo>
                  <a:pt x="0" y="0"/>
                </a:moveTo>
                <a:lnTo>
                  <a:pt x="3935406" y="0"/>
                </a:lnTo>
                <a:lnTo>
                  <a:pt x="3935406" y="8116769"/>
                </a:lnTo>
                <a:lnTo>
                  <a:pt x="0" y="811676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4608" b="-11137"/>
            </a:stretch>
          </a:blipFill>
        </p:spPr>
      </p:sp>
      <p:sp>
        <p:nvSpPr>
          <p:cNvPr id="8" name="Freeform 8"/>
          <p:cNvSpPr/>
          <p:nvPr/>
        </p:nvSpPr>
        <p:spPr>
          <a:xfrm rot="152505">
            <a:off x="1100981" y="1115976"/>
            <a:ext cx="4116756" cy="8147179"/>
          </a:xfrm>
          <a:custGeom>
            <a:avLst/>
            <a:gdLst/>
            <a:ahLst/>
            <a:cxnLst/>
            <a:rect l="l" t="t" r="r" b="b"/>
            <a:pathLst>
              <a:path w="4116756" h="8147179">
                <a:moveTo>
                  <a:pt x="0" y="0"/>
                </a:moveTo>
                <a:lnTo>
                  <a:pt x="4116756" y="0"/>
                </a:lnTo>
                <a:lnTo>
                  <a:pt x="4116756" y="8147179"/>
                </a:lnTo>
                <a:lnTo>
                  <a:pt x="0" y="814717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b="-1072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016990" y="3255010"/>
            <a:ext cx="1979295" cy="4329430"/>
          </a:xfrm>
          <a:custGeom>
            <a:avLst/>
            <a:gdLst/>
            <a:ahLst/>
            <a:cxnLst/>
            <a:rect l="l" t="t" r="r" b="b"/>
            <a:pathLst>
              <a:path w="1979545" h="1979545">
                <a:moveTo>
                  <a:pt x="0" y="0"/>
                </a:moveTo>
                <a:lnTo>
                  <a:pt x="1979546" y="0"/>
                </a:lnTo>
                <a:lnTo>
                  <a:pt x="1979546" y="1979546"/>
                </a:lnTo>
                <a:lnTo>
                  <a:pt x="0" y="19795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899015" y="5142230"/>
            <a:ext cx="1979295" cy="4074160"/>
          </a:xfrm>
          <a:custGeom>
            <a:avLst/>
            <a:gdLst/>
            <a:ahLst/>
            <a:cxnLst/>
            <a:rect l="l" t="t" r="r" b="b"/>
            <a:pathLst>
              <a:path w="1979545" h="1979545">
                <a:moveTo>
                  <a:pt x="0" y="0"/>
                </a:moveTo>
                <a:lnTo>
                  <a:pt x="1979546" y="0"/>
                </a:lnTo>
                <a:lnTo>
                  <a:pt x="1979546" y="1979545"/>
                </a:lnTo>
                <a:lnTo>
                  <a:pt x="0" y="19795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147300" y="5504815"/>
            <a:ext cx="1483360" cy="469011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ts val="1560"/>
              </a:lnSpc>
            </a:pPr>
            <a:r>
              <a:rPr lang="en-US" sz="1300">
                <a:solidFill>
                  <a:srgbClr val="231F20"/>
                </a:solidFill>
                <a:latin typeface="Handy Casual Bold"/>
              </a:rPr>
              <a:t>User-Centric Approach: HarmonyHub adopts a user-centric approach, prioritizing user feedback, market analysis, and continuous improvement to deliver a superior music listening experience that meets the evolving needs and preferences of music enthusiasts.</a:t>
            </a:r>
            <a:endParaRPr lang="en-US" sz="1300">
              <a:solidFill>
                <a:srgbClr val="231F20"/>
              </a:solidFill>
              <a:latin typeface="Handy Casual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163482" y="3613107"/>
            <a:ext cx="1483660" cy="380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60"/>
              </a:lnSpc>
            </a:pPr>
            <a:r>
              <a:rPr lang="en-US" sz="1300">
                <a:solidFill>
                  <a:srgbClr val="231F20"/>
                </a:solidFill>
                <a:latin typeface="Handy Casual Bold"/>
              </a:rPr>
              <a:t>Business Sustainability: With a freemium business model, strategic partnerships, and revenue diversification strategies, HarmonyHub aims to establish itself as a leading player in the competitive music streaming market, driving innovation and delighting users worldwide..</a:t>
            </a:r>
            <a:endParaRPr lang="en-US" sz="1300">
              <a:solidFill>
                <a:srgbClr val="231F20"/>
              </a:solidFill>
              <a:latin typeface="Handy Casual Bold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6049645" y="3854450"/>
            <a:ext cx="1979295" cy="3950335"/>
          </a:xfrm>
          <a:custGeom>
            <a:avLst/>
            <a:gdLst/>
            <a:ahLst/>
            <a:cxnLst/>
            <a:rect l="l" t="t" r="r" b="b"/>
            <a:pathLst>
              <a:path w="1979545" h="1979545">
                <a:moveTo>
                  <a:pt x="0" y="0"/>
                </a:moveTo>
                <a:lnTo>
                  <a:pt x="1979546" y="0"/>
                </a:lnTo>
                <a:lnTo>
                  <a:pt x="1979546" y="1979545"/>
                </a:lnTo>
                <a:lnTo>
                  <a:pt x="0" y="19795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6281928" y="4280141"/>
            <a:ext cx="1483660" cy="320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60"/>
              </a:lnSpc>
            </a:pPr>
            <a:r>
              <a:rPr lang="en-US" sz="1300">
                <a:solidFill>
                  <a:srgbClr val="231F20"/>
                </a:solidFill>
                <a:latin typeface="Handy Casual Bold"/>
              </a:rPr>
              <a:t>Robust Metadata Management: The project focuses on implementing robust metadata management features to ensure accurate organization and retrieval of music files, enhancing the user experience and accessibility of the application.</a:t>
            </a:r>
            <a:endParaRPr lang="en-US" sz="1300">
              <a:solidFill>
                <a:srgbClr val="231F20"/>
              </a:solidFill>
              <a:latin typeface="Handy Casual Bold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2171065" y="4956175"/>
            <a:ext cx="1979295" cy="3708400"/>
          </a:xfrm>
          <a:custGeom>
            <a:avLst/>
            <a:gdLst/>
            <a:ahLst/>
            <a:cxnLst/>
            <a:rect l="l" t="t" r="r" b="b"/>
            <a:pathLst>
              <a:path w="1979545" h="1979545">
                <a:moveTo>
                  <a:pt x="0" y="0"/>
                </a:moveTo>
                <a:lnTo>
                  <a:pt x="1979546" y="0"/>
                </a:lnTo>
                <a:lnTo>
                  <a:pt x="1979546" y="1979545"/>
                </a:lnTo>
                <a:lnTo>
                  <a:pt x="0" y="19795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2419013" y="5382374"/>
            <a:ext cx="1483660" cy="320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60"/>
              </a:lnSpc>
            </a:pPr>
            <a:r>
              <a:rPr lang="en-US" sz="1300">
                <a:solidFill>
                  <a:srgbClr val="231F20"/>
                </a:solidFill>
                <a:latin typeface="Handy Casual Bold"/>
              </a:rPr>
              <a:t>Innovative Music Player: HarmonyHub aims to create an innovative music player application that offers seamless integration with existing music libraries, personalized recommendations, and collaborative sharing options..</a:t>
            </a:r>
            <a:endParaRPr lang="en-US" sz="1300">
              <a:solidFill>
                <a:srgbClr val="231F20"/>
              </a:solidFill>
              <a:latin typeface="Handy Casual Bold"/>
            </a:endParaRPr>
          </a:p>
        </p:txBody>
      </p:sp>
      <p:sp>
        <p:nvSpPr>
          <p:cNvPr id="26" name="Freeform 26"/>
          <p:cNvSpPr/>
          <p:nvPr/>
        </p:nvSpPr>
        <p:spPr>
          <a:xfrm rot="3995677">
            <a:off x="-321002" y="7684623"/>
            <a:ext cx="2486709" cy="2409847"/>
          </a:xfrm>
          <a:custGeom>
            <a:avLst/>
            <a:gdLst/>
            <a:ahLst/>
            <a:cxnLst/>
            <a:rect l="l" t="t" r="r" b="b"/>
            <a:pathLst>
              <a:path w="2486709" h="2409847">
                <a:moveTo>
                  <a:pt x="0" y="0"/>
                </a:moveTo>
                <a:lnTo>
                  <a:pt x="2486709" y="0"/>
                </a:lnTo>
                <a:lnTo>
                  <a:pt x="2486709" y="2409847"/>
                </a:lnTo>
                <a:lnTo>
                  <a:pt x="0" y="24098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5027046">
            <a:off x="16542681" y="990979"/>
            <a:ext cx="1024974" cy="933658"/>
          </a:xfrm>
          <a:custGeom>
            <a:avLst/>
            <a:gdLst/>
            <a:ahLst/>
            <a:cxnLst/>
            <a:rect l="l" t="t" r="r" b="b"/>
            <a:pathLst>
              <a:path w="1024974" h="933658">
                <a:moveTo>
                  <a:pt x="0" y="0"/>
                </a:moveTo>
                <a:lnTo>
                  <a:pt x="1024974" y="0"/>
                </a:lnTo>
                <a:lnTo>
                  <a:pt x="1024974" y="933658"/>
                </a:lnTo>
                <a:lnTo>
                  <a:pt x="0" y="9336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-8878474" flipV="1">
            <a:off x="15302023" y="9177610"/>
            <a:ext cx="3014815" cy="756445"/>
          </a:xfrm>
          <a:custGeom>
            <a:avLst/>
            <a:gdLst/>
            <a:ahLst/>
            <a:cxnLst/>
            <a:rect l="l" t="t" r="r" b="b"/>
            <a:pathLst>
              <a:path w="3014815" h="756445">
                <a:moveTo>
                  <a:pt x="0" y="756445"/>
                </a:moveTo>
                <a:lnTo>
                  <a:pt x="3014815" y="756445"/>
                </a:lnTo>
                <a:lnTo>
                  <a:pt x="3014815" y="0"/>
                </a:lnTo>
                <a:lnTo>
                  <a:pt x="0" y="0"/>
                </a:lnTo>
                <a:lnTo>
                  <a:pt x="0" y="756445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944745" y="6498590"/>
            <a:ext cx="9814560" cy="2351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20"/>
              </a:lnSpc>
            </a:pPr>
            <a:r>
              <a:rPr lang="en-US" sz="2300">
                <a:solidFill>
                  <a:srgbClr val="000000"/>
                </a:solidFill>
                <a:latin typeface="Handy Casual Bold"/>
              </a:rPr>
              <a:t>In conclusion, the  project Music DB presents a promising opportunity to create a comprehensive music player application that meets the evolving needs and preferences of music enthusiasts. By leveraging advanced technologies, robust metadata management, and personalized recommendation algorithms, HarmonyHub aims to offer users a seamless and immersive music listening experience.</a:t>
            </a:r>
            <a:endParaRPr lang="en-US" sz="2300">
              <a:solidFill>
                <a:srgbClr val="000000"/>
              </a:solidFill>
              <a:latin typeface="Handy Casual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4742707" y="1589776"/>
            <a:ext cx="9699658" cy="3103890"/>
          </a:xfrm>
          <a:custGeom>
            <a:avLst/>
            <a:gdLst/>
            <a:ahLst/>
            <a:cxnLst/>
            <a:rect l="l" t="t" r="r" b="b"/>
            <a:pathLst>
              <a:path w="9699658" h="3103890">
                <a:moveTo>
                  <a:pt x="0" y="0"/>
                </a:moveTo>
                <a:lnTo>
                  <a:pt x="9699657" y="0"/>
                </a:lnTo>
                <a:lnTo>
                  <a:pt x="9699657" y="3103891"/>
                </a:lnTo>
                <a:lnTo>
                  <a:pt x="0" y="310389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 rot="-166726">
            <a:off x="4763096" y="2388342"/>
            <a:ext cx="9288045" cy="1344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  <a:spcBef>
                <a:spcPct val="0"/>
              </a:spcBef>
            </a:pPr>
            <a:r>
              <a:rPr lang="en-US" sz="7800" spc="304">
                <a:solidFill>
                  <a:srgbClr val="000000"/>
                </a:solidFill>
                <a:latin typeface="Krabuler" panose="00000500000000000000"/>
              </a:rPr>
              <a:t>CONCLUSIONS</a:t>
            </a:r>
            <a:endParaRPr lang="en-US" sz="7800" spc="304">
              <a:solidFill>
                <a:srgbClr val="000000"/>
              </a:solidFill>
              <a:latin typeface="Krabuler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58389" y="6498576"/>
            <a:ext cx="4199874" cy="335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20"/>
              </a:lnSpc>
            </a:pPr>
            <a:r>
              <a:rPr lang="en-US" sz="2300">
                <a:solidFill>
                  <a:srgbClr val="000000"/>
                </a:solidFill>
                <a:latin typeface="Handy Casual Bold"/>
              </a:rPr>
              <a:t>.</a:t>
            </a:r>
            <a:endParaRPr lang="en-US" sz="2300">
              <a:solidFill>
                <a:srgbClr val="000000"/>
              </a:solidFill>
              <a:latin typeface="Handy Casu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044063" y="5494655"/>
            <a:ext cx="4199874" cy="664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Krabuler" panose="00000500000000000000"/>
              </a:rPr>
              <a:t>CONCLUSION</a:t>
            </a:r>
            <a:endParaRPr lang="en-US" sz="3700">
              <a:solidFill>
                <a:srgbClr val="000000"/>
              </a:solidFill>
              <a:latin typeface="Krabuler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932153" y="6498576"/>
            <a:ext cx="4199874" cy="335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20"/>
              </a:lnSpc>
            </a:pPr>
            <a:r>
              <a:rPr lang="en-US" sz="2300">
                <a:solidFill>
                  <a:srgbClr val="000000"/>
                </a:solidFill>
                <a:latin typeface="Handy Casual Bold"/>
              </a:rPr>
              <a:t>.</a:t>
            </a:r>
            <a:endParaRPr lang="en-US" sz="2300">
              <a:solidFill>
                <a:srgbClr val="000000"/>
              </a:solidFill>
              <a:latin typeface="Handy Casual Bold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0538197" y="3444543"/>
            <a:ext cx="2704795" cy="1249123"/>
          </a:xfrm>
          <a:custGeom>
            <a:avLst/>
            <a:gdLst/>
            <a:ahLst/>
            <a:cxnLst/>
            <a:rect l="l" t="t" r="r" b="b"/>
            <a:pathLst>
              <a:path w="2704795" h="1249123">
                <a:moveTo>
                  <a:pt x="0" y="0"/>
                </a:moveTo>
                <a:lnTo>
                  <a:pt x="2704795" y="0"/>
                </a:lnTo>
                <a:lnTo>
                  <a:pt x="2704795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491967">
            <a:off x="4392492" y="950145"/>
            <a:ext cx="2241878" cy="2042147"/>
          </a:xfrm>
          <a:custGeom>
            <a:avLst/>
            <a:gdLst/>
            <a:ahLst/>
            <a:cxnLst/>
            <a:rect l="l" t="t" r="r" b="b"/>
            <a:pathLst>
              <a:path w="2241878" h="2042147">
                <a:moveTo>
                  <a:pt x="0" y="0"/>
                </a:moveTo>
                <a:lnTo>
                  <a:pt x="2241878" y="0"/>
                </a:lnTo>
                <a:lnTo>
                  <a:pt x="2241878" y="2042147"/>
                </a:lnTo>
                <a:lnTo>
                  <a:pt x="0" y="20421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4706294" flipV="1">
            <a:off x="-104297" y="1286525"/>
            <a:ext cx="3895386" cy="4128059"/>
          </a:xfrm>
          <a:custGeom>
            <a:avLst/>
            <a:gdLst/>
            <a:ahLst/>
            <a:cxnLst/>
            <a:rect l="l" t="t" r="r" b="b"/>
            <a:pathLst>
              <a:path w="3895386" h="4128059">
                <a:moveTo>
                  <a:pt x="0" y="4128058"/>
                </a:moveTo>
                <a:lnTo>
                  <a:pt x="3895387" y="4128058"/>
                </a:lnTo>
                <a:lnTo>
                  <a:pt x="3895387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568932">
            <a:off x="15725241" y="2538573"/>
            <a:ext cx="1447775" cy="2075662"/>
          </a:xfrm>
          <a:custGeom>
            <a:avLst/>
            <a:gdLst/>
            <a:ahLst/>
            <a:cxnLst/>
            <a:rect l="l" t="t" r="r" b="b"/>
            <a:pathLst>
              <a:path w="1447775" h="2075662">
                <a:moveTo>
                  <a:pt x="0" y="0"/>
                </a:moveTo>
                <a:lnTo>
                  <a:pt x="1447774" y="0"/>
                </a:lnTo>
                <a:lnTo>
                  <a:pt x="1447774" y="2075662"/>
                </a:lnTo>
                <a:lnTo>
                  <a:pt x="0" y="20756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538197" y="0"/>
            <a:ext cx="10083238" cy="1393320"/>
          </a:xfrm>
          <a:custGeom>
            <a:avLst/>
            <a:gdLst/>
            <a:ahLst/>
            <a:cxnLst/>
            <a:rect l="l" t="t" r="r" b="b"/>
            <a:pathLst>
              <a:path w="10083238" h="1393320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-4098675" y="8905418"/>
            <a:ext cx="9279203" cy="2078243"/>
          </a:xfrm>
          <a:custGeom>
            <a:avLst/>
            <a:gdLst/>
            <a:ahLst/>
            <a:cxnLst/>
            <a:rect l="l" t="t" r="r" b="b"/>
            <a:pathLst>
              <a:path w="9279203" h="207824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62081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4114</Words>
  <Application>WPS Presentation</Application>
  <PresentationFormat>On-screen Show (4:3)</PresentationFormat>
  <Paragraphs>110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SimSun</vt:lpstr>
      <vt:lpstr>Wingdings</vt:lpstr>
      <vt:lpstr>Pompiere</vt:lpstr>
      <vt:lpstr>Handy Casual</vt:lpstr>
      <vt:lpstr>Krabuler</vt:lpstr>
      <vt:lpstr>Krabuler Bold</vt:lpstr>
      <vt:lpstr>Segoe Print</vt:lpstr>
      <vt:lpstr>Krabuler Italics</vt:lpstr>
      <vt:lpstr>Arial</vt:lpstr>
      <vt:lpstr>Handy Casual Bold</vt:lpstr>
      <vt:lpstr>Microsoft YaHei</vt:lpstr>
      <vt:lpstr>Arial Unicode MS</vt:lpstr>
      <vt:lpstr>Calibri</vt:lpstr>
      <vt:lpstr>Handy Casual 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Playful Doodle Digital Brainstorm Presentation</dc:title>
  <dc:creator/>
  <cp:lastModifiedBy>manas chowdary kannikanti</cp:lastModifiedBy>
  <cp:revision>3</cp:revision>
  <dcterms:created xsi:type="dcterms:W3CDTF">2006-08-16T00:00:00Z</dcterms:created>
  <dcterms:modified xsi:type="dcterms:W3CDTF">2024-05-02T17:55:39Z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4522BC861A474CA8A15201199C1941FA_13</vt:lpwstr>
  </property>
  <property fmtid="{D5CDD505-2E9C-101B-9397-08002B2CF9AE}" pid="3" name="KSOProductBuildVer">
    <vt:lpwstr>1033-12.2.0.16731</vt:lpwstr>
  </property>
</Properties>
</file>