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4591" r:id="rId2"/>
    <p:sldMasterId id="2147484579" r:id="rId3"/>
  </p:sldMasterIdLst>
  <p:notesMasterIdLst>
    <p:notesMasterId r:id="rId16"/>
  </p:notesMasterIdLst>
  <p:handoutMasterIdLst>
    <p:handoutMasterId r:id="rId17"/>
  </p:handoutMasterIdLst>
  <p:sldIdLst>
    <p:sldId id="470" r:id="rId4"/>
    <p:sldId id="490" r:id="rId5"/>
    <p:sldId id="492" r:id="rId6"/>
    <p:sldId id="487" r:id="rId7"/>
    <p:sldId id="496" r:id="rId8"/>
    <p:sldId id="495" r:id="rId9"/>
    <p:sldId id="498" r:id="rId10"/>
    <p:sldId id="497" r:id="rId11"/>
    <p:sldId id="499" r:id="rId12"/>
    <p:sldId id="500" r:id="rId13"/>
    <p:sldId id="477" r:id="rId14"/>
    <p:sldId id="494" r:id="rId1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dhuvanthi T" initials="mT" lastIdx="1" clrIdx="0">
    <p:extLst>
      <p:ext uri="{19B8F6BF-5375-455C-9EA6-DF929625EA0E}">
        <p15:presenceInfo xmlns:p15="http://schemas.microsoft.com/office/powerpoint/2012/main" userId="9c4f6d0e0fe770b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Animation="0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3399"/>
    <a:srgbClr val="AC0000"/>
    <a:srgbClr val="3366FF"/>
    <a:srgbClr val="B9077E"/>
    <a:srgbClr val="9C24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 autoAdjust="0"/>
    <p:restoredTop sz="97312" autoAdjust="0"/>
  </p:normalViewPr>
  <p:slideViewPr>
    <p:cSldViewPr>
      <p:cViewPr varScale="1">
        <p:scale>
          <a:sx n="78" d="100"/>
          <a:sy n="78" d="100"/>
        </p:scale>
        <p:origin x="159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88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90E0CE79-DAE8-4048-B6AB-19834D8709FB}" type="datetime3">
              <a:rPr lang="en-US"/>
              <a:pPr>
                <a:defRPr/>
              </a:pPr>
              <a:t>14 November 2024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IN" dirty="0"/>
              <a:t>1-59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B41858EF-1881-4336-AB88-9472B4E482B1}" type="slidenum">
              <a:rPr lang="en-IN"/>
              <a:pPr>
                <a:defRPr/>
              </a:pPr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4070087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CFAECF55-D18E-4ED6-8014-675926654BCE}" type="datetime3">
              <a:rPr lang="en-US"/>
              <a:pPr>
                <a:defRPr/>
              </a:pPr>
              <a:t>13 November 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1-59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2587D5A1-37CC-4B13-9F17-5059BEF349E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901977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CFAECF55-D18E-4ED6-8014-675926654BCE}" type="datetime3">
              <a:rPr lang="en-US" smtClean="0"/>
              <a:pPr>
                <a:defRPr/>
              </a:pPr>
              <a:t>13 November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1-59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87D5A1-37CC-4B13-9F17-5059BEF349E4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4499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CFAECF55-D18E-4ED6-8014-675926654BCE}" type="datetime3">
              <a:rPr lang="en-US" smtClean="0"/>
              <a:pPr>
                <a:defRPr/>
              </a:pPr>
              <a:t>13 November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1-59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587D5A1-37CC-4B13-9F17-5059BEF349E4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913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328EAE-3334-49EC-8589-5AF6585EF05D}" type="datetime5">
              <a:rPr lang="en-US" smtClean="0"/>
              <a:pPr>
                <a:defRPr/>
              </a:pPr>
              <a:t>13-Nov-24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1F6D41-0251-4D32-966B-B9C8A0F43FA9}" type="datetime5">
              <a:rPr lang="en-US" smtClean="0"/>
              <a:pPr>
                <a:defRPr/>
              </a:pPr>
              <a:t>13-Nov-24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C72878-265C-491A-A1E8-5649F613F0C7}" type="datetime5">
              <a:rPr lang="en-US" smtClean="0"/>
              <a:pPr>
                <a:defRPr/>
              </a:pPr>
              <a:t>13-Nov-24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A2E3BC8-CD15-4933-BB5F-8BBB0D23D3B6}" type="datetime5">
              <a:rPr lang="en-US" smtClean="0"/>
              <a:pPr>
                <a:defRPr/>
              </a:pPr>
              <a:t>13-Nov-24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308F7-264B-4EF7-BBB9-45F23AB4223A}" type="datetime5">
              <a:rPr lang="en-US" smtClean="0"/>
              <a:pPr/>
              <a:t>13-Nov-24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D4AD6-7144-44C1-B268-4D30EC9054F2}" type="datetime5">
              <a:rPr lang="en-US" smtClean="0"/>
              <a:pPr/>
              <a:t>13-Nov-24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5AFF1-E9A8-483C-AB22-E756D763FD7A}" type="datetime5">
              <a:rPr lang="en-US" smtClean="0"/>
              <a:pPr/>
              <a:t>13-Nov-24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1/59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04AB2-D60F-40AD-88B3-DDF5E212460C}" type="datetime5">
              <a:rPr lang="en-US" smtClean="0"/>
              <a:pPr/>
              <a:t>13-Nov-24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570F8-A7A9-458D-8784-0A026429531B}" type="datetime5">
              <a:rPr lang="en-US" smtClean="0"/>
              <a:pPr/>
              <a:t>13-Nov-24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A6971-2CF4-424E-A038-8A9D2F89FADF}" type="datetime5">
              <a:rPr lang="en-US" smtClean="0"/>
              <a:pPr/>
              <a:t>13-Nov-24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54E4E-9867-4E00-B87E-98795E6844AA}" type="datetime5">
              <a:rPr lang="en-US" smtClean="0"/>
              <a:pPr/>
              <a:t>13-Nov-24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D4BF61-F125-4CA0-AB57-B476C44EE42C}" type="datetime5">
              <a:rPr lang="en-US" smtClean="0"/>
              <a:pPr>
                <a:defRPr/>
              </a:pPr>
              <a:t>13-Nov-24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14F45-82A6-41DE-8410-8C3E9494CF64}" type="datetime5">
              <a:rPr lang="en-US" smtClean="0"/>
              <a:pPr/>
              <a:t>13-Nov-24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946D7-67A6-4F92-85BF-0BACFE08532D}" type="datetime5">
              <a:rPr lang="en-US" smtClean="0"/>
              <a:pPr/>
              <a:t>13-Nov-24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B77FB-1D9E-4A61-8EB1-1AB56F6BABC4}" type="datetime5">
              <a:rPr lang="en-US" smtClean="0"/>
              <a:pPr/>
              <a:t>13-Nov-24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38746-A49E-474B-8080-6C21E283E44C}" type="datetime5">
              <a:rPr lang="en-US" smtClean="0"/>
              <a:pPr/>
              <a:t>13-Nov-24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37CF2-8B4F-4925-B9AD-13D7D0B6AD1C}" type="datetime5">
              <a:rPr lang="en-US" smtClean="0"/>
              <a:pPr/>
              <a:t>13-Nov-24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1E35F-AF45-48F5-BF6D-ECA28BBF7AF1}" type="datetime5">
              <a:rPr lang="en-US" smtClean="0"/>
              <a:pPr/>
              <a:t>13-Nov-24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BF812-D911-4EAB-A79B-33F5B8B223E1}" type="datetime5">
              <a:rPr lang="en-US" smtClean="0"/>
              <a:pPr/>
              <a:t>13-Nov-24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A1E2A-1C57-4B79-B28A-D9DF6B0ED691}" type="datetime5">
              <a:rPr lang="en-US" smtClean="0"/>
              <a:pPr/>
              <a:t>13-Nov-24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4F900-82D6-469D-BC28-D6A0BE84D586}" type="datetime5">
              <a:rPr lang="en-US" smtClean="0"/>
              <a:pPr/>
              <a:t>13-Nov-24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6853-E71B-4731-A2F9-D2A5CCFBEA49}" type="datetime5">
              <a:rPr lang="en-US" smtClean="0"/>
              <a:pPr/>
              <a:t>13-Nov-24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AFF280-07A0-4EB4-A859-9E1CC1EED282}" type="datetime5">
              <a:rPr lang="en-US" smtClean="0"/>
              <a:pPr>
                <a:defRPr/>
              </a:pPr>
              <a:t>13-Nov-24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0FFFD-C45F-4DE1-A931-53C121650021}" type="datetime5">
              <a:rPr lang="en-US" smtClean="0"/>
              <a:pPr/>
              <a:t>13-Nov-24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5115-C095-4B87-8CBC-E24CFF83CB91}" type="datetime5">
              <a:rPr lang="en-US" smtClean="0"/>
              <a:pPr/>
              <a:t>13-Nov-24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CC385-4B30-4A88-BE9C-83BF169CF0B4}" type="datetime5">
              <a:rPr lang="en-US" smtClean="0"/>
              <a:pPr/>
              <a:t>13-Nov-24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68AAE-083F-4BDD-B1C2-9F2B02683D6F}" type="datetime5">
              <a:rPr lang="en-US" smtClean="0"/>
              <a:pPr/>
              <a:t>13-Nov-24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0544E-0D2E-4FB2-A771-AB072CE25677}" type="datetime5">
              <a:rPr lang="en-US" smtClean="0"/>
              <a:pPr/>
              <a:t>13-Nov-24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7C281A-152B-4113-BA77-2D78CD2F102E}" type="datetime5">
              <a:rPr lang="en-US" smtClean="0"/>
              <a:pPr>
                <a:defRPr/>
              </a:pPr>
              <a:t>13-Nov-24</a:t>
            </a:fld>
            <a:endParaRPr lang="en-US" dirty="0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F73504-E9C1-47DE-B246-9EB564286FE5}" type="datetime5">
              <a:rPr lang="en-US" smtClean="0"/>
              <a:pPr>
                <a:defRPr/>
              </a:pPr>
              <a:t>13-Nov-24</a:t>
            </a:fld>
            <a:endParaRPr lang="en-US" dirty="0"/>
          </a:p>
        </p:txBody>
      </p:sp>
      <p:sp>
        <p:nvSpPr>
          <p:cNvPr id="8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210EA4-7127-4592-9BE5-6A72D2106C99}" type="datetime5">
              <a:rPr lang="en-US" smtClean="0"/>
              <a:pPr>
                <a:defRPr/>
              </a:pPr>
              <a:t>13-Nov-24</a:t>
            </a:fld>
            <a:endParaRPr lang="en-US" dirty="0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055215-30F5-4BFB-B797-98F9D6B36480}" type="datetime5">
              <a:rPr lang="en-US" smtClean="0"/>
              <a:pPr>
                <a:defRPr/>
              </a:pPr>
              <a:t>13-Nov-24</a:t>
            </a:fld>
            <a:endParaRPr lang="en-US" dirty="0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017D10-71B8-43F0-BB0A-FC7AC5CB332E}" type="datetime5">
              <a:rPr lang="en-US" smtClean="0"/>
              <a:pPr>
                <a:defRPr/>
              </a:pPr>
              <a:t>13-Nov-24</a:t>
            </a:fld>
            <a:endParaRPr lang="en-US" dirty="0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4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ight Triangle 5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5AD774-7678-404E-AB42-7626B9DB1CDA}" type="datetime5">
              <a:rPr lang="en-US" smtClean="0"/>
              <a:pPr>
                <a:defRPr/>
              </a:pPr>
              <a:t>13-Nov-24</a:t>
            </a:fld>
            <a:endParaRPr lang="en-US" dirty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10138C4-E3D3-4E4C-B99E-00262CA72954}" type="datetime5">
              <a:rPr lang="en-US" smtClean="0"/>
              <a:pPr>
                <a:defRPr/>
              </a:pPr>
              <a:t>13-Nov-24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65" r:id="rId1"/>
    <p:sldLayoutId id="2147484566" r:id="rId2"/>
    <p:sldLayoutId id="2147484567" r:id="rId3"/>
    <p:sldLayoutId id="2147484568" r:id="rId4"/>
    <p:sldLayoutId id="2147484569" r:id="rId5"/>
    <p:sldLayoutId id="2147484570" r:id="rId6"/>
    <p:sldLayoutId id="2147484571" r:id="rId7"/>
    <p:sldLayoutId id="2147484572" r:id="rId8"/>
    <p:sldLayoutId id="2147484575" r:id="rId9"/>
    <p:sldLayoutId id="2147484573" r:id="rId10"/>
    <p:sldLayoutId id="2147484574" r:id="rId11"/>
    <p:sldLayoutId id="2147484603" r:id="rId12"/>
  </p:sldLayoutIdLst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D05117-2169-41C1-A88D-A8E242B9C1A6}" type="datetime5">
              <a:rPr lang="en-US" smtClean="0"/>
              <a:pPr/>
              <a:t>13-Nov-24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92" r:id="rId1"/>
    <p:sldLayoutId id="2147484593" r:id="rId2"/>
    <p:sldLayoutId id="2147484594" r:id="rId3"/>
    <p:sldLayoutId id="2147484595" r:id="rId4"/>
    <p:sldLayoutId id="2147484596" r:id="rId5"/>
    <p:sldLayoutId id="2147484597" r:id="rId6"/>
    <p:sldLayoutId id="2147484598" r:id="rId7"/>
    <p:sldLayoutId id="2147484599" r:id="rId8"/>
    <p:sldLayoutId id="2147484600" r:id="rId9"/>
    <p:sldLayoutId id="2147484601" r:id="rId10"/>
    <p:sldLayoutId id="2147484602" r:id="rId11"/>
  </p:sldLayoutIdLst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EB0718-5073-4484-8376-E024337FDDDF}" type="datetime5">
              <a:rPr lang="en-US" smtClean="0"/>
              <a:pPr/>
              <a:t>13-Nov-24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80" r:id="rId1"/>
    <p:sldLayoutId id="2147484581" r:id="rId2"/>
    <p:sldLayoutId id="2147484582" r:id="rId3"/>
    <p:sldLayoutId id="2147484583" r:id="rId4"/>
    <p:sldLayoutId id="2147484584" r:id="rId5"/>
    <p:sldLayoutId id="2147484585" r:id="rId6"/>
    <p:sldLayoutId id="2147484586" r:id="rId7"/>
    <p:sldLayoutId id="2147484587" r:id="rId8"/>
    <p:sldLayoutId id="2147484588" r:id="rId9"/>
    <p:sldLayoutId id="2147484589" r:id="rId10"/>
    <p:sldLayoutId id="2147484590" r:id="rId11"/>
  </p:sldLayoutIdLst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>
            <a:lum/>
          </a:blip>
          <a:srcRect/>
          <a:tile tx="0" ty="0" sx="100000" sy="8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Subtitle 2"/>
          <p:cNvSpPr>
            <a:spLocks noGrp="1"/>
          </p:cNvSpPr>
          <p:nvPr>
            <p:ph type="subTitle" idx="1"/>
          </p:nvPr>
        </p:nvSpPr>
        <p:spPr>
          <a:xfrm>
            <a:off x="1752600" y="1371600"/>
            <a:ext cx="7086600" cy="1600200"/>
          </a:xfrm>
        </p:spPr>
        <p:txBody>
          <a:bodyPr/>
          <a:lstStyle/>
          <a:p>
            <a:pPr marR="0" algn="ctr"/>
            <a:endParaRPr lang="en-US" sz="3200" b="1" dirty="0">
              <a:solidFill>
                <a:srgbClr val="B9077E"/>
              </a:solidFill>
            </a:endParaRPr>
          </a:p>
          <a:p>
            <a:pPr marR="0" algn="ctr"/>
            <a:r>
              <a:rPr lang="en-US" sz="3200" b="1" dirty="0">
                <a:solidFill>
                  <a:srgbClr val="B9077E"/>
                </a:solidFill>
              </a:rPr>
              <a:t>    </a:t>
            </a:r>
            <a:endParaRPr lang="en-US" sz="3200" dirty="0"/>
          </a:p>
        </p:txBody>
      </p:sp>
      <p:pic>
        <p:nvPicPr>
          <p:cNvPr id="7" name="Picture 6" descr="klogo copy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7964" y="82256"/>
            <a:ext cx="1374249" cy="1066800"/>
          </a:xfrm>
          <a:prstGeom prst="rect">
            <a:avLst/>
          </a:prstGeom>
        </p:spPr>
      </p:pic>
      <p:pic>
        <p:nvPicPr>
          <p:cNvPr id="9" name="Picture 8" descr="kec2blackborder png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81000" y="4495800"/>
            <a:ext cx="1479013" cy="1841384"/>
          </a:xfrm>
          <a:prstGeom prst="rect">
            <a:avLst/>
          </a:prstGeom>
        </p:spPr>
      </p:pic>
      <p:sp>
        <p:nvSpPr>
          <p:cNvPr id="8" name="Subtitle 2"/>
          <p:cNvSpPr txBox="1">
            <a:spLocks/>
          </p:cNvSpPr>
          <p:nvPr/>
        </p:nvSpPr>
        <p:spPr bwMode="auto">
          <a:xfrm>
            <a:off x="2362200" y="3463406"/>
            <a:ext cx="6400800" cy="2908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18288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marR="4572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Wingdings" pitchFamily="2" charset="2"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R="45720" lvl="0" algn="ctr">
              <a:spcBef>
                <a:spcPct val="20000"/>
              </a:spcBef>
              <a:buSzPct val="80000"/>
              <a:defRPr/>
            </a:pPr>
            <a:r>
              <a:rPr lang="en-US" b="1" dirty="0"/>
              <a:t>PROJECT GUIDE</a:t>
            </a:r>
          </a:p>
          <a:p>
            <a:pPr marL="0" marR="4572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Wingdings" pitchFamily="2" charset="2"/>
              <a:buNone/>
              <a:tabLst/>
              <a:defRPr/>
            </a:pPr>
            <a:r>
              <a:rPr lang="en-US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Dr.C.S.Kanimozhi</a:t>
            </a:r>
            <a:r>
              <a:rPr lang="en-US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selvi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marL="0" marR="4572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Wingdings" pitchFamily="2" charset="2"/>
              <a:buNone/>
              <a:tabLst/>
              <a:defRPr/>
            </a:pP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marL="0" marR="4572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Wingdings" pitchFamily="2" charset="2"/>
              <a:buNone/>
              <a:tabLst/>
              <a:defRPr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PROJECT MEMBER</a:t>
            </a:r>
          </a:p>
          <a:p>
            <a:pPr marL="0" marR="4572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Wingdings" pitchFamily="2" charset="2"/>
              <a:buNone/>
              <a:tabLst/>
              <a:defRPr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Pradeepa S-22ALR065</a:t>
            </a:r>
          </a:p>
          <a:p>
            <a:pPr marL="0" marR="4572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Wingdings" pitchFamily="2" charset="2"/>
              <a:buNone/>
              <a:tabLst/>
              <a:defRPr/>
            </a:pPr>
            <a:r>
              <a:rPr lang="en-IN" dirty="0" err="1">
                <a:latin typeface="Times New Roman" pitchFamily="18" charset="0"/>
                <a:cs typeface="Times New Roman" pitchFamily="18" charset="0"/>
              </a:rPr>
              <a:t>Roshini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G-22ALR082</a:t>
            </a:r>
          </a:p>
          <a:p>
            <a:pPr marL="0" marR="4572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Wingdings" pitchFamily="2" charset="2"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Yoganath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M-22ALR116</a:t>
            </a:r>
          </a:p>
          <a:p>
            <a:pPr marL="0" marR="4572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Wingdings" pitchFamily="2" charset="2"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D0F5958-F416-4AA4-AE5F-3C6788C6DD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2716" y="799475"/>
            <a:ext cx="7696200" cy="1841384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EXPLORING INDIAN ROAD ACCIDENT DATA TO IMPROVE SAFETY</a:t>
            </a:r>
            <a:endParaRPr lang="en-US" sz="320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370654-285F-9CF0-443E-15F09DAAEE0F}"/>
              </a:ext>
            </a:extLst>
          </p:cNvPr>
          <p:cNvSpPr txBox="1"/>
          <p:nvPr/>
        </p:nvSpPr>
        <p:spPr>
          <a:xfrm>
            <a:off x="2829423" y="76200"/>
            <a:ext cx="600977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 eaLnBrk="0" fontAlgn="base" hangingPunct="0">
              <a:spcBef>
                <a:spcPts val="0"/>
              </a:spcBef>
              <a:spcAft>
                <a:spcPts val="0"/>
              </a:spcAft>
            </a:pPr>
            <a:r>
              <a:rPr lang="en-US" sz="2000" b="1" kern="1200" dirty="0">
                <a:ln>
                  <a:noFill/>
                </a:ln>
                <a:solidFill>
                  <a:srgbClr val="0000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KONGU ENGINEERING COLLEGE</a:t>
            </a:r>
            <a:r>
              <a:rPr lang="en-US" sz="2000" b="1" kern="1200" dirty="0">
                <a:ln>
                  <a:noFill/>
                </a:ln>
                <a:solidFill>
                  <a:srgbClr val="0F6FC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rtl="0" eaLnBrk="0" fontAlgn="base" hangingPunct="0">
              <a:spcBef>
                <a:spcPts val="0"/>
              </a:spcBef>
              <a:spcAft>
                <a:spcPts val="600"/>
              </a:spcAft>
            </a:pPr>
            <a:r>
              <a:rPr lang="en-US" sz="2000" b="1" kern="1200" dirty="0">
                <a:ln>
                  <a:noFill/>
                </a:ln>
                <a:solidFill>
                  <a:srgbClr val="54642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PERUNDURAI ERODE-638060</a:t>
            </a:r>
            <a:endParaRPr lang="en-US" sz="20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rtl="0" eaLnBrk="0" fontAlgn="base" hangingPunct="0">
              <a:spcBef>
                <a:spcPts val="0"/>
              </a:spcBef>
              <a:spcAft>
                <a:spcPts val="600"/>
              </a:spcAft>
            </a:pPr>
            <a:r>
              <a:rPr lang="en-US" sz="2000" b="1" kern="1200" dirty="0">
                <a:ln>
                  <a:noFill/>
                </a:ln>
                <a:solidFill>
                  <a:srgbClr val="0000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AI</a:t>
            </a:r>
            <a:endParaRPr lang="en-US" sz="20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738942"/>
      </p:ext>
    </p:extLst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F941BC-4456-6C81-8BDA-BC89DF696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055215-30F5-4BFB-B797-98F9D6B36480}" type="datetime5">
              <a:rPr lang="en-US" smtClean="0"/>
              <a:pPr>
                <a:defRPr/>
              </a:pPr>
              <a:t>13-Nov-24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71B038-928D-5D50-9950-F5FF3C93A4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251757"/>
            <a:ext cx="8229600" cy="51045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391C903-6F5E-3162-BA17-76AD3BC2E782}"/>
              </a:ext>
            </a:extLst>
          </p:cNvPr>
          <p:cNvSpPr txBox="1"/>
          <p:nvPr/>
        </p:nvSpPr>
        <p:spPr>
          <a:xfrm>
            <a:off x="762000" y="920425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Page:2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6169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D86F4-B3A2-416E-ADBF-D3ABEA6F3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-15240"/>
            <a:ext cx="8229600" cy="1143000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CC720-F86D-48A3-A31A-8364ABEBB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752600"/>
            <a:ext cx="7543800" cy="3962400"/>
          </a:xfrm>
        </p:spPr>
        <p:txBody>
          <a:bodyPr/>
          <a:lstStyle/>
          <a:p>
            <a:pPr marL="0" indent="0" algn="just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analysis of Indian road accident data from 2009 to 2016 using Power BI reveals key trends, including state-wise accident variations, the impact of driver education, and weather-related accidents. The data highlights vulnerable areas like schools and hospitals, along with significant fatalities in specific states. Yearly trends and state-specific reports offer valuable insights for developing targeted interventions, helping policymakers create more effective strategies to reduce accidents and enhance road safety across India.</a:t>
            </a:r>
          </a:p>
        </p:txBody>
      </p:sp>
    </p:spTree>
    <p:extLst>
      <p:ext uri="{BB962C8B-B14F-4D97-AF65-F5344CB8AC3E}">
        <p14:creationId xmlns:p14="http://schemas.microsoft.com/office/powerpoint/2010/main" val="37471284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2110" y="1905000"/>
            <a:ext cx="8229600" cy="2743200"/>
          </a:xfrm>
        </p:spPr>
        <p:txBody>
          <a:bodyPr/>
          <a:lstStyle/>
          <a:p>
            <a:pPr algn="ctr"/>
            <a:r>
              <a:rPr lang="en-US" sz="6000" i="1" dirty="0">
                <a:solidFill>
                  <a:schemeClr val="tx1"/>
                </a:solidFill>
                <a:latin typeface="Algerian" panose="04020705040A02060702" pitchFamily="82" charset="0"/>
              </a:rPr>
              <a:t>THANK YOU</a:t>
            </a:r>
            <a:br>
              <a:rPr lang="en-US" sz="6000" i="1" dirty="0">
                <a:solidFill>
                  <a:schemeClr val="tx1"/>
                </a:solidFill>
                <a:latin typeface="Algerian" panose="04020705040A02060702" pitchFamily="82" charset="0"/>
              </a:rPr>
            </a:br>
            <a:endParaRPr lang="en-IN" sz="6000" i="1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481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74308"/>
            <a:ext cx="8229600" cy="1044892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762876F-E7B5-40BA-3DE1-B5B05F97F65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66800" y="1600200"/>
            <a:ext cx="7696200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India faces a significant number of road accidents annually.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considerable number of these accidents occur near schools, hospitals, and heavily trafficked areas.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underlying causes of these accidents are not fully understood.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Young drivers and pedestrians are particularly vulnerable to these incidents.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Weather conditions also play a role in influencing accident rates.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Policymakers find it challenging to develop effective safety measures.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There is a pressing need for enhanced data analysis to improve road safety and reduce the incidence of accidents.</a:t>
            </a:r>
          </a:p>
        </p:txBody>
      </p:sp>
    </p:spTree>
    <p:extLst>
      <p:ext uri="{BB962C8B-B14F-4D97-AF65-F5344CB8AC3E}">
        <p14:creationId xmlns:p14="http://schemas.microsoft.com/office/powerpoint/2010/main" val="1266452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95400"/>
            <a:ext cx="7924800" cy="5334000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conduct a comprehensive analysis of trends and patterns in road accidents across India.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identify and evaluate high-risk zones for accidents, particularly in proximity to schools, hospitals, and heavily trafficked areas.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assess the influence of driver demographics, with a specific focus on young drivers and pedestrians, on accident rates.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examine the relationship between weather conditions and road accident occurrences.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provide data-driven insights and strategic recommendations for policymakers to enhance road safety measures.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employ advanced data analysis techniques to deepen the understanding of road safety challenges.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contribute to the formulation of effective strategies aimed at mitigating road accidents in India.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9600" y="-304800"/>
            <a:ext cx="8229600" cy="1371600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8229600" cy="842009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41A2E9A-82D6-95DC-8B94-1AF72777D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295400"/>
            <a:ext cx="7772400" cy="5181600"/>
          </a:xfrm>
        </p:spPr>
        <p:txBody>
          <a:bodyPr/>
          <a:lstStyle/>
          <a:p>
            <a:pPr marL="0" indent="0" algn="just">
              <a:buNone/>
            </a:pPr>
            <a:r>
              <a:rPr lang="en-US" sz="2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Contains 6 CSV File:</a:t>
            </a:r>
          </a:p>
          <a:p>
            <a:pPr marL="0" indent="0" algn="just"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Accidents by Location (2014 &amp; 2016):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on road accidents near schools, hospitals, and busy areas, including casualties.</a:t>
            </a:r>
          </a:p>
          <a:p>
            <a:pPr marL="0" indent="0" algn="just"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Driver Education Accidents (2009-2016):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Accidents involving drivers with over 10 years of education across various states.</a:t>
            </a:r>
          </a:p>
          <a:p>
            <a:pPr marL="0" indent="0" algn="just"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Driver Education (9-10 Standard, 2009-2016):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Accidents involving drivers with up to 10 years of education.</a:t>
            </a:r>
          </a:p>
          <a:p>
            <a:pPr marL="0" indent="0" algn="just"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Weather Impact on Accidents (2006-2015):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on accidents influenced by weather conditions, including annual statistics and casualties.</a:t>
            </a:r>
          </a:p>
          <a:p>
            <a:pPr marL="0" indent="0" algn="just"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Driver Age Accidents (2014-2016):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Details on accidents categorized by the ages of drivers.</a:t>
            </a:r>
          </a:p>
          <a:p>
            <a:pPr marL="0" indent="0" algn="just"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City Accident Profiles (2011-2015):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Road accident statistics in select cities, highlighting fatalities and total incidents.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1164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5B75C9-D203-82D3-2D4F-4B450845B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055215-30F5-4BFB-B797-98F9D6B36480}" type="datetime5">
              <a:rPr lang="en-US" smtClean="0"/>
              <a:pPr>
                <a:defRPr/>
              </a:pPr>
              <a:t>13-Nov-24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F9A91E-51FA-40DF-FB58-12CA7B0899DF}"/>
              </a:ext>
            </a:extLst>
          </p:cNvPr>
          <p:cNvSpPr txBox="1"/>
          <p:nvPr/>
        </p:nvSpPr>
        <p:spPr>
          <a:xfrm>
            <a:off x="2625213" y="457200"/>
            <a:ext cx="6934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1147F5-9F71-223F-A0C1-382FF722A835}"/>
              </a:ext>
            </a:extLst>
          </p:cNvPr>
          <p:cNvSpPr txBox="1"/>
          <p:nvPr/>
        </p:nvSpPr>
        <p:spPr>
          <a:xfrm>
            <a:off x="1371600" y="1600200"/>
            <a:ext cx="73152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 for Power BI:</a:t>
            </a:r>
          </a:p>
          <a:p>
            <a:endParaRPr lang="en-US" sz="22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 Data: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Handle missing values and correct data types.</a:t>
            </a: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Merge Datasets: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Combine related datasets for comprehensive analysis.</a:t>
            </a: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 Data: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calculated columns and normalize data.</a:t>
            </a: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 Dates: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 date columns are in the proper format.</a:t>
            </a:r>
          </a:p>
          <a:p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8140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6F218A-8FFF-2E43-B2C7-D87C15683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055215-30F5-4BFB-B797-98F9D6B36480}" type="datetime5">
              <a:rPr lang="en-US" smtClean="0"/>
              <a:pPr>
                <a:defRPr/>
              </a:pPr>
              <a:t>13-Nov-24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1FF19C-00C4-93EB-50F9-F94B068AB50E}"/>
              </a:ext>
            </a:extLst>
          </p:cNvPr>
          <p:cNvSpPr txBox="1"/>
          <p:nvPr/>
        </p:nvSpPr>
        <p:spPr>
          <a:xfrm>
            <a:off x="2362200" y="501649"/>
            <a:ext cx="7315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ANALYSIS QUESTIONS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AB795A3-47CB-16A1-162E-C39EE33905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2E8F70-C316-0DD7-EBEF-DF2A0168B3F2}"/>
              </a:ext>
            </a:extLst>
          </p:cNvPr>
          <p:cNvSpPr txBox="1"/>
          <p:nvPr/>
        </p:nvSpPr>
        <p:spPr>
          <a:xfrm>
            <a:off x="1182329" y="1713145"/>
            <a:ext cx="7504471" cy="3431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 I: Foundations of Power BI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many total road accidents occurred in each state/UT in 2014 and 2016?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trend of road accidents over the years from 2009 to 2016?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many accidents occurred near schools or colleges in 2014 compared to 2016?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state had the highest number of fatalities due to road accidents in 2016?</a:t>
            </a:r>
          </a:p>
          <a:p>
            <a:pPr algn="just"/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2576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C140D1-7816-D12A-18D6-FB932FDB1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055215-30F5-4BFB-B797-98F9D6B36480}" type="datetime5">
              <a:rPr lang="en-US" smtClean="0"/>
              <a:pPr>
                <a:defRPr/>
              </a:pPr>
              <a:t>13-Nov-24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FA144A-4769-7069-06AD-E85B180A305C}"/>
              </a:ext>
            </a:extLst>
          </p:cNvPr>
          <p:cNvSpPr txBox="1"/>
          <p:nvPr/>
        </p:nvSpPr>
        <p:spPr>
          <a:xfrm>
            <a:off x="1066800" y="1182231"/>
            <a:ext cx="7924800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 II: Data Model and DAX</a:t>
            </a:r>
          </a:p>
          <a:p>
            <a:pPr marL="457200" indent="-457200" algn="just">
              <a:buFont typeface="+mj-lt"/>
              <a:buAutoNum type="arabicPeriod" startAt="5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average number of injuries per accident for each state in 2016?</a:t>
            </a:r>
          </a:p>
          <a:p>
            <a:pPr marL="457200" indent="-457200" algn="just">
              <a:buFont typeface="+mj-lt"/>
              <a:buAutoNum type="arabicPeriod" startAt="5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does the education qualification of drivers correlate with the number of accidents?</a:t>
            </a:r>
          </a:p>
          <a:p>
            <a:pPr marL="457200" indent="-457200" algn="just">
              <a:buFont typeface="+mj-lt"/>
              <a:buAutoNum type="arabicPeriod" startAt="5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percentage change in the number of accidents from 2015 to 2016 by state?</a:t>
            </a:r>
          </a:p>
          <a:p>
            <a:pPr marL="457200" indent="-457200" algn="just">
              <a:buFont typeface="+mj-lt"/>
              <a:buAutoNum type="arabicPeriod" startAt="5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do we create a DAX measure to analyze the average severity of accidents by city?</a:t>
            </a:r>
          </a:p>
          <a:p>
            <a:pPr marL="457200" indent="-457200" algn="just">
              <a:buFont typeface="+mj-lt"/>
              <a:buAutoNum type="arabicPeriod" startAt="5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can we create a DAX measure to determine the total number of fatalities per state, considering only accidents involving drivers under the age of 25?</a:t>
            </a:r>
          </a:p>
          <a:p>
            <a:pPr marL="457200" indent="-457200" algn="just">
              <a:buFont typeface="+mj-lt"/>
              <a:buAutoNum type="arabicPeriod" startAt="5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DAX Measure for Average Number of Fatalities per Accident?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79454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D97B04-28CF-BF74-3763-6FBF0B479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055215-30F5-4BFB-B797-98F9D6B36480}" type="datetime5">
              <a:rPr lang="en-US" smtClean="0"/>
              <a:pPr>
                <a:defRPr/>
              </a:pPr>
              <a:t>13-Nov-24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EE64C9-0005-5E2B-F010-C84630B5EF35}"/>
              </a:ext>
            </a:extLst>
          </p:cNvPr>
          <p:cNvSpPr txBox="1"/>
          <p:nvPr/>
        </p:nvSpPr>
        <p:spPr>
          <a:xfrm>
            <a:off x="1219200" y="1295400"/>
            <a:ext cx="747497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0" eaLnBrk="0" fontAlgn="base" hangingPunct="0">
              <a:spcBef>
                <a:spcPts val="0"/>
              </a:spcBef>
              <a:spcAft>
                <a:spcPts val="0"/>
              </a:spcAft>
            </a:pPr>
            <a:r>
              <a:rPr lang="en-US" sz="22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Unit III: Time Intelligence and Reports</a:t>
            </a:r>
          </a:p>
          <a:p>
            <a:pPr marL="457200" indent="-457200" algn="just" rtl="0" eaLnBrk="0" fontAlgn="base" hangingPunct="0">
              <a:spcBef>
                <a:spcPts val="0"/>
              </a:spcBef>
              <a:spcAft>
                <a:spcPts val="0"/>
              </a:spcAft>
              <a:buFont typeface="+mj-lt"/>
              <a:buAutoNum type="arabicPeriod" startAt="11"/>
            </a:pPr>
            <a:r>
              <a:rPr lang="en-US" sz="22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What is the yearly distribution of accidents due to weather conditions from 2006 to 2015?</a:t>
            </a:r>
          </a:p>
          <a:p>
            <a:pPr algn="just" rtl="0" eaLnBrk="0" fontAlgn="base" hangingPunct="0">
              <a:spcBef>
                <a:spcPts val="0"/>
              </a:spcBef>
              <a:spcAft>
                <a:spcPts val="0"/>
              </a:spcAft>
            </a:pPr>
            <a:r>
              <a:rPr lang="en-US" sz="22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Unit IV: Power Pivot, Pivot Tables, and Charts</a:t>
            </a:r>
          </a:p>
          <a:p>
            <a:pPr marL="457200" indent="-457200" algn="just" rtl="0" eaLnBrk="0" fontAlgn="base" hangingPunct="0">
              <a:spcBef>
                <a:spcPts val="0"/>
              </a:spcBef>
              <a:spcAft>
                <a:spcPts val="0"/>
              </a:spcAft>
              <a:buFont typeface="+mj-lt"/>
              <a:buAutoNum type="arabicPeriod" startAt="12"/>
            </a:pPr>
            <a:r>
              <a:rPr lang="en-US" sz="22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Create a Pivot Table showing total accidents by state and year.</a:t>
            </a:r>
          </a:p>
          <a:p>
            <a:pPr marL="457200" indent="-457200" algn="just" rtl="0" eaLnBrk="0" fontAlgn="base" hangingPunct="0">
              <a:spcBef>
                <a:spcPts val="0"/>
              </a:spcBef>
              <a:spcAft>
                <a:spcPts val="0"/>
              </a:spcAft>
              <a:buFont typeface="+mj-lt"/>
              <a:buAutoNum type="arabicPeriod" startAt="13"/>
            </a:pPr>
            <a:r>
              <a:rPr lang="en-US" sz="22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What is the total number of accident per fatal?</a:t>
            </a:r>
          </a:p>
          <a:p>
            <a:pPr marL="457200" indent="-457200" algn="just" rtl="0" eaLnBrk="0" fontAlgn="base" hangingPunct="0">
              <a:spcBef>
                <a:spcPts val="0"/>
              </a:spcBef>
              <a:spcAft>
                <a:spcPts val="0"/>
              </a:spcAft>
              <a:buFont typeface="+mj-lt"/>
              <a:buAutoNum type="arabicPeriod" startAt="13"/>
            </a:pPr>
            <a:r>
              <a:rPr lang="en-US" sz="22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Unit V: Advanced Topics</a:t>
            </a:r>
          </a:p>
          <a:p>
            <a:pPr marL="457200" indent="-457200" algn="just" rtl="0" eaLnBrk="0" fontAlgn="base" hangingPunct="0">
              <a:spcBef>
                <a:spcPts val="0"/>
              </a:spcBef>
              <a:spcAft>
                <a:spcPts val="0"/>
              </a:spcAft>
              <a:buFont typeface="+mj-lt"/>
              <a:buAutoNum type="arabicPeriod" startAt="14"/>
            </a:pPr>
            <a:r>
              <a:rPr lang="en-US" sz="22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How can we filter the data by specific states for customized reports?</a:t>
            </a:r>
          </a:p>
          <a:p>
            <a:pPr marL="457200" indent="-457200" algn="just" rtl="0" eaLnBrk="0" fontAlgn="base" hangingPunct="0">
              <a:spcBef>
                <a:spcPts val="0"/>
              </a:spcBef>
              <a:spcAft>
                <a:spcPts val="0"/>
              </a:spcAft>
              <a:buFont typeface="+mj-lt"/>
              <a:buAutoNum type="arabicPeriod" startAt="14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age group has experienced the highest number of accidents?</a:t>
            </a:r>
            <a:endParaRPr lang="en-US" sz="2200" kern="120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0973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EABC8F-632F-2C50-2FCD-645C26543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055215-30F5-4BFB-B797-98F9D6B36480}" type="datetime5">
              <a:rPr lang="en-US" smtClean="0"/>
              <a:pPr>
                <a:defRPr/>
              </a:pPr>
              <a:t>13-Nov-24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78BEF6-C20A-C99A-2167-D9BC43FF34E4}"/>
              </a:ext>
            </a:extLst>
          </p:cNvPr>
          <p:cNvSpPr txBox="1"/>
          <p:nvPr/>
        </p:nvSpPr>
        <p:spPr>
          <a:xfrm>
            <a:off x="3505200" y="381000"/>
            <a:ext cx="304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87FD3E-8AF3-350A-FB9B-F104A02B88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244406"/>
            <a:ext cx="8229600" cy="51119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00D173D-2B00-7172-D6A2-8E254129D363}"/>
              </a:ext>
            </a:extLst>
          </p:cNvPr>
          <p:cNvSpPr txBox="1"/>
          <p:nvPr/>
        </p:nvSpPr>
        <p:spPr>
          <a:xfrm>
            <a:off x="762000" y="9204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Page:1</a:t>
            </a:r>
          </a:p>
        </p:txBody>
      </p:sp>
    </p:spTree>
    <p:extLst>
      <p:ext uri="{BB962C8B-B14F-4D97-AF65-F5344CB8AC3E}">
        <p14:creationId xmlns:p14="http://schemas.microsoft.com/office/powerpoint/2010/main" val="29684115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10133</TotalTime>
  <Words>788</Words>
  <Application>Microsoft Office PowerPoint</Application>
  <PresentationFormat>On-screen Show (4:3)</PresentationFormat>
  <Paragraphs>87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Algerian</vt:lpstr>
      <vt:lpstr>Arial</vt:lpstr>
      <vt:lpstr>Calibri</vt:lpstr>
      <vt:lpstr>Times New Roman</vt:lpstr>
      <vt:lpstr>Wingdings</vt:lpstr>
      <vt:lpstr>Wingdings 2</vt:lpstr>
      <vt:lpstr>Flow</vt:lpstr>
      <vt:lpstr>1_Custom Design</vt:lpstr>
      <vt:lpstr>Custom Design</vt:lpstr>
      <vt:lpstr>EXPLORING INDIAN ROAD ACCIDENT DATA TO IMPROVE SAFETY</vt:lpstr>
      <vt:lpstr>PROBLEM STATEMENT</vt:lpstr>
      <vt:lpstr>OBJECTIVE</vt:lpstr>
      <vt:lpstr>DATASET DESCRIPTION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THANK YOU </vt:lpstr>
    </vt:vector>
  </TitlesOfParts>
  <Company>KVITT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Staff</dc:creator>
  <cp:lastModifiedBy>Pradeepa Srinivasan</cp:lastModifiedBy>
  <cp:revision>863</cp:revision>
  <dcterms:created xsi:type="dcterms:W3CDTF">2013-12-25T07:56:38Z</dcterms:created>
  <dcterms:modified xsi:type="dcterms:W3CDTF">2024-11-14T16:15:40Z</dcterms:modified>
</cp:coreProperties>
</file>