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al Bold" charset="1" panose="020B0802020202020204"/>
      <p:regular r:id="rId18"/>
    </p:embeddedFont>
    <p:embeddedFont>
      <p:font typeface="Arial Bold Italics" charset="1" panose="020B0802020202090204"/>
      <p:regular r:id="rId19"/>
    </p:embeddedFont>
    <p:embeddedFont>
      <p:font typeface="Times New Roman Bold" charset="1" panose="02030802070405020303"/>
      <p:regular r:id="rId20"/>
    </p:embeddedFont>
    <p:embeddedFont>
      <p:font typeface="Arial" charset="1" panose="020B0502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Freeform 3" id="3"/>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3"/>
            <a:stretch>
              <a:fillRect l="0" t="-16759" r="0" b="-16759"/>
            </a:stretch>
          </a:blipFill>
        </p:spPr>
      </p:sp>
      <p:sp>
        <p:nvSpPr>
          <p:cNvPr name="TextBox 4" id="4"/>
          <p:cNvSpPr txBox="true"/>
          <p:nvPr/>
        </p:nvSpPr>
        <p:spPr>
          <a:xfrm rot="0">
            <a:off x="1028065" y="564832"/>
            <a:ext cx="16231871" cy="1637347"/>
          </a:xfrm>
          <a:prstGeom prst="rect">
            <a:avLst/>
          </a:prstGeom>
        </p:spPr>
        <p:txBody>
          <a:bodyPr anchor="t" rtlCol="false" tIns="0" lIns="0" bIns="0" rIns="0">
            <a:spAutoFit/>
          </a:bodyPr>
          <a:lstStyle/>
          <a:p>
            <a:pPr algn="ctr">
              <a:lnSpc>
                <a:spcPts val="6480"/>
              </a:lnSpc>
            </a:pPr>
            <a:r>
              <a:rPr lang="en-US" sz="5400">
                <a:solidFill>
                  <a:srgbClr val="FFFFFF"/>
                </a:solidFill>
                <a:latin typeface="Arial Bold"/>
                <a:ea typeface="Arial Bold"/>
                <a:cs typeface="Arial Bold"/>
                <a:sym typeface="Arial Bold"/>
              </a:rPr>
              <a:t>EMPLOYEE DATA ANAYLSIS USING EXCEL</a:t>
            </a:r>
          </a:p>
        </p:txBody>
      </p:sp>
      <p:sp>
        <p:nvSpPr>
          <p:cNvPr name="TextBox 5" id="5"/>
          <p:cNvSpPr txBox="true"/>
          <p:nvPr/>
        </p:nvSpPr>
        <p:spPr>
          <a:xfrm rot="0">
            <a:off x="1019175" y="2593658"/>
            <a:ext cx="16241078" cy="2809875"/>
          </a:xfrm>
          <a:prstGeom prst="rect">
            <a:avLst/>
          </a:prstGeom>
        </p:spPr>
        <p:txBody>
          <a:bodyPr anchor="t" rtlCol="false" tIns="0" lIns="0" bIns="0" rIns="0">
            <a:spAutoFit/>
          </a:bodyPr>
          <a:lstStyle/>
          <a:p>
            <a:pPr algn="l">
              <a:lnSpc>
                <a:spcPts val="3600"/>
              </a:lnSpc>
            </a:pPr>
            <a:r>
              <a:rPr lang="en-US" sz="3000">
                <a:solidFill>
                  <a:srgbClr val="FFFFFF"/>
                </a:solidFill>
                <a:latin typeface="Arial Bold"/>
                <a:ea typeface="Arial Bold"/>
                <a:cs typeface="Arial Bold"/>
                <a:sym typeface="Arial Bold"/>
              </a:rPr>
              <a:t>PRESENTED BY      : ROSHINI S</a:t>
            </a:r>
          </a:p>
          <a:p>
            <a:pPr algn="l">
              <a:lnSpc>
                <a:spcPts val="3600"/>
              </a:lnSpc>
            </a:pPr>
            <a:r>
              <a:rPr lang="en-US" sz="3000">
                <a:solidFill>
                  <a:srgbClr val="FFFFFF"/>
                </a:solidFill>
                <a:latin typeface="Arial Bold"/>
                <a:ea typeface="Arial Bold"/>
                <a:cs typeface="Arial Bold"/>
                <a:sym typeface="Arial Bold"/>
              </a:rPr>
              <a:t>REGISTOR NO &amp; ID : 312209133</a:t>
            </a:r>
          </a:p>
          <a:p>
            <a:pPr algn="l">
              <a:lnSpc>
                <a:spcPts val="3600"/>
              </a:lnSpc>
            </a:pPr>
            <a:r>
              <a:rPr lang="en-US" sz="3000">
                <a:solidFill>
                  <a:srgbClr val="FFFFFF"/>
                </a:solidFill>
                <a:latin typeface="Arial Bold"/>
                <a:ea typeface="Arial Bold"/>
                <a:cs typeface="Arial Bold"/>
                <a:sym typeface="Arial Bold"/>
              </a:rPr>
              <a:t>                                    asunm1353312209133</a:t>
            </a:r>
          </a:p>
          <a:p>
            <a:pPr algn="l">
              <a:lnSpc>
                <a:spcPts val="3600"/>
              </a:lnSpc>
            </a:pPr>
            <a:r>
              <a:rPr lang="en-US" sz="3000">
                <a:solidFill>
                  <a:srgbClr val="FFFFFF"/>
                </a:solidFill>
                <a:latin typeface="Arial Bold"/>
                <a:ea typeface="Arial Bold"/>
                <a:cs typeface="Arial Bold"/>
                <a:sym typeface="Arial Bold"/>
              </a:rPr>
              <a:t>DEPARTMENT         : COMMERCE</a:t>
            </a:r>
          </a:p>
          <a:p>
            <a:pPr algn="l">
              <a:lnSpc>
                <a:spcPts val="3600"/>
              </a:lnSpc>
            </a:pPr>
            <a:r>
              <a:rPr lang="en-US" sz="3000">
                <a:solidFill>
                  <a:srgbClr val="FFFFFF"/>
                </a:solidFill>
                <a:latin typeface="Arial Bold"/>
                <a:ea typeface="Arial Bold"/>
                <a:cs typeface="Arial Bold"/>
                <a:sym typeface="Arial Bold"/>
              </a:rPr>
              <a:t>COLLEGE                : ANNA ADARSH COLLEGE FOR                     </a:t>
            </a:r>
          </a:p>
          <a:p>
            <a:pPr algn="l">
              <a:lnSpc>
                <a:spcPts val="3600"/>
              </a:lnSpc>
            </a:pPr>
            <a:r>
              <a:rPr lang="en-US" sz="3000">
                <a:solidFill>
                  <a:srgbClr val="FFFFFF"/>
                </a:solidFill>
                <a:latin typeface="Arial Bold"/>
                <a:ea typeface="Arial Bold"/>
                <a:cs typeface="Arial Bold"/>
                <a:sym typeface="Arial Bold"/>
              </a:rPr>
              <a:t>                                   WOMEN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199271" y="1040716"/>
            <a:ext cx="13128674" cy="9006274"/>
          </a:xfrm>
          <a:prstGeom prst="rect">
            <a:avLst/>
          </a:prstGeom>
        </p:spPr>
        <p:txBody>
          <a:bodyPr anchor="t" rtlCol="false" tIns="0" lIns="0" bIns="0" rIns="0">
            <a:spAutoFit/>
          </a:bodyPr>
          <a:lstStyle/>
          <a:p>
            <a:pPr algn="l">
              <a:lnSpc>
                <a:spcPts val="5759"/>
              </a:lnSpc>
            </a:pPr>
            <a:r>
              <a:rPr lang="en-US" sz="4800" u="sng">
                <a:solidFill>
                  <a:srgbClr val="000000"/>
                </a:solidFill>
                <a:latin typeface="Arial Bold"/>
                <a:ea typeface="Arial Bold"/>
                <a:cs typeface="Arial Bold"/>
                <a:sym typeface="Arial Bold"/>
              </a:rPr>
              <a:t>Step 5: Apply the Formatting</a:t>
            </a:r>
          </a:p>
          <a:p>
            <a:pPr algn="l">
              <a:lnSpc>
                <a:spcPts val="5759"/>
              </a:lnSpc>
            </a:pPr>
            <a:r>
              <a:rPr lang="en-US" sz="4800">
                <a:solidFill>
                  <a:srgbClr val="000000"/>
                </a:solidFill>
                <a:latin typeface="Arial"/>
                <a:ea typeface="Arial"/>
                <a:cs typeface="Arial"/>
                <a:sym typeface="Arial"/>
              </a:rPr>
              <a:t>                Once you have set the criteria and formatting style, click "OK" to apply the conditional formatting to the selected range of cells.</a:t>
            </a:r>
          </a:p>
          <a:p>
            <a:pPr algn="l">
              <a:lnSpc>
                <a:spcPts val="5759"/>
              </a:lnSpc>
            </a:pPr>
            <a:r>
              <a:rPr lang="en-US" sz="4800" u="sng">
                <a:solidFill>
                  <a:srgbClr val="000000"/>
                </a:solidFill>
                <a:latin typeface="Arial Bold"/>
                <a:ea typeface="Arial Bold"/>
                <a:cs typeface="Arial Bold"/>
                <a:sym typeface="Arial Bold"/>
              </a:rPr>
              <a:t>Step 6: Review and Modify the Formatting</a:t>
            </a:r>
          </a:p>
          <a:p>
            <a:pPr algn="l">
              <a:lnSpc>
                <a:spcPts val="5759"/>
              </a:lnSpc>
            </a:pPr>
            <a:r>
              <a:rPr lang="en-US" sz="4800">
                <a:solidFill>
                  <a:srgbClr val="000000"/>
                </a:solidFill>
                <a:latin typeface="Arial"/>
                <a:ea typeface="Arial"/>
                <a:cs typeface="Arial"/>
                <a:sym typeface="Arial"/>
              </a:rPr>
              <a:t>                The formatting will now be applied to the cells based on the criteria you set. You can review and modify the formatting by selecting the cells and clicking on "Conditional Formatting" in the ribbon.</a:t>
            </a:r>
          </a:p>
          <a:p>
            <a:pPr algn="l">
              <a:lnSpc>
                <a:spcPts val="5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RESULT</a:t>
            </a:r>
          </a:p>
        </p:txBody>
      </p:sp>
      <p:sp>
        <p:nvSpPr>
          <p:cNvPr name="Freeform 4" id="4" descr="RESULT"/>
          <p:cNvSpPr/>
          <p:nvPr/>
        </p:nvSpPr>
        <p:spPr>
          <a:xfrm flipH="false" flipV="false" rot="0">
            <a:off x="507682" y="2034540"/>
            <a:ext cx="17195482" cy="6805612"/>
          </a:xfrm>
          <a:custGeom>
            <a:avLst/>
            <a:gdLst/>
            <a:ahLst/>
            <a:cxnLst/>
            <a:rect r="r" b="b" t="t" l="l"/>
            <a:pathLst>
              <a:path h="6805612" w="17195482">
                <a:moveTo>
                  <a:pt x="0" y="0"/>
                </a:moveTo>
                <a:lnTo>
                  <a:pt x="17195483" y="0"/>
                </a:lnTo>
                <a:lnTo>
                  <a:pt x="17195483" y="6805612"/>
                </a:lnTo>
                <a:lnTo>
                  <a:pt x="0" y="6805612"/>
                </a:lnTo>
                <a:lnTo>
                  <a:pt x="0" y="0"/>
                </a:lnTo>
                <a:close/>
              </a:path>
            </a:pathLst>
          </a:custGeom>
          <a:blipFill>
            <a:blip r:embed="rId3"/>
            <a:stretch>
              <a:fillRect l="-20396" t="0" r="-20396"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CONCLUSION </a:t>
            </a:r>
          </a:p>
        </p:txBody>
      </p:sp>
      <p:sp>
        <p:nvSpPr>
          <p:cNvPr name="TextBox 4" id="4"/>
          <p:cNvSpPr txBox="true"/>
          <p:nvPr/>
        </p:nvSpPr>
        <p:spPr>
          <a:xfrm rot="0">
            <a:off x="1005840" y="1712595"/>
            <a:ext cx="16276320" cy="7433310"/>
          </a:xfrm>
          <a:prstGeom prst="rect">
            <a:avLst/>
          </a:prstGeom>
        </p:spPr>
        <p:txBody>
          <a:bodyPr anchor="t" rtlCol="false" tIns="0" lIns="0" bIns="0" rIns="0">
            <a:spAutoFit/>
          </a:bodyPr>
          <a:lstStyle/>
          <a:p>
            <a:pPr algn="l" marL="868680" indent="-434340" lvl="1">
              <a:lnSpc>
                <a:spcPts val="5759"/>
              </a:lnSpc>
              <a:buFont typeface="Arial"/>
              <a:buChar char="•"/>
            </a:pPr>
            <a:r>
              <a:rPr lang="en-US" sz="4800">
                <a:solidFill>
                  <a:srgbClr val="000000"/>
                </a:solidFill>
                <a:latin typeface="Arial Bold Italics"/>
                <a:ea typeface="Arial Bold Italics"/>
                <a:cs typeface="Arial Bold Italics"/>
                <a:sym typeface="Arial Bold Italics"/>
              </a:rPr>
              <a:t>In this dataset,</a:t>
            </a:r>
          </a:p>
          <a:p>
            <a:pPr algn="l" marL="1554480" indent="-518160" lvl="2">
              <a:lnSpc>
                <a:spcPts val="5759"/>
              </a:lnSpc>
              <a:buFont typeface="Arial"/>
              <a:buChar char="⚬"/>
            </a:pPr>
            <a:r>
              <a:rPr lang="en-US" sz="4800">
                <a:solidFill>
                  <a:srgbClr val="000000"/>
                </a:solidFill>
                <a:latin typeface="Arial Bold Italics"/>
                <a:ea typeface="Arial Bold Italics"/>
                <a:cs typeface="Arial Bold Italics"/>
                <a:sym typeface="Arial Bold Italics"/>
              </a:rPr>
              <a:t>Female-48%,</a:t>
            </a:r>
          </a:p>
          <a:p>
            <a:pPr algn="l" marL="1554480" indent="-518160" lvl="2">
              <a:lnSpc>
                <a:spcPts val="5759"/>
              </a:lnSpc>
              <a:buFont typeface="Arial"/>
              <a:buChar char="⚬"/>
            </a:pPr>
            <a:r>
              <a:rPr lang="en-US" sz="4800">
                <a:solidFill>
                  <a:srgbClr val="000000"/>
                </a:solidFill>
                <a:latin typeface="Arial Bold Italics"/>
                <a:ea typeface="Arial Bold Italics"/>
                <a:cs typeface="Arial Bold Italics"/>
                <a:sym typeface="Arial Bold Italics"/>
              </a:rPr>
              <a:t>Male-49% and </a:t>
            </a:r>
          </a:p>
          <a:p>
            <a:pPr algn="l" marL="1554480" indent="-518160" lvl="2">
              <a:lnSpc>
                <a:spcPts val="5759"/>
              </a:lnSpc>
              <a:buFont typeface="Arial"/>
              <a:buChar char="⚬"/>
            </a:pPr>
            <a:r>
              <a:rPr lang="en-US" sz="4800">
                <a:solidFill>
                  <a:srgbClr val="000000"/>
                </a:solidFill>
                <a:latin typeface="Arial Bold Italics"/>
                <a:ea typeface="Arial Bold Italics"/>
                <a:cs typeface="Arial Bold Italics"/>
                <a:sym typeface="Arial Bold Italics"/>
              </a:rPr>
              <a:t>Gender not mentioned-3%.</a:t>
            </a:r>
          </a:p>
          <a:p>
            <a:pPr algn="l" marL="868680" indent="-434340" lvl="1">
              <a:lnSpc>
                <a:spcPts val="5759"/>
              </a:lnSpc>
              <a:buFont typeface="Arial"/>
              <a:buChar char="•"/>
            </a:pPr>
            <a:r>
              <a:rPr lang="en-US" sz="4800">
                <a:solidFill>
                  <a:srgbClr val="000000"/>
                </a:solidFill>
                <a:latin typeface="Arial Bold Italics"/>
                <a:ea typeface="Arial Bold Italics"/>
                <a:cs typeface="Arial Bold Italics"/>
                <a:sym typeface="Arial Bold Italics"/>
              </a:rPr>
              <a:t>Permanent employees are higher than the fixed term and temporary.</a:t>
            </a:r>
          </a:p>
          <a:p>
            <a:pPr algn="l" marL="868680" indent="-434340" lvl="1">
              <a:lnSpc>
                <a:spcPts val="5759"/>
              </a:lnSpc>
              <a:buFont typeface="Arial"/>
              <a:buChar char="•"/>
            </a:pPr>
            <a:r>
              <a:rPr lang="en-US" sz="4800">
                <a:solidFill>
                  <a:srgbClr val="000000"/>
                </a:solidFill>
                <a:latin typeface="Arial Bold Italics"/>
                <a:ea typeface="Arial Bold Italics"/>
                <a:cs typeface="Arial Bold Italics"/>
                <a:sym typeface="Arial Bold Italics"/>
              </a:rPr>
              <a:t>127 employees are permanent.</a:t>
            </a:r>
          </a:p>
          <a:p>
            <a:pPr algn="l" marL="868680" indent="-434340" lvl="1">
              <a:lnSpc>
                <a:spcPts val="5759"/>
              </a:lnSpc>
              <a:buFont typeface="Arial"/>
              <a:buChar char="•"/>
            </a:pPr>
            <a:r>
              <a:rPr lang="en-US" sz="4800">
                <a:solidFill>
                  <a:srgbClr val="000000"/>
                </a:solidFill>
                <a:latin typeface="Arial Bold Italics"/>
                <a:ea typeface="Arial Bold Italics"/>
                <a:cs typeface="Arial Bold Italics"/>
                <a:sym typeface="Arial Bold Italics"/>
              </a:rPr>
              <a:t>34 employees are temporary.</a:t>
            </a:r>
          </a:p>
          <a:p>
            <a:pPr algn="l" marL="868680" indent="-434340" lvl="1">
              <a:lnSpc>
                <a:spcPts val="5759"/>
              </a:lnSpc>
              <a:buFont typeface="Arial"/>
              <a:buChar char="•"/>
            </a:pPr>
            <a:r>
              <a:rPr lang="en-US" sz="4800">
                <a:solidFill>
                  <a:srgbClr val="000000"/>
                </a:solidFill>
                <a:latin typeface="Arial Bold Italics"/>
                <a:ea typeface="Arial Bold Italics"/>
                <a:cs typeface="Arial Bold Italics"/>
                <a:sym typeface="Arial Bold Italics"/>
              </a:rPr>
              <a:t>35 employees are fixed term.</a:t>
            </a:r>
          </a:p>
          <a:p>
            <a:pPr algn="l" marL="868680" indent="-434340" lvl="1">
              <a:lnSpc>
                <a:spcPts val="57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PROJECT TITTLE</a:t>
            </a:r>
          </a:p>
        </p:txBody>
      </p:sp>
      <p:sp>
        <p:nvSpPr>
          <p:cNvPr name="TextBox 4" id="4"/>
          <p:cNvSpPr txBox="true"/>
          <p:nvPr/>
        </p:nvSpPr>
        <p:spPr>
          <a:xfrm rot="0">
            <a:off x="1005840" y="1598295"/>
            <a:ext cx="16276320" cy="7547610"/>
          </a:xfrm>
          <a:prstGeom prst="rect">
            <a:avLst/>
          </a:prstGeom>
        </p:spPr>
        <p:txBody>
          <a:bodyPr anchor="t" rtlCol="false" tIns="0" lIns="0" bIns="0" rIns="0">
            <a:spAutoFit/>
          </a:bodyPr>
          <a:lstStyle/>
          <a:p>
            <a:pPr algn="l">
              <a:lnSpc>
                <a:spcPts val="12960"/>
              </a:lnSpc>
            </a:pPr>
            <a:r>
              <a:rPr lang="en-US" sz="10800">
                <a:solidFill>
                  <a:srgbClr val="FF0000"/>
                </a:solidFill>
                <a:latin typeface="Arial Bold Italics"/>
                <a:ea typeface="Arial Bold Italics"/>
                <a:cs typeface="Arial Bold Italics"/>
                <a:sym typeface="Arial Bold Italics"/>
              </a:rPr>
              <a:t>Employee data analysis using excel with pivot table and chart.</a:t>
            </a:r>
          </a:p>
          <a:p>
            <a:pPr algn="l">
              <a:lnSpc>
                <a:spcPts val="12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Times New Roman Bold"/>
                <a:ea typeface="Times New Roman Bold"/>
                <a:cs typeface="Times New Roman Bold"/>
                <a:sym typeface="Times New Roman Bold"/>
              </a:rPr>
              <a:t>AGENDA</a:t>
            </a:r>
          </a:p>
        </p:txBody>
      </p:sp>
      <p:sp>
        <p:nvSpPr>
          <p:cNvPr name="TextBox 4" id="4"/>
          <p:cNvSpPr txBox="true"/>
          <p:nvPr/>
        </p:nvSpPr>
        <p:spPr>
          <a:xfrm rot="0">
            <a:off x="1005840" y="1712595"/>
            <a:ext cx="16276320" cy="7433310"/>
          </a:xfrm>
          <a:prstGeom prst="rect">
            <a:avLst/>
          </a:prstGeom>
        </p:spPr>
        <p:txBody>
          <a:bodyPr anchor="t" rtlCol="false" tIns="0" lIns="0" bIns="0" rIns="0">
            <a:spAutoFit/>
          </a:bodyPr>
          <a:lstStyle/>
          <a:p>
            <a:pPr algn="l" marL="868680" indent="-434340" lvl="1">
              <a:lnSpc>
                <a:spcPts val="5759"/>
              </a:lnSpc>
              <a:buAutoNum type="arabicPeriod" startAt="1"/>
            </a:pPr>
            <a:r>
              <a:rPr lang="en-US" sz="4800">
                <a:solidFill>
                  <a:srgbClr val="000000"/>
                </a:solidFill>
                <a:latin typeface="Arial"/>
                <a:ea typeface="Arial"/>
                <a:cs typeface="Arial"/>
                <a:sym typeface="Arial"/>
              </a:rPr>
              <a:t>Problem Statement</a:t>
            </a:r>
          </a:p>
          <a:p>
            <a:pPr algn="l" marL="868680" indent="-434340" lvl="1">
              <a:lnSpc>
                <a:spcPts val="5759"/>
              </a:lnSpc>
              <a:buAutoNum type="arabicPeriod" startAt="1"/>
            </a:pPr>
            <a:r>
              <a:rPr lang="en-US" sz="4800">
                <a:solidFill>
                  <a:srgbClr val="000000"/>
                </a:solidFill>
                <a:latin typeface="Arial"/>
                <a:ea typeface="Arial"/>
                <a:cs typeface="Arial"/>
                <a:sym typeface="Arial"/>
              </a:rPr>
              <a:t>Project Overview</a:t>
            </a:r>
          </a:p>
          <a:p>
            <a:pPr algn="l" marL="868680" indent="-434340" lvl="1">
              <a:lnSpc>
                <a:spcPts val="5759"/>
              </a:lnSpc>
              <a:buAutoNum type="arabicPeriod" startAt="1"/>
            </a:pPr>
            <a:r>
              <a:rPr lang="en-US" sz="4800">
                <a:solidFill>
                  <a:srgbClr val="000000"/>
                </a:solidFill>
                <a:latin typeface="Arial"/>
                <a:ea typeface="Arial"/>
                <a:cs typeface="Arial"/>
                <a:sym typeface="Arial"/>
              </a:rPr>
              <a:t>End Users</a:t>
            </a:r>
          </a:p>
          <a:p>
            <a:pPr algn="l" marL="868680" indent="-434340" lvl="1">
              <a:lnSpc>
                <a:spcPts val="5759"/>
              </a:lnSpc>
              <a:buAutoNum type="arabicPeriod" startAt="1"/>
            </a:pPr>
            <a:r>
              <a:rPr lang="en-US" sz="4800">
                <a:solidFill>
                  <a:srgbClr val="000000"/>
                </a:solidFill>
                <a:latin typeface="Arial"/>
                <a:ea typeface="Arial"/>
                <a:cs typeface="Arial"/>
                <a:sym typeface="Arial"/>
              </a:rPr>
              <a:t>Our Solution and Proposition</a:t>
            </a:r>
          </a:p>
          <a:p>
            <a:pPr algn="l" marL="868680" indent="-434340" lvl="1">
              <a:lnSpc>
                <a:spcPts val="5759"/>
              </a:lnSpc>
              <a:buAutoNum type="arabicPeriod" startAt="1"/>
            </a:pPr>
            <a:r>
              <a:rPr lang="en-US" sz="4800">
                <a:solidFill>
                  <a:srgbClr val="000000"/>
                </a:solidFill>
                <a:latin typeface="Arial"/>
                <a:ea typeface="Arial"/>
                <a:cs typeface="Arial"/>
                <a:sym typeface="Arial"/>
              </a:rPr>
              <a:t>Dataset Discription</a:t>
            </a:r>
          </a:p>
          <a:p>
            <a:pPr algn="l" marL="868680" indent="-434340" lvl="1">
              <a:lnSpc>
                <a:spcPts val="5759"/>
              </a:lnSpc>
              <a:buAutoNum type="arabicPeriod" startAt="1"/>
            </a:pPr>
            <a:r>
              <a:rPr lang="en-US" sz="4800">
                <a:solidFill>
                  <a:srgbClr val="000000"/>
                </a:solidFill>
                <a:latin typeface="Arial"/>
                <a:ea typeface="Arial"/>
                <a:cs typeface="Arial"/>
                <a:sym typeface="Arial"/>
              </a:rPr>
              <a:t>Modelling Approach</a:t>
            </a:r>
          </a:p>
          <a:p>
            <a:pPr algn="l" marL="868680" indent="-434340" lvl="1">
              <a:lnSpc>
                <a:spcPts val="5759"/>
              </a:lnSpc>
              <a:buAutoNum type="arabicPeriod" startAt="1"/>
            </a:pPr>
            <a:r>
              <a:rPr lang="en-US" sz="4800">
                <a:solidFill>
                  <a:srgbClr val="000000"/>
                </a:solidFill>
                <a:latin typeface="Arial"/>
                <a:ea typeface="Arial"/>
                <a:cs typeface="Arial"/>
                <a:sym typeface="Arial"/>
              </a:rPr>
              <a:t>Result and Discussion</a:t>
            </a:r>
          </a:p>
          <a:p>
            <a:pPr algn="l" marL="868680" indent="-434340" lvl="1">
              <a:lnSpc>
                <a:spcPts val="5759"/>
              </a:lnSpc>
              <a:buAutoNum type="arabicPeriod" startAt="1"/>
            </a:pPr>
            <a:r>
              <a:rPr lang="en-US" sz="4800">
                <a:solidFill>
                  <a:srgbClr val="000000"/>
                </a:solidFill>
                <a:latin typeface="Arial"/>
                <a:ea typeface="Arial"/>
                <a:cs typeface="Arial"/>
                <a:sym typeface="Arial"/>
              </a:rPr>
              <a:t>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PROBLEM STATEMENT</a:t>
            </a:r>
          </a:p>
        </p:txBody>
      </p:sp>
      <p:sp>
        <p:nvSpPr>
          <p:cNvPr name="TextBox 4" id="4"/>
          <p:cNvSpPr txBox="true"/>
          <p:nvPr/>
        </p:nvSpPr>
        <p:spPr>
          <a:xfrm rot="0">
            <a:off x="1005840" y="1760220"/>
            <a:ext cx="16276320" cy="7385685"/>
          </a:xfrm>
          <a:prstGeom prst="rect">
            <a:avLst/>
          </a:prstGeom>
        </p:spPr>
        <p:txBody>
          <a:bodyPr anchor="t" rtlCol="false" tIns="0" lIns="0" bIns="0" rIns="0">
            <a:spAutoFit/>
          </a:bodyPr>
          <a:lstStyle/>
          <a:p>
            <a:pPr algn="l" marL="380048" indent="-190024" lvl="1">
              <a:lnSpc>
                <a:spcPts val="2520"/>
              </a:lnSpc>
              <a:buFont typeface="Arial"/>
              <a:buChar char="•"/>
            </a:pPr>
            <a:r>
              <a:rPr lang="en-US" sz="2100" u="sng">
                <a:solidFill>
                  <a:srgbClr val="000000"/>
                </a:solidFill>
                <a:latin typeface="Arial Bold"/>
                <a:ea typeface="Arial Bold"/>
                <a:cs typeface="Arial Bold"/>
                <a:sym typeface="Arial Bold"/>
              </a:rPr>
              <a:t>*</a:t>
            </a:r>
          </a:p>
        </p:txBody>
      </p:sp>
      <p:sp>
        <p:nvSpPr>
          <p:cNvPr name="TextBox 5" id="5"/>
          <p:cNvSpPr txBox="true"/>
          <p:nvPr/>
        </p:nvSpPr>
        <p:spPr>
          <a:xfrm rot="0">
            <a:off x="1533378" y="1876717"/>
            <a:ext cx="12970413" cy="6411426"/>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000000"/>
                </a:solidFill>
                <a:latin typeface="Arial Bold Italics"/>
                <a:ea typeface="Arial Bold Italics"/>
                <a:cs typeface="Arial Bold Italics"/>
                <a:sym typeface="Arial Bold Italics"/>
              </a:rPr>
              <a:t>IN EMPLOYEE DATASET,HOW WILL I COUNT THE HOW MANY MALE ,FEMALE AND GENDER NOT MENTIONED THERE IN THE DATASET?</a:t>
            </a:r>
          </a:p>
          <a:p>
            <a:pPr algn="l" marL="760095" indent="-380048" lvl="1">
              <a:lnSpc>
                <a:spcPts val="5040"/>
              </a:lnSpc>
              <a:buFont typeface="Arial"/>
              <a:buChar char="•"/>
            </a:pPr>
            <a:r>
              <a:rPr lang="en-US" sz="4200">
                <a:solidFill>
                  <a:srgbClr val="000000"/>
                </a:solidFill>
                <a:latin typeface="Arial Bold Italics"/>
                <a:ea typeface="Arial Bold Italics"/>
                <a:cs typeface="Arial Bold Italics"/>
                <a:sym typeface="Arial Bold Italics"/>
              </a:rPr>
              <a:t>HOW WILL I SEE HOW MANY EMPLOYEES ARE WORKING IN PARTICULAR LOCATION?</a:t>
            </a:r>
          </a:p>
          <a:p>
            <a:pPr algn="l" marL="760095" indent="-380048" lvl="1">
              <a:lnSpc>
                <a:spcPts val="5040"/>
              </a:lnSpc>
              <a:buFont typeface="Arial"/>
              <a:buChar char="•"/>
            </a:pPr>
            <a:r>
              <a:rPr lang="en-US" sz="4200">
                <a:solidFill>
                  <a:srgbClr val="000000"/>
                </a:solidFill>
                <a:latin typeface="Arial Bold Italics"/>
                <a:ea typeface="Arial Bold Italics"/>
                <a:cs typeface="Arial Bold Italics"/>
                <a:sym typeface="Arial Bold Italics"/>
              </a:rPr>
              <a:t>WHAT IS THE TOTAL SUM AND AVERAGE OF THE SALARY?</a:t>
            </a:r>
          </a:p>
          <a:p>
            <a:pPr algn="l" marL="760095" indent="-380048" lvl="1">
              <a:lnSpc>
                <a:spcPts val="5040"/>
              </a:lnSpc>
              <a:buFont typeface="Arial"/>
              <a:buChar char="•"/>
            </a:pPr>
            <a:r>
              <a:rPr lang="en-US" sz="4200">
                <a:solidFill>
                  <a:srgbClr val="000000"/>
                </a:solidFill>
                <a:latin typeface="Arial Bold Italics"/>
                <a:ea typeface="Arial Bold Italics"/>
                <a:cs typeface="Arial Bold Italics"/>
                <a:sym typeface="Arial Bold Italics"/>
              </a:rPr>
              <a:t>HOW MANY EMPLOYEES ARE PERMANENT,TEMPORARY AND FIXED TERM?</a:t>
            </a:r>
          </a:p>
          <a:p>
            <a:pPr algn="l" marL="760095" indent="-380048" lvl="1">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PROJECT OVERVIEW</a:t>
            </a:r>
          </a:p>
        </p:txBody>
      </p:sp>
      <p:sp>
        <p:nvSpPr>
          <p:cNvPr name="TextBox 4" id="4"/>
          <p:cNvSpPr txBox="true"/>
          <p:nvPr/>
        </p:nvSpPr>
        <p:spPr>
          <a:xfrm rot="0">
            <a:off x="1005840" y="1712595"/>
            <a:ext cx="16276320" cy="7433310"/>
          </a:xfrm>
          <a:prstGeom prst="rect">
            <a:avLst/>
          </a:prstGeom>
        </p:spPr>
        <p:txBody>
          <a:bodyPr anchor="t" rtlCol="false" tIns="0" lIns="0" bIns="0" rIns="0">
            <a:spAutoFit/>
          </a:bodyPr>
          <a:lstStyle/>
          <a:p>
            <a:pPr algn="l">
              <a:lnSpc>
                <a:spcPts val="5759"/>
              </a:lnSpc>
            </a:pPr>
            <a:r>
              <a:rPr lang="en-US" sz="4800">
                <a:solidFill>
                  <a:srgbClr val="000000"/>
                </a:solidFill>
                <a:latin typeface="Arial Bold"/>
                <a:ea typeface="Arial Bold"/>
                <a:cs typeface="Arial Bold"/>
                <a:sym typeface="Arial Bold"/>
              </a:rPr>
              <a:t>IN THIS EXCEL,WE ARE GOING TO LEARN ABOUT HOW TO DO:</a:t>
            </a:r>
          </a:p>
          <a:p>
            <a:pPr algn="l" marL="868680" indent="-434340" lvl="1">
              <a:lnSpc>
                <a:spcPts val="5759"/>
              </a:lnSpc>
              <a:buAutoNum type="arabicPeriod" startAt="1"/>
            </a:pPr>
            <a:r>
              <a:rPr lang="en-US" sz="4800">
                <a:solidFill>
                  <a:srgbClr val="000000"/>
                </a:solidFill>
                <a:latin typeface="Arial Bold"/>
                <a:ea typeface="Arial Bold"/>
                <a:cs typeface="Arial Bold"/>
                <a:sym typeface="Arial Bold"/>
              </a:rPr>
              <a:t>CONDITIONAL FORMATTING,</a:t>
            </a:r>
          </a:p>
          <a:p>
            <a:pPr algn="l" marL="868680" indent="-434340" lvl="1">
              <a:lnSpc>
                <a:spcPts val="5759"/>
              </a:lnSpc>
              <a:buAutoNum type="arabicPeriod" startAt="1"/>
            </a:pPr>
            <a:r>
              <a:rPr lang="en-US" sz="4800">
                <a:solidFill>
                  <a:srgbClr val="000000"/>
                </a:solidFill>
                <a:latin typeface="Arial Bold"/>
                <a:ea typeface="Arial Bold"/>
                <a:cs typeface="Arial Bold"/>
                <a:sym typeface="Arial Bold"/>
              </a:rPr>
              <a:t>FORMULAS,</a:t>
            </a:r>
          </a:p>
          <a:p>
            <a:pPr algn="l" marL="868680" indent="-434340" lvl="1">
              <a:lnSpc>
                <a:spcPts val="5759"/>
              </a:lnSpc>
              <a:buAutoNum type="arabicPeriod" startAt="1"/>
            </a:pPr>
            <a:r>
              <a:rPr lang="en-US" sz="4800">
                <a:solidFill>
                  <a:srgbClr val="000000"/>
                </a:solidFill>
                <a:latin typeface="Arial Bold"/>
                <a:ea typeface="Arial Bold"/>
                <a:cs typeface="Arial Bold"/>
                <a:sym typeface="Arial Bold"/>
              </a:rPr>
              <a:t>PIVOT CHART,</a:t>
            </a:r>
          </a:p>
          <a:p>
            <a:pPr algn="l" marL="868680" indent="-434340" lvl="1">
              <a:lnSpc>
                <a:spcPts val="5759"/>
              </a:lnSpc>
              <a:buAutoNum type="arabicPeriod" startAt="1"/>
            </a:pPr>
            <a:r>
              <a:rPr lang="en-US" sz="4800">
                <a:solidFill>
                  <a:srgbClr val="000000"/>
                </a:solidFill>
                <a:latin typeface="Arial Bold"/>
                <a:ea typeface="Arial Bold"/>
                <a:cs typeface="Arial Bold"/>
                <a:sym typeface="Arial Bold"/>
              </a:rPr>
              <a:t>MERGE AND CENTER ALIGN,</a:t>
            </a:r>
          </a:p>
          <a:p>
            <a:pPr algn="l" marL="868680" indent="-434340" lvl="1">
              <a:lnSpc>
                <a:spcPts val="5759"/>
              </a:lnSpc>
              <a:buAutoNum type="arabicPeriod" startAt="1"/>
            </a:pPr>
            <a:r>
              <a:rPr lang="en-US" sz="4800">
                <a:solidFill>
                  <a:srgbClr val="000000"/>
                </a:solidFill>
                <a:latin typeface="Arial Bold"/>
                <a:ea typeface="Arial Bold"/>
                <a:cs typeface="Arial Bold"/>
                <a:sym typeface="Arial Bold"/>
              </a:rPr>
              <a:t>SLICER.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OUR SOLUTION AND ITS VALUATION</a:t>
            </a:r>
          </a:p>
        </p:txBody>
      </p:sp>
      <p:sp>
        <p:nvSpPr>
          <p:cNvPr name="TextBox 4" id="4"/>
          <p:cNvSpPr txBox="true"/>
          <p:nvPr/>
        </p:nvSpPr>
        <p:spPr>
          <a:xfrm rot="0">
            <a:off x="1005840" y="1712595"/>
            <a:ext cx="16276320" cy="7433310"/>
          </a:xfrm>
          <a:prstGeom prst="rect">
            <a:avLst/>
          </a:prstGeom>
        </p:spPr>
        <p:txBody>
          <a:bodyPr anchor="t" rtlCol="false" tIns="0" lIns="0" bIns="0" rIns="0">
            <a:spAutoFit/>
          </a:bodyPr>
          <a:lstStyle/>
          <a:p>
            <a:pPr algn="l">
              <a:lnSpc>
                <a:spcPts val="5400"/>
              </a:lnSpc>
            </a:pPr>
            <a:r>
              <a:rPr lang="en-US" sz="4500">
                <a:solidFill>
                  <a:srgbClr val="000000"/>
                </a:solidFill>
                <a:latin typeface="Arial Bold"/>
                <a:ea typeface="Arial Bold"/>
                <a:cs typeface="Arial Bold"/>
                <a:sym typeface="Arial Bold"/>
              </a:rPr>
              <a:t>Filtering -  Highlighting the count of gender, Employee type</a:t>
            </a:r>
          </a:p>
          <a:p>
            <a:pPr algn="l">
              <a:lnSpc>
                <a:spcPts val="5400"/>
              </a:lnSpc>
            </a:pPr>
            <a:r>
              <a:rPr lang="en-US" sz="4500">
                <a:solidFill>
                  <a:srgbClr val="000000"/>
                </a:solidFill>
                <a:latin typeface="Arial Bold"/>
                <a:ea typeface="Arial Bold"/>
                <a:cs typeface="Arial Bold"/>
                <a:sym typeface="Arial Bold"/>
              </a:rPr>
              <a:t>Conditional Formatting - Blanks</a:t>
            </a:r>
          </a:p>
          <a:p>
            <a:pPr algn="l">
              <a:lnSpc>
                <a:spcPts val="5400"/>
              </a:lnSpc>
            </a:pPr>
            <a:r>
              <a:rPr lang="en-US" sz="4500">
                <a:solidFill>
                  <a:srgbClr val="000000"/>
                </a:solidFill>
                <a:latin typeface="Arial Bold"/>
                <a:ea typeface="Arial Bold"/>
                <a:cs typeface="Arial Bold"/>
                <a:sym typeface="Arial Bold"/>
              </a:rPr>
              <a:t>Formulas - Average</a:t>
            </a:r>
          </a:p>
          <a:p>
            <a:pPr algn="l">
              <a:lnSpc>
                <a:spcPts val="5400"/>
              </a:lnSpc>
            </a:pPr>
            <a:r>
              <a:rPr lang="en-US" sz="4500">
                <a:solidFill>
                  <a:srgbClr val="000000"/>
                </a:solidFill>
                <a:latin typeface="Arial Bold"/>
                <a:ea typeface="Arial Bold"/>
                <a:cs typeface="Arial Bold"/>
                <a:sym typeface="Arial Bold"/>
              </a:rPr>
              <a:t>Pie chart and Graph - Final report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 DATASET DISCRIPTION</a:t>
            </a:r>
          </a:p>
        </p:txBody>
      </p:sp>
      <p:sp>
        <p:nvSpPr>
          <p:cNvPr name="TextBox 4" id="4"/>
          <p:cNvSpPr txBox="true"/>
          <p:nvPr/>
        </p:nvSpPr>
        <p:spPr>
          <a:xfrm rot="0">
            <a:off x="1005840" y="1731645"/>
            <a:ext cx="16276320" cy="741426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Arial Bold Italics"/>
                <a:ea typeface="Arial Bold Italics"/>
                <a:cs typeface="Arial Bold Italics"/>
                <a:sym typeface="Arial Bold Italics"/>
              </a:rPr>
              <a:t>EMPLOYEE DATESET-EDUNET DASHBOARD</a:t>
            </a:r>
          </a:p>
          <a:p>
            <a:pPr algn="l" marL="651510" indent="-325755" lvl="1">
              <a:lnSpc>
                <a:spcPts val="4320"/>
              </a:lnSpc>
              <a:buFont typeface="Arial"/>
              <a:buChar char="•"/>
            </a:pPr>
            <a:r>
              <a:rPr lang="en-US" sz="3600">
                <a:solidFill>
                  <a:srgbClr val="000000"/>
                </a:solidFill>
                <a:latin typeface="Arial Bold Italics"/>
                <a:ea typeface="Arial Bold Italics"/>
                <a:cs typeface="Arial Bold Italics"/>
                <a:sym typeface="Arial Bold Italics"/>
              </a:rPr>
              <a:t>IN DATASET THERE ARE 9-FEATURES</a:t>
            </a:r>
          </a:p>
          <a:p>
            <a:pPr algn="l" marL="651510" indent="-325755" lvl="1">
              <a:lnSpc>
                <a:spcPts val="4320"/>
              </a:lnSpc>
              <a:buFont typeface="Arial"/>
              <a:buChar char="•"/>
            </a:pPr>
            <a:r>
              <a:rPr lang="en-US" sz="3600">
                <a:solidFill>
                  <a:srgbClr val="000000"/>
                </a:solidFill>
                <a:latin typeface="Arial Bold Italics"/>
                <a:ea typeface="Arial Bold Italics"/>
                <a:cs typeface="Arial Bold Italics"/>
                <a:sym typeface="Arial Bold Italics"/>
              </a:rPr>
              <a:t>BUT I USED ONLY 8-FEATURES</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EMP ID- LETTER &amp; NUMERIC</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NAME-TEXT</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GENDER-TEXT</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DEPARTMENT TEXT</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SALARY-NUMBERS</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START DATE-DATES</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EMPLOYEE TYPE-TEXT</a:t>
            </a:r>
          </a:p>
          <a:p>
            <a:pPr algn="l" marL="1337310" indent="-445770" lvl="2">
              <a:lnSpc>
                <a:spcPts val="4320"/>
              </a:lnSpc>
              <a:buFont typeface="Arial"/>
              <a:buChar char="⚬"/>
            </a:pPr>
            <a:r>
              <a:rPr lang="en-US" sz="3600">
                <a:solidFill>
                  <a:srgbClr val="000000"/>
                </a:solidFill>
                <a:latin typeface="Arial Bold Italics"/>
                <a:ea typeface="Arial Bold Italics"/>
                <a:cs typeface="Arial Bold Italics"/>
                <a:sym typeface="Arial Bold Italics"/>
              </a:rPr>
              <a:t>WORK LOCATION-TEXT</a:t>
            </a:r>
          </a:p>
          <a:p>
            <a:pPr algn="l" marL="1337310" indent="-445770" lvl="2">
              <a:lnSpc>
                <a:spcPts val="43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a:ea typeface="Arial"/>
                <a:cs typeface="Arial"/>
                <a:sym typeface="Arial"/>
              </a:rPr>
              <a:t>THE ‘WOW’ IN OUR SOLUTION</a:t>
            </a:r>
          </a:p>
        </p:txBody>
      </p:sp>
      <p:sp>
        <p:nvSpPr>
          <p:cNvPr name="TextBox 4" id="4"/>
          <p:cNvSpPr txBox="true"/>
          <p:nvPr/>
        </p:nvSpPr>
        <p:spPr>
          <a:xfrm rot="0">
            <a:off x="1005840" y="1722120"/>
            <a:ext cx="16276320" cy="7423785"/>
          </a:xfrm>
          <a:prstGeom prst="rect">
            <a:avLst/>
          </a:prstGeom>
        </p:spPr>
        <p:txBody>
          <a:bodyPr anchor="t" rtlCol="false" tIns="0" lIns="0" bIns="0" rIns="0">
            <a:spAutoFit/>
          </a:bodyPr>
          <a:lstStyle/>
          <a:p>
            <a:pPr algn="l" marL="760095" indent="-380048" lvl="1">
              <a:lnSpc>
                <a:spcPts val="5040"/>
              </a:lnSpc>
              <a:buAutoNum type="arabicPeriod" startAt="1"/>
            </a:pPr>
            <a:r>
              <a:rPr lang="en-US" sz="4200" u="sng">
                <a:solidFill>
                  <a:srgbClr val="000000"/>
                </a:solidFill>
                <a:latin typeface="Arial Bold Italics"/>
                <a:ea typeface="Arial Bold Italics"/>
                <a:cs typeface="Arial Bold Italics"/>
                <a:sym typeface="Arial Bold Italics"/>
              </a:rPr>
              <a:t>EMPLOYEE TYPE:</a:t>
            </a:r>
          </a:p>
          <a:p>
            <a:pPr algn="l" marL="1445895" indent="-481965" lvl="2">
              <a:lnSpc>
                <a:spcPts val="5040"/>
              </a:lnSpc>
              <a:buFont typeface="Arial"/>
              <a:buChar char="⚬"/>
            </a:pPr>
            <a:r>
              <a:rPr lang="en-US" sz="4200">
                <a:solidFill>
                  <a:srgbClr val="000000"/>
                </a:solidFill>
                <a:latin typeface="Arial Bold Italics"/>
                <a:ea typeface="Arial Bold Italics"/>
                <a:cs typeface="Arial Bold Italics"/>
                <a:sym typeface="Arial Bold Italics"/>
              </a:rPr>
              <a:t>	=COUNTIF(DATA!H1:H196,RESULT!G5)</a:t>
            </a:r>
          </a:p>
          <a:p>
            <a:pPr algn="l" marL="760095" indent="-380048" lvl="1">
              <a:lnSpc>
                <a:spcPts val="5040"/>
              </a:lnSpc>
              <a:buAutoNum type="arabicPeriod" startAt="1"/>
            </a:pPr>
            <a:r>
              <a:rPr lang="en-US" sz="4200" u="sng">
                <a:solidFill>
                  <a:srgbClr val="000000"/>
                </a:solidFill>
                <a:latin typeface="Arial Bold Italics"/>
                <a:ea typeface="Arial Bold Italics"/>
                <a:cs typeface="Arial Bold Italics"/>
                <a:sym typeface="Arial Bold Italics"/>
              </a:rPr>
              <a:t>GENDER:</a:t>
            </a:r>
          </a:p>
          <a:p>
            <a:pPr algn="l" marL="1445895" indent="-481965" lvl="2">
              <a:lnSpc>
                <a:spcPts val="5040"/>
              </a:lnSpc>
              <a:buFont typeface="Arial"/>
              <a:buChar char="⚬"/>
            </a:pPr>
            <a:r>
              <a:rPr lang="en-US" sz="4200">
                <a:solidFill>
                  <a:srgbClr val="000000"/>
                </a:solidFill>
                <a:latin typeface="Arial Bold Italics"/>
                <a:ea typeface="Arial Bold Italics"/>
                <a:cs typeface="Arial Bold Italics"/>
                <a:sym typeface="Arial Bold Italics"/>
              </a:rPr>
              <a:t>	=COUNTIF(DATA!C2:C197,RESULT!G9)</a:t>
            </a:r>
          </a:p>
          <a:p>
            <a:pPr algn="l" marL="1445895" indent="-481965" lvl="2">
              <a:lnSpc>
                <a:spcPts val="50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313400" cy="10287000"/>
          </a:xfrm>
          <a:custGeom>
            <a:avLst/>
            <a:gdLst/>
            <a:ahLst/>
            <a:cxnLst/>
            <a:rect r="r" b="b" t="t" l="l"/>
            <a:pathLst>
              <a:path h="10287000" w="18313400">
                <a:moveTo>
                  <a:pt x="0" y="0"/>
                </a:moveTo>
                <a:lnTo>
                  <a:pt x="18313400" y="0"/>
                </a:lnTo>
                <a:lnTo>
                  <a:pt x="18313400" y="10287000"/>
                </a:lnTo>
                <a:lnTo>
                  <a:pt x="0" y="10287000"/>
                </a:lnTo>
                <a:lnTo>
                  <a:pt x="0" y="0"/>
                </a:lnTo>
                <a:close/>
              </a:path>
            </a:pathLst>
          </a:custGeom>
          <a:blipFill>
            <a:blip r:embed="rId2"/>
            <a:stretch>
              <a:fillRect l="0" t="-16759" r="0" b="-16759"/>
            </a:stretch>
          </a:blipFill>
        </p:spPr>
      </p:sp>
      <p:sp>
        <p:nvSpPr>
          <p:cNvPr name="TextBox 3" id="3"/>
          <p:cNvSpPr txBox="true"/>
          <p:nvPr/>
        </p:nvSpPr>
        <p:spPr>
          <a:xfrm rot="0">
            <a:off x="1005840" y="226695"/>
            <a:ext cx="16276320" cy="887255"/>
          </a:xfrm>
          <a:prstGeom prst="rect">
            <a:avLst/>
          </a:prstGeom>
        </p:spPr>
        <p:txBody>
          <a:bodyPr anchor="t" rtlCol="false" tIns="0" lIns="0" bIns="0" rIns="0">
            <a:spAutoFit/>
          </a:bodyPr>
          <a:lstStyle/>
          <a:p>
            <a:pPr algn="l">
              <a:lnSpc>
                <a:spcPts val="6480"/>
              </a:lnSpc>
            </a:pPr>
            <a:r>
              <a:rPr lang="en-US" sz="5400" u="sng">
                <a:solidFill>
                  <a:srgbClr val="000000"/>
                </a:solidFill>
                <a:latin typeface="Arial Bold"/>
                <a:ea typeface="Arial Bold"/>
                <a:cs typeface="Arial Bold"/>
                <a:sym typeface="Arial Bold"/>
              </a:rPr>
              <a:t>MODELLING</a:t>
            </a:r>
          </a:p>
        </p:txBody>
      </p:sp>
      <p:sp>
        <p:nvSpPr>
          <p:cNvPr name="TextBox 4" id="4"/>
          <p:cNvSpPr txBox="true"/>
          <p:nvPr/>
        </p:nvSpPr>
        <p:spPr>
          <a:xfrm rot="0">
            <a:off x="1005840" y="1389477"/>
            <a:ext cx="16276320" cy="7404735"/>
          </a:xfrm>
          <a:prstGeom prst="rect">
            <a:avLst/>
          </a:prstGeom>
        </p:spPr>
        <p:txBody>
          <a:bodyPr anchor="t" rtlCol="false" tIns="0" lIns="0" bIns="0" rIns="0">
            <a:spAutoFit/>
          </a:bodyPr>
          <a:lstStyle/>
          <a:p>
            <a:pPr algn="l" marL="542925" indent="-271462" lvl="1">
              <a:lnSpc>
                <a:spcPts val="3600"/>
              </a:lnSpc>
              <a:buFont typeface="Arial"/>
              <a:buChar char="•"/>
            </a:pPr>
            <a:r>
              <a:rPr lang="en-US" sz="3000" u="sng">
                <a:solidFill>
                  <a:srgbClr val="000000"/>
                </a:solidFill>
                <a:latin typeface="Arial Bold"/>
                <a:ea typeface="Arial Bold"/>
                <a:cs typeface="Arial Bold"/>
                <a:sym typeface="Arial Bold"/>
              </a:rPr>
              <a:t>Step 1: Select the Range</a:t>
            </a:r>
          </a:p>
          <a:p>
            <a:pPr algn="l" marL="542925" indent="-271462" lvl="1">
              <a:lnSpc>
                <a:spcPts val="3600"/>
              </a:lnSpc>
            </a:pPr>
            <a:r>
              <a:rPr lang="en-US" sz="3000">
                <a:solidFill>
                  <a:srgbClr val="000000"/>
                </a:solidFill>
                <a:latin typeface="Arial"/>
                <a:ea typeface="Arial"/>
                <a:cs typeface="Arial"/>
                <a:sym typeface="Arial"/>
              </a:rPr>
              <a:t>                Open your Excel spreadsheet.</a:t>
            </a:r>
          </a:p>
          <a:p>
            <a:pPr algn="l" marL="542925" indent="-271462" lvl="1">
              <a:lnSpc>
                <a:spcPts val="3600"/>
              </a:lnSpc>
            </a:pPr>
            <a:r>
              <a:rPr lang="en-US" sz="3000">
                <a:solidFill>
                  <a:srgbClr val="000000"/>
                </a:solidFill>
                <a:latin typeface="Arial"/>
                <a:ea typeface="Arial"/>
                <a:cs typeface="Arial"/>
                <a:sym typeface="Arial"/>
              </a:rPr>
              <a:t>                Select the range of cells you want to apply conditional formatting to.</a:t>
            </a:r>
          </a:p>
          <a:p>
            <a:pPr algn="l" marL="542925" indent="-271462" lvl="1">
              <a:lnSpc>
                <a:spcPts val="3600"/>
              </a:lnSpc>
              <a:buFont typeface="Arial"/>
              <a:buChar char="•"/>
            </a:pPr>
            <a:r>
              <a:rPr lang="en-US" sz="3000" u="sng">
                <a:solidFill>
                  <a:srgbClr val="000000"/>
                </a:solidFill>
                <a:latin typeface="Arial Bold"/>
                <a:ea typeface="Arial Bold"/>
                <a:cs typeface="Arial Bold"/>
                <a:sym typeface="Arial Bold"/>
              </a:rPr>
              <a:t>Step 2: Access the Conditional Formatting Menu</a:t>
            </a:r>
          </a:p>
          <a:p>
            <a:pPr algn="l" marL="542925" indent="-271462" lvl="1">
              <a:lnSpc>
                <a:spcPts val="3600"/>
              </a:lnSpc>
            </a:pPr>
            <a:r>
              <a:rPr lang="en-US" sz="3000">
                <a:solidFill>
                  <a:srgbClr val="000000"/>
                </a:solidFill>
                <a:latin typeface="Arial"/>
                <a:ea typeface="Arial"/>
                <a:cs typeface="Arial"/>
                <a:sym typeface="Arial"/>
              </a:rPr>
              <a:t>                Go to the "Home" tab on the Excel ribbon.</a:t>
            </a:r>
          </a:p>
          <a:p>
            <a:pPr algn="l" marL="542925" indent="-271462" lvl="1">
              <a:lnSpc>
                <a:spcPts val="3600"/>
              </a:lnSpc>
            </a:pPr>
            <a:r>
              <a:rPr lang="en-US" sz="3000">
                <a:solidFill>
                  <a:srgbClr val="000000"/>
                </a:solidFill>
                <a:latin typeface="Arial"/>
                <a:ea typeface="Arial"/>
                <a:cs typeface="Arial"/>
                <a:sym typeface="Arial"/>
              </a:rPr>
              <a:t>                Click on the "Conditional Formatting" button in the Styles group.</a:t>
            </a:r>
          </a:p>
          <a:p>
            <a:pPr algn="l" marL="542925" indent="-271462" lvl="1">
              <a:lnSpc>
                <a:spcPts val="3600"/>
              </a:lnSpc>
              <a:buFont typeface="Arial"/>
              <a:buChar char="•"/>
            </a:pPr>
            <a:r>
              <a:rPr lang="en-US" sz="3000" u="sng">
                <a:solidFill>
                  <a:srgbClr val="000000"/>
                </a:solidFill>
                <a:latin typeface="Arial Bold"/>
                <a:ea typeface="Arial Bold"/>
                <a:cs typeface="Arial Bold"/>
                <a:sym typeface="Arial Bold"/>
              </a:rPr>
              <a:t>Step 3: Choose a Conditional Formatting Rule</a:t>
            </a:r>
          </a:p>
          <a:p>
            <a:pPr algn="l" marL="542925" indent="-271462" lvl="1">
              <a:lnSpc>
                <a:spcPts val="3600"/>
              </a:lnSpc>
            </a:pPr>
            <a:r>
              <a:rPr lang="en-US" sz="3000">
                <a:solidFill>
                  <a:srgbClr val="000000"/>
                </a:solidFill>
                <a:latin typeface="Arial"/>
                <a:ea typeface="Arial"/>
                <a:cs typeface="Arial"/>
                <a:sym typeface="Arial"/>
              </a:rPr>
              <a:t>                A drop-down menu will appear with various conditional formatting options.</a:t>
            </a:r>
          </a:p>
          <a:p>
            <a:pPr algn="l" marL="542925" indent="-271462" lvl="1">
              <a:lnSpc>
                <a:spcPts val="3600"/>
              </a:lnSpc>
            </a:pPr>
            <a:r>
              <a:rPr lang="en-US" sz="3000">
                <a:solidFill>
                  <a:srgbClr val="000000"/>
                </a:solidFill>
                <a:latin typeface="Arial"/>
                <a:ea typeface="Arial"/>
                <a:cs typeface="Arial"/>
                <a:sym typeface="Arial"/>
              </a:rPr>
              <a:t>                Select the type of rule you want to apply, such as "Highlight Cells Rules", "Top/Bottom Rules", or "Data Bars".</a:t>
            </a:r>
          </a:p>
          <a:p>
            <a:pPr algn="l" marL="542925" indent="-271462" lvl="1">
              <a:lnSpc>
                <a:spcPts val="3600"/>
              </a:lnSpc>
              <a:buFont typeface="Arial"/>
              <a:buChar char="•"/>
            </a:pPr>
            <a:r>
              <a:rPr lang="en-US" sz="3000" u="sng">
                <a:solidFill>
                  <a:srgbClr val="000000"/>
                </a:solidFill>
                <a:latin typeface="Arial Bold"/>
                <a:ea typeface="Arial Bold"/>
                <a:cs typeface="Arial Bold"/>
                <a:sym typeface="Arial Bold"/>
              </a:rPr>
              <a:t>Step 4: Set the Formatting Criteria</a:t>
            </a:r>
          </a:p>
          <a:p>
            <a:pPr algn="l" marL="542925" indent="-271462" lvl="1">
              <a:lnSpc>
                <a:spcPts val="3600"/>
              </a:lnSpc>
            </a:pPr>
            <a:r>
              <a:rPr lang="en-US" sz="3000">
                <a:solidFill>
                  <a:srgbClr val="000000"/>
                </a:solidFill>
                <a:latin typeface="Arial"/>
                <a:ea typeface="Arial"/>
                <a:cs typeface="Arial"/>
                <a:sym typeface="Arial"/>
              </a:rPr>
              <a:t>                After selecting a rule, a dialog box will appear where you can set the formatting criteria (e.g., greater than, less than, between, equal to, etc.).</a:t>
            </a:r>
          </a:p>
          <a:p>
            <a:pPr algn="l" marL="542925" indent="-271462" lvl="1">
              <a:lnSpc>
                <a:spcPts val="3600"/>
              </a:lnSpc>
            </a:pPr>
            <a:r>
              <a:rPr lang="en-US" sz="3000">
                <a:solidFill>
                  <a:srgbClr val="000000"/>
                </a:solidFill>
                <a:latin typeface="Arial"/>
                <a:ea typeface="Arial"/>
                <a:cs typeface="Arial"/>
                <a:sym typeface="Arial"/>
              </a:rPr>
              <a:t>                Enter the criteria and choose the formatting style (color, font style, etc.) you want to apply when the criteria are met.</a:t>
            </a:r>
          </a:p>
          <a:p>
            <a:pPr algn="l" marL="542925" indent="-271462" lvl="1">
              <a:lnSpc>
                <a:spcPts val="36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DAGO9nSyIis</dc:identifier>
  <dcterms:modified xsi:type="dcterms:W3CDTF">2011-08-01T06:04:30Z</dcterms:modified>
  <cp:revision>1</cp:revision>
  <dc:title>naan mudhavan project.pptx</dc:title>
</cp:coreProperties>
</file>