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E43079-6CA8-45C8-B14F-25954D248622}">
          <p14:sldIdLst>
            <p14:sldId id="256"/>
            <p14:sldId id="257"/>
            <p14:sldId id="258"/>
            <p14:sldId id="259"/>
            <p14:sldId id="260"/>
            <p14:sldId id="262"/>
            <p14:sldId id="263"/>
            <p14:sldId id="264"/>
            <p14:sldId id="265"/>
            <p14:sldId id="266"/>
            <p14:sldId id="267"/>
            <p14:sldId id="269"/>
            <p14:sldId id="26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D1C2-1C7A-38BF-B2D9-7312D685D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A4F225-4AD8-2250-C035-EE4BB68EE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ED75F8-43F9-09AE-82E5-9A16DAC4A0E6}"/>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5" name="Footer Placeholder 4">
            <a:extLst>
              <a:ext uri="{FF2B5EF4-FFF2-40B4-BE49-F238E27FC236}">
                <a16:creationId xmlns:a16="http://schemas.microsoft.com/office/drawing/2014/main" id="{A0DF2D3A-32BC-0F3C-085B-D0A0F065F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6D750-760E-98BD-FCE6-D55604B1FA0F}"/>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367804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85E5-24EE-18B7-D15D-456134774D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3990E5-E429-3058-7597-0B0AB5273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BE6329-FE2B-106C-762D-2B9BD267C840}"/>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5" name="Footer Placeholder 4">
            <a:extLst>
              <a:ext uri="{FF2B5EF4-FFF2-40B4-BE49-F238E27FC236}">
                <a16:creationId xmlns:a16="http://schemas.microsoft.com/office/drawing/2014/main" id="{3A7FE504-64F0-BFB5-7582-ACA6B163A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9E1D4-30C3-1323-3714-A3F301B42253}"/>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278339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87623-1B4C-1F45-363D-8E7ED76D5D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56C56C-AB01-12D5-D326-4022AA19E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82D16-A762-000B-0BC0-79F759F609BE}"/>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5" name="Footer Placeholder 4">
            <a:extLst>
              <a:ext uri="{FF2B5EF4-FFF2-40B4-BE49-F238E27FC236}">
                <a16:creationId xmlns:a16="http://schemas.microsoft.com/office/drawing/2014/main" id="{290B4297-912F-0C11-40C4-DA2EECDD4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E7ACE-977E-2210-804F-2A25CBA00039}"/>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378508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4305-05AC-F67F-6358-4EBA596BD6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112E0-E032-D01C-D701-D967BECA00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EBC38-01FF-C62E-9BDB-A9B5B03089AC}"/>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5" name="Footer Placeholder 4">
            <a:extLst>
              <a:ext uri="{FF2B5EF4-FFF2-40B4-BE49-F238E27FC236}">
                <a16:creationId xmlns:a16="http://schemas.microsoft.com/office/drawing/2014/main" id="{1B1FD09E-4295-14F4-84A3-06E143AB2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DD81B2-02CD-A082-19BF-72B7ED7C3264}"/>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91360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7567-C3A1-FF6F-7415-3BC8D017B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FE75D1-474E-65F5-DE1E-495D6AD7D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00CF7-A16C-5A21-33B0-306B559858AC}"/>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5" name="Footer Placeholder 4">
            <a:extLst>
              <a:ext uri="{FF2B5EF4-FFF2-40B4-BE49-F238E27FC236}">
                <a16:creationId xmlns:a16="http://schemas.microsoft.com/office/drawing/2014/main" id="{482ACE0C-5AFF-698D-154B-A0573AACB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6C100-EAAF-4E86-8B79-2C69B648D22E}"/>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58429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345C-FD27-F4D8-9992-08375B6449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510749-268F-78BA-6899-30F0063A5B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76FD9-4EC3-12AA-79F6-9A712C19C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C5BE5B-4CF7-1312-2A18-694AC0B3DF38}"/>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6" name="Footer Placeholder 5">
            <a:extLst>
              <a:ext uri="{FF2B5EF4-FFF2-40B4-BE49-F238E27FC236}">
                <a16:creationId xmlns:a16="http://schemas.microsoft.com/office/drawing/2014/main" id="{F8768A8A-A526-2B7B-DC4D-3E782FB8B7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A9B789-8B90-7FB0-4996-8B6B0C2CB7D9}"/>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380592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E8C-2B4F-192E-0804-98B40A6540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59E9AE-3672-37DA-676F-0E0FBAD50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32204-D13E-6BEA-0AFA-FD03B0270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9CC6F2-FE5B-8C59-ED68-E1DABAD96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4ABEA7-381B-9C29-1930-63BC8C9ED6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FDED2B-B961-03C1-92BC-29B2DFD81049}"/>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8" name="Footer Placeholder 7">
            <a:extLst>
              <a:ext uri="{FF2B5EF4-FFF2-40B4-BE49-F238E27FC236}">
                <a16:creationId xmlns:a16="http://schemas.microsoft.com/office/drawing/2014/main" id="{7BCCF0E3-732C-C26C-4A2C-052473C83A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DAFF47-CA6A-47E5-2067-EFBFCE39100B}"/>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319998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280F-0184-9224-C31B-C185A0274A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A2B91C-E3D9-85A9-8B62-A5D94695F56B}"/>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4" name="Footer Placeholder 3">
            <a:extLst>
              <a:ext uri="{FF2B5EF4-FFF2-40B4-BE49-F238E27FC236}">
                <a16:creationId xmlns:a16="http://schemas.microsoft.com/office/drawing/2014/main" id="{A499385C-970A-5BF7-C559-6E53A040CE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9BE676-CAE4-B804-535D-A815841C2462}"/>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272758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AA48E-3F14-1ED7-71F5-BFF03F9D1F61}"/>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3" name="Footer Placeholder 2">
            <a:extLst>
              <a:ext uri="{FF2B5EF4-FFF2-40B4-BE49-F238E27FC236}">
                <a16:creationId xmlns:a16="http://schemas.microsoft.com/office/drawing/2014/main" id="{D2956D58-D58F-222D-2F02-628BFB7DC5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0729F4-EA5D-F634-2F71-0D854649B2C4}"/>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7214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795F-247F-2402-4A36-3EEF09D91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3D5E90-B6C6-F5AF-2282-A3C355CF2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A4438B-D508-1299-8B7F-F6DF5BD95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D6BC1-BAB8-5C8D-64ED-93672A339FB0}"/>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6" name="Footer Placeholder 5">
            <a:extLst>
              <a:ext uri="{FF2B5EF4-FFF2-40B4-BE49-F238E27FC236}">
                <a16:creationId xmlns:a16="http://schemas.microsoft.com/office/drawing/2014/main" id="{16F4D7B2-7A2B-D9A0-8387-8826939DD8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78B8C-BB25-96EC-E2CB-7EB7AECDC727}"/>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418880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9013-62D0-C56E-6C74-8F04E5E7A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D9FCC5-6A22-DC30-F540-0C4CE12E0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04BEE2-4BFB-09E2-F04A-B7DF9B9B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6A5BE-25B9-FCC1-75F6-695D8DC49827}"/>
              </a:ext>
            </a:extLst>
          </p:cNvPr>
          <p:cNvSpPr>
            <a:spLocks noGrp="1"/>
          </p:cNvSpPr>
          <p:nvPr>
            <p:ph type="dt" sz="half" idx="10"/>
          </p:nvPr>
        </p:nvSpPr>
        <p:spPr/>
        <p:txBody>
          <a:bodyPr/>
          <a:lstStyle/>
          <a:p>
            <a:fld id="{8AD70BAE-975B-4CC2-8E62-A6974EC1C4E1}" type="datetimeFigureOut">
              <a:rPr lang="en-IN" smtClean="0"/>
              <a:t>17-12-2023</a:t>
            </a:fld>
            <a:endParaRPr lang="en-IN"/>
          </a:p>
        </p:txBody>
      </p:sp>
      <p:sp>
        <p:nvSpPr>
          <p:cNvPr id="6" name="Footer Placeholder 5">
            <a:extLst>
              <a:ext uri="{FF2B5EF4-FFF2-40B4-BE49-F238E27FC236}">
                <a16:creationId xmlns:a16="http://schemas.microsoft.com/office/drawing/2014/main" id="{2FC73B12-2929-7A98-1D99-595BC56E5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57472E-1DBA-C2C0-A894-4E2A88621977}"/>
              </a:ext>
            </a:extLst>
          </p:cNvPr>
          <p:cNvSpPr>
            <a:spLocks noGrp="1"/>
          </p:cNvSpPr>
          <p:nvPr>
            <p:ph type="sldNum" sz="quarter" idx="12"/>
          </p:nvPr>
        </p:nvSpPr>
        <p:spPr/>
        <p:txBody>
          <a:bodyPr/>
          <a:lstStyle/>
          <a:p>
            <a:fld id="{131BD9E7-69DF-4189-9AF7-E54A48F7545A}" type="slidenum">
              <a:rPr lang="en-IN" smtClean="0"/>
              <a:t>‹#›</a:t>
            </a:fld>
            <a:endParaRPr lang="en-IN"/>
          </a:p>
        </p:txBody>
      </p:sp>
    </p:spTree>
    <p:extLst>
      <p:ext uri="{BB962C8B-B14F-4D97-AF65-F5344CB8AC3E}">
        <p14:creationId xmlns:p14="http://schemas.microsoft.com/office/powerpoint/2010/main" val="8383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039DE-48D0-5617-8033-2FC9B4CCA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3A95-87BE-A448-D996-07C3F2220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72E7C-6669-1B9B-51DA-1B2A57CAD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70BAE-975B-4CC2-8E62-A6974EC1C4E1}" type="datetimeFigureOut">
              <a:rPr lang="en-IN" smtClean="0"/>
              <a:t>17-12-2023</a:t>
            </a:fld>
            <a:endParaRPr lang="en-IN"/>
          </a:p>
        </p:txBody>
      </p:sp>
      <p:sp>
        <p:nvSpPr>
          <p:cNvPr id="5" name="Footer Placeholder 4">
            <a:extLst>
              <a:ext uri="{FF2B5EF4-FFF2-40B4-BE49-F238E27FC236}">
                <a16:creationId xmlns:a16="http://schemas.microsoft.com/office/drawing/2014/main" id="{17770169-775D-AD4E-FFDF-A3FBC8F76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D864C8-5046-50EE-43C0-172A3106C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BD9E7-69DF-4189-9AF7-E54A48F7545A}" type="slidenum">
              <a:rPr lang="en-IN" smtClean="0"/>
              <a:t>‹#›</a:t>
            </a:fld>
            <a:endParaRPr lang="en-IN"/>
          </a:p>
        </p:txBody>
      </p:sp>
    </p:spTree>
    <p:extLst>
      <p:ext uri="{BB962C8B-B14F-4D97-AF65-F5344CB8AC3E}">
        <p14:creationId xmlns:p14="http://schemas.microsoft.com/office/powerpoint/2010/main" val="20692295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D19F-FDC3-78E7-0CEE-93A69284F8CB}"/>
              </a:ext>
            </a:extLst>
          </p:cNvPr>
          <p:cNvSpPr>
            <a:spLocks noGrp="1"/>
          </p:cNvSpPr>
          <p:nvPr>
            <p:ph type="ctrTitle"/>
          </p:nvPr>
        </p:nvSpPr>
        <p:spPr>
          <a:xfrm>
            <a:off x="7331382" y="522277"/>
            <a:ext cx="4539775" cy="3932729"/>
          </a:xfrm>
        </p:spPr>
        <p:txBody>
          <a:bodyPr>
            <a:normAutofit/>
          </a:bodyPr>
          <a:lstStyle/>
          <a:p>
            <a:pPr algn="l"/>
            <a:r>
              <a:rPr lang="en-IN" b="1" dirty="0"/>
              <a:t>DSCI-6003-01</a:t>
            </a:r>
            <a:br>
              <a:rPr lang="en-IN" b="1" dirty="0"/>
            </a:br>
            <a:r>
              <a:rPr lang="en-IN" sz="4800" b="1" dirty="0"/>
              <a:t>Machine Learning</a:t>
            </a:r>
            <a:br>
              <a:rPr lang="en-IN" b="1" dirty="0"/>
            </a:br>
            <a:endParaRPr lang="en-IN" b="1" dirty="0"/>
          </a:p>
        </p:txBody>
      </p:sp>
      <p:sp>
        <p:nvSpPr>
          <p:cNvPr id="3" name="Subtitle 2">
            <a:extLst>
              <a:ext uri="{FF2B5EF4-FFF2-40B4-BE49-F238E27FC236}">
                <a16:creationId xmlns:a16="http://schemas.microsoft.com/office/drawing/2014/main" id="{6BA7F3FC-0811-0BFE-D410-BB8F21A075F5}"/>
              </a:ext>
            </a:extLst>
          </p:cNvPr>
          <p:cNvSpPr>
            <a:spLocks noGrp="1"/>
          </p:cNvSpPr>
          <p:nvPr>
            <p:ph type="subTitle" idx="1"/>
          </p:nvPr>
        </p:nvSpPr>
        <p:spPr>
          <a:xfrm>
            <a:off x="7373318" y="4931619"/>
            <a:ext cx="3876085" cy="857461"/>
          </a:xfrm>
        </p:spPr>
        <p:txBody>
          <a:bodyPr>
            <a:noAutofit/>
          </a:bodyPr>
          <a:lstStyle/>
          <a:p>
            <a:pPr algn="l"/>
            <a:r>
              <a:rPr lang="en-IN" sz="3200" dirty="0"/>
              <a:t>By:</a:t>
            </a:r>
          </a:p>
          <a:p>
            <a:pPr algn="l"/>
            <a:r>
              <a:rPr lang="en-IN" sz="3200" dirty="0"/>
              <a:t>ROSHINI BANDI</a:t>
            </a:r>
          </a:p>
        </p:txBody>
      </p:sp>
      <p:pic>
        <p:nvPicPr>
          <p:cNvPr id="5" name="Picture 4" descr="Logo&#10;&#10;Description automatically generated">
            <a:extLst>
              <a:ext uri="{FF2B5EF4-FFF2-40B4-BE49-F238E27FC236}">
                <a16:creationId xmlns:a16="http://schemas.microsoft.com/office/drawing/2014/main" id="{F7F3406C-3D85-2D30-41CA-11F7E6EC9165}"/>
              </a:ext>
            </a:extLst>
          </p:cNvPr>
          <p:cNvPicPr>
            <a:picLocks noChangeAspect="1"/>
          </p:cNvPicPr>
          <p:nvPr/>
        </p:nvPicPr>
        <p:blipFill rotWithShape="1">
          <a:blip r:embed="rId2">
            <a:extLst>
              <a:ext uri="{28A0092B-C50C-407E-A947-70E740481C1C}">
                <a14:useLocalDpi xmlns:a14="http://schemas.microsoft.com/office/drawing/2010/main" val="0"/>
              </a:ext>
            </a:extLst>
          </a:blip>
          <a:srcRect l="427" r="2" b="2"/>
          <a:stretch/>
        </p:blipFill>
        <p:spPr>
          <a:xfrm>
            <a:off x="942597" y="612553"/>
            <a:ext cx="5608830" cy="5632894"/>
          </a:xfrm>
          <a:prstGeom prst="rect">
            <a:avLst/>
          </a:prstGeom>
        </p:spPr>
      </p:pic>
    </p:spTree>
    <p:extLst>
      <p:ext uri="{BB962C8B-B14F-4D97-AF65-F5344CB8AC3E}">
        <p14:creationId xmlns:p14="http://schemas.microsoft.com/office/powerpoint/2010/main" val="367666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CC1-F93D-B1E1-AD5D-235EE75B56EC}"/>
              </a:ext>
            </a:extLst>
          </p:cNvPr>
          <p:cNvSpPr>
            <a:spLocks noGrp="1"/>
          </p:cNvSpPr>
          <p:nvPr>
            <p:ph type="title"/>
          </p:nvPr>
        </p:nvSpPr>
        <p:spPr/>
        <p:txBody>
          <a:bodyPr/>
          <a:lstStyle/>
          <a:p>
            <a:pPr algn="ctr"/>
            <a:r>
              <a:rPr lang="en-US" b="1" dirty="0"/>
              <a:t>Training and testing of datasets</a:t>
            </a:r>
            <a:endParaRPr lang="en-IN" b="1" dirty="0"/>
          </a:p>
        </p:txBody>
      </p:sp>
      <p:sp>
        <p:nvSpPr>
          <p:cNvPr id="3" name="Content Placeholder 2">
            <a:extLst>
              <a:ext uri="{FF2B5EF4-FFF2-40B4-BE49-F238E27FC236}">
                <a16:creationId xmlns:a16="http://schemas.microsoft.com/office/drawing/2014/main" id="{FC21B152-4B83-85C6-853D-CB1223E190A8}"/>
              </a:ext>
            </a:extLst>
          </p:cNvPr>
          <p:cNvSpPr>
            <a:spLocks noGrp="1"/>
          </p:cNvSpPr>
          <p:nvPr>
            <p:ph idx="1"/>
          </p:nvPr>
        </p:nvSpPr>
        <p:spPr/>
        <p:txBody>
          <a:bodyPr/>
          <a:lstStyle/>
          <a:p>
            <a:pPr algn="just">
              <a:buFont typeface="Wingdings" panose="05000000000000000000" pitchFamily="2" charset="2"/>
              <a:buChar char="§"/>
            </a:pPr>
            <a:r>
              <a:rPr lang="en-US" sz="2400" b="0" dirty="0">
                <a:solidFill>
                  <a:schemeClr val="tx1"/>
                </a:solidFill>
              </a:rPr>
              <a:t>The CNN based brain tumor classification is divided into two phases such as training and testing phases. </a:t>
            </a:r>
          </a:p>
          <a:p>
            <a:pPr algn="just">
              <a:buFont typeface="Wingdings" panose="05000000000000000000" pitchFamily="2" charset="2"/>
              <a:buChar char="§"/>
            </a:pPr>
            <a:r>
              <a:rPr lang="en-US" sz="2400" b="0" dirty="0">
                <a:solidFill>
                  <a:schemeClr val="tx1"/>
                </a:solidFill>
              </a:rPr>
              <a:t>In the training phase, preprocessing, feature exaction and classification with Loss function is performed to make a prediction model.</a:t>
            </a:r>
          </a:p>
          <a:p>
            <a:pPr algn="just">
              <a:buFont typeface="Wingdings" panose="05000000000000000000" pitchFamily="2" charset="2"/>
              <a:buChar char="§"/>
            </a:pPr>
            <a:r>
              <a:rPr lang="en-US" sz="2400" b="0" dirty="0">
                <a:solidFill>
                  <a:schemeClr val="tx1"/>
                </a:solidFill>
              </a:rPr>
              <a:t>After training the model, we need to validate and fine-tune the parameters and finally test the model on unknown samples.</a:t>
            </a:r>
          </a:p>
          <a:p>
            <a:endParaRPr lang="en-IN" dirty="0"/>
          </a:p>
        </p:txBody>
      </p:sp>
    </p:spTree>
    <p:extLst>
      <p:ext uri="{BB962C8B-B14F-4D97-AF65-F5344CB8AC3E}">
        <p14:creationId xmlns:p14="http://schemas.microsoft.com/office/powerpoint/2010/main" val="25657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5CD8-1023-0BC8-B1D7-912EF123B0B1}"/>
              </a:ext>
            </a:extLst>
          </p:cNvPr>
          <p:cNvSpPr>
            <a:spLocks noGrp="1"/>
          </p:cNvSpPr>
          <p:nvPr>
            <p:ph type="title"/>
          </p:nvPr>
        </p:nvSpPr>
        <p:spPr/>
        <p:txBody>
          <a:bodyPr/>
          <a:lstStyle/>
          <a:p>
            <a:pPr algn="ctr"/>
            <a:r>
              <a:rPr lang="en-US" b="1" dirty="0"/>
              <a:t>Brain tumor detection</a:t>
            </a:r>
            <a:endParaRPr lang="en-IN" b="1" dirty="0"/>
          </a:p>
        </p:txBody>
      </p:sp>
      <p:sp>
        <p:nvSpPr>
          <p:cNvPr id="9" name="Content Placeholder 8">
            <a:extLst>
              <a:ext uri="{FF2B5EF4-FFF2-40B4-BE49-F238E27FC236}">
                <a16:creationId xmlns:a16="http://schemas.microsoft.com/office/drawing/2014/main" id="{3F60F463-8E9A-0D89-8F52-C7C06ADBB824}"/>
              </a:ext>
            </a:extLst>
          </p:cNvPr>
          <p:cNvSpPr>
            <a:spLocks noGrp="1"/>
          </p:cNvSpPr>
          <p:nvPr>
            <p:ph idx="1"/>
          </p:nvPr>
        </p:nvSpPr>
        <p:spPr/>
        <p:txBody>
          <a:bodyPr/>
          <a:lstStyle/>
          <a:p>
            <a:pPr>
              <a:buFont typeface="Wingdings" panose="05000000000000000000" pitchFamily="2" charset="2"/>
              <a:buChar char="§"/>
            </a:pPr>
            <a:r>
              <a:rPr lang="en-US" sz="2400" b="0" dirty="0"/>
              <a:t>Finally, the classification results are predicted and 84% accuracy is achieved.</a:t>
            </a:r>
          </a:p>
          <a:p>
            <a:endParaRPr lang="en-IN" dirty="0"/>
          </a:p>
        </p:txBody>
      </p:sp>
      <p:pic>
        <p:nvPicPr>
          <p:cNvPr id="11" name="Picture 10">
            <a:extLst>
              <a:ext uri="{FF2B5EF4-FFF2-40B4-BE49-F238E27FC236}">
                <a16:creationId xmlns:a16="http://schemas.microsoft.com/office/drawing/2014/main" id="{F9C9F3DC-7A2B-20F0-A1A7-26FE8E996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447" y="2461030"/>
            <a:ext cx="9326543" cy="2792767"/>
          </a:xfrm>
          <a:prstGeom prst="rect">
            <a:avLst/>
          </a:prstGeom>
        </p:spPr>
      </p:pic>
    </p:spTree>
    <p:extLst>
      <p:ext uri="{BB962C8B-B14F-4D97-AF65-F5344CB8AC3E}">
        <p14:creationId xmlns:p14="http://schemas.microsoft.com/office/powerpoint/2010/main" val="299871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3F1D-36E2-155C-5CF3-87AEA1EA8F92}"/>
              </a:ext>
            </a:extLst>
          </p:cNvPr>
          <p:cNvSpPr>
            <a:spLocks noGrp="1"/>
          </p:cNvSpPr>
          <p:nvPr>
            <p:ph type="title"/>
          </p:nvPr>
        </p:nvSpPr>
        <p:spPr/>
        <p:txBody>
          <a:bodyPr/>
          <a:lstStyle/>
          <a:p>
            <a:pPr algn="ctr"/>
            <a:r>
              <a:rPr lang="en-IN" b="1" dirty="0" err="1"/>
              <a:t>Cntd</a:t>
            </a:r>
            <a:r>
              <a:rPr lang="en-IN" b="1" dirty="0"/>
              <a:t>…</a:t>
            </a:r>
            <a:endParaRPr lang="en-IN" dirty="0"/>
          </a:p>
        </p:txBody>
      </p:sp>
      <p:pic>
        <p:nvPicPr>
          <p:cNvPr id="5" name="Content Placeholder 4">
            <a:extLst>
              <a:ext uri="{FF2B5EF4-FFF2-40B4-BE49-F238E27FC236}">
                <a16:creationId xmlns:a16="http://schemas.microsoft.com/office/drawing/2014/main" id="{609089D1-3D46-71B2-1A82-C1835C742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098" y="1947863"/>
            <a:ext cx="7617804" cy="4269102"/>
          </a:xfrm>
        </p:spPr>
      </p:pic>
    </p:spTree>
    <p:extLst>
      <p:ext uri="{BB962C8B-B14F-4D97-AF65-F5344CB8AC3E}">
        <p14:creationId xmlns:p14="http://schemas.microsoft.com/office/powerpoint/2010/main" val="32562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2EF9-4C60-AD6B-4296-80A309DB5859}"/>
              </a:ext>
            </a:extLst>
          </p:cNvPr>
          <p:cNvSpPr>
            <a:spLocks noGrp="1"/>
          </p:cNvSpPr>
          <p:nvPr>
            <p:ph type="title"/>
          </p:nvPr>
        </p:nvSpPr>
        <p:spPr/>
        <p:txBody>
          <a:bodyPr/>
          <a:lstStyle/>
          <a:p>
            <a:pPr algn="ctr"/>
            <a:r>
              <a:rPr lang="en-US" b="1" dirty="0"/>
              <a:t>Future Scope</a:t>
            </a:r>
            <a:endParaRPr lang="en-IN" b="1" dirty="0"/>
          </a:p>
        </p:txBody>
      </p:sp>
      <p:sp>
        <p:nvSpPr>
          <p:cNvPr id="3" name="Content Placeholder 2">
            <a:extLst>
              <a:ext uri="{FF2B5EF4-FFF2-40B4-BE49-F238E27FC236}">
                <a16:creationId xmlns:a16="http://schemas.microsoft.com/office/drawing/2014/main" id="{A1742A47-77ED-495F-F59F-C1C6E302EF46}"/>
              </a:ext>
            </a:extLst>
          </p:cNvPr>
          <p:cNvSpPr>
            <a:spLocks noGrp="1"/>
          </p:cNvSpPr>
          <p:nvPr>
            <p:ph idx="1"/>
          </p:nvPr>
        </p:nvSpPr>
        <p:spPr/>
        <p:txBody>
          <a:bodyPr/>
          <a:lstStyle/>
          <a:p>
            <a:pPr algn="just">
              <a:buFont typeface="Wingdings" panose="05000000000000000000" pitchFamily="2" charset="2"/>
              <a:buChar char="§"/>
            </a:pPr>
            <a:r>
              <a:rPr lang="en-IN" sz="2400" b="0" dirty="0"/>
              <a:t>To build an app-based computer program in hospitals which allows doctors to simply determine the impact of </a:t>
            </a:r>
            <a:r>
              <a:rPr lang="en-IN" sz="2400" b="0" dirty="0" err="1"/>
              <a:t>tumor</a:t>
            </a:r>
            <a:r>
              <a:rPr lang="en-IN" sz="2400" b="0" dirty="0"/>
              <a:t> and suggest treatment accordingly.</a:t>
            </a:r>
          </a:p>
          <a:p>
            <a:pPr algn="just">
              <a:buFont typeface="Wingdings" panose="05000000000000000000" pitchFamily="2" charset="2"/>
              <a:buChar char="§"/>
            </a:pPr>
            <a:r>
              <a:rPr lang="en-IN" sz="2400" b="0" dirty="0"/>
              <a:t>Since performance and complexity of CNN rely on the computer file representation we will try and predict the placement furthermore as stage of the </a:t>
            </a:r>
            <a:r>
              <a:rPr lang="en-IN" sz="2400" b="0" dirty="0" err="1"/>
              <a:t>tumor</a:t>
            </a:r>
            <a:r>
              <a:rPr lang="en-IN" sz="2400" b="0" dirty="0"/>
              <a:t> from Volume based 3D images. </a:t>
            </a:r>
          </a:p>
          <a:p>
            <a:pPr algn="just">
              <a:buFont typeface="Wingdings" panose="05000000000000000000" pitchFamily="2" charset="2"/>
              <a:buChar char="§"/>
            </a:pPr>
            <a:r>
              <a:rPr lang="en-IN" sz="2400" b="0" dirty="0"/>
              <a:t>By creating three dimensional (3D) anatomical models from individual patients, training, planning and computer guidance during surgery is improved.</a:t>
            </a:r>
            <a:endParaRPr lang="en-US" sz="2400" b="0" dirty="0"/>
          </a:p>
          <a:p>
            <a:endParaRPr lang="en-IN" dirty="0"/>
          </a:p>
        </p:txBody>
      </p:sp>
    </p:spTree>
    <p:extLst>
      <p:ext uri="{BB962C8B-B14F-4D97-AF65-F5344CB8AC3E}">
        <p14:creationId xmlns:p14="http://schemas.microsoft.com/office/powerpoint/2010/main" val="203443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Ppt PowerPoint Presentation Model Elements - PowerPoint Templates">
            <a:extLst>
              <a:ext uri="{FF2B5EF4-FFF2-40B4-BE49-F238E27FC236}">
                <a16:creationId xmlns:a16="http://schemas.microsoft.com/office/drawing/2014/main" id="{C6720750-3F9B-E6C6-DB2C-121DAF2E8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502F-D226-F198-20FC-304ED53FE05E}"/>
              </a:ext>
            </a:extLst>
          </p:cNvPr>
          <p:cNvSpPr>
            <a:spLocks noGrp="1"/>
          </p:cNvSpPr>
          <p:nvPr>
            <p:ph type="title"/>
          </p:nvPr>
        </p:nvSpPr>
        <p:spPr>
          <a:xfrm>
            <a:off x="903785" y="1645920"/>
            <a:ext cx="4243136" cy="3566160"/>
          </a:xfrm>
        </p:spPr>
        <p:txBody>
          <a:bodyPr vert="horz" lIns="91440" tIns="45720" rIns="91440" bIns="45720" rtlCol="0" anchor="b">
            <a:normAutofit fontScale="90000"/>
          </a:bodyPr>
          <a:lstStyle/>
          <a:p>
            <a:r>
              <a:rPr lang="en-US" sz="4900" b="1" dirty="0">
                <a:latin typeface="Algerian" panose="04020705040A02060702" pitchFamily="82" charset="0"/>
              </a:rPr>
              <a:t>TOPIC:</a:t>
            </a:r>
            <a:br>
              <a:rPr lang="en-US" sz="4800" b="1" dirty="0"/>
            </a:br>
            <a:r>
              <a:rPr lang="en-IN" sz="5300" dirty="0"/>
              <a:t>Medical image analysis  of </a:t>
            </a:r>
            <a:br>
              <a:rPr lang="en-IN" sz="5300" dirty="0"/>
            </a:br>
            <a:r>
              <a:rPr lang="en-IN" sz="5300" dirty="0"/>
              <a:t>brain  </a:t>
            </a:r>
            <a:r>
              <a:rPr lang="en-IN" sz="5300" dirty="0" err="1"/>
              <a:t>tumor</a:t>
            </a:r>
            <a:r>
              <a:rPr lang="en-IN" sz="5300" dirty="0"/>
              <a:t> using CNN Algorithm</a:t>
            </a:r>
            <a:endParaRPr lang="en-US" sz="5300" b="1" dirty="0"/>
          </a:p>
        </p:txBody>
      </p:sp>
      <p:pic>
        <p:nvPicPr>
          <p:cNvPr id="1026" name="Picture 2" descr="Deep Learning what it is and why it is key to artificial intelligence -  Iberdrola">
            <a:extLst>
              <a:ext uri="{FF2B5EF4-FFF2-40B4-BE49-F238E27FC236}">
                <a16:creationId xmlns:a16="http://schemas.microsoft.com/office/drawing/2014/main" id="{7C0F9FB9-E8F1-78CD-BCB1-1D9BA675FF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877" r="26706" b="64"/>
          <a:stretch/>
        </p:blipFill>
        <p:spPr bwMode="auto">
          <a:xfrm>
            <a:off x="6154271" y="0"/>
            <a:ext cx="60377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2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929B-8CB7-A231-2788-373A63DE9331}"/>
              </a:ext>
            </a:extLst>
          </p:cNvPr>
          <p:cNvSpPr>
            <a:spLocks noGrp="1"/>
          </p:cNvSpPr>
          <p:nvPr>
            <p:ph type="title"/>
          </p:nvPr>
        </p:nvSpPr>
        <p:spPr>
          <a:xfrm>
            <a:off x="6116569" y="1026324"/>
            <a:ext cx="4840010" cy="1807305"/>
          </a:xfrm>
        </p:spPr>
        <p:txBody>
          <a:bodyPr>
            <a:normAutofit/>
          </a:bodyPr>
          <a:lstStyle/>
          <a:p>
            <a:r>
              <a:rPr lang="en-IN" sz="3600" b="1" u="sng" dirty="0"/>
              <a:t>Context and Objective</a:t>
            </a:r>
          </a:p>
        </p:txBody>
      </p:sp>
      <p:sp>
        <p:nvSpPr>
          <p:cNvPr id="3" name="Content Placeholder 2">
            <a:extLst>
              <a:ext uri="{FF2B5EF4-FFF2-40B4-BE49-F238E27FC236}">
                <a16:creationId xmlns:a16="http://schemas.microsoft.com/office/drawing/2014/main" id="{CEA2A83B-1671-A0CA-DBD3-0FE0C06C2A88}"/>
              </a:ext>
            </a:extLst>
          </p:cNvPr>
          <p:cNvSpPr>
            <a:spLocks noGrp="1"/>
          </p:cNvSpPr>
          <p:nvPr>
            <p:ph idx="1"/>
          </p:nvPr>
        </p:nvSpPr>
        <p:spPr>
          <a:xfrm>
            <a:off x="6075432" y="2407129"/>
            <a:ext cx="5873745" cy="3843666"/>
          </a:xfrm>
        </p:spPr>
        <p:txBody>
          <a:bodyPr>
            <a:normAutofit/>
          </a:bodyPr>
          <a:lstStyle/>
          <a:p>
            <a:pPr>
              <a:lnSpc>
                <a:spcPct val="100000"/>
              </a:lnSpc>
              <a:buNone/>
            </a:pPr>
            <a:r>
              <a:rPr lang="en-US" sz="2000" b="0" dirty="0"/>
              <a:t>The main objective is to,</a:t>
            </a:r>
          </a:p>
          <a:p>
            <a:pPr algn="just">
              <a:lnSpc>
                <a:spcPct val="100000"/>
              </a:lnSpc>
            </a:pPr>
            <a:r>
              <a:rPr lang="en-US" sz="2000" b="0" dirty="0"/>
              <a:t>Indicate how CNN algorithm has been applied to the entire MRI processing chain, from acquisition to image retrieval, from segmentation to disease prediction.</a:t>
            </a:r>
          </a:p>
          <a:p>
            <a:pPr algn="just">
              <a:lnSpc>
                <a:spcPct val="100000"/>
              </a:lnSpc>
            </a:pPr>
            <a:r>
              <a:rPr lang="en-US" sz="2000" b="0" dirty="0"/>
              <a:t>Provide a starting point for people interested in experimenting and perhaps contributing to the field of machine learning for medical imaging.</a:t>
            </a:r>
          </a:p>
        </p:txBody>
      </p:sp>
      <p:pic>
        <p:nvPicPr>
          <p:cNvPr id="2056" name="Picture 8" descr="Innovation Idea Graphics For Convolutional Neural Network Architecture  Infographic Template | Presentation Graphics | Presentation PowerPoint  Example | Slide Templates">
            <a:extLst>
              <a:ext uri="{FF2B5EF4-FFF2-40B4-BE49-F238E27FC236}">
                <a16:creationId xmlns:a16="http://schemas.microsoft.com/office/drawing/2014/main" id="{9F0E603E-2F1A-C5B8-23E0-34C3069E9A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9" t="18628" r="42696"/>
          <a:stretch/>
        </p:blipFill>
        <p:spPr bwMode="auto">
          <a:xfrm>
            <a:off x="0" y="0"/>
            <a:ext cx="598216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4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E912-9287-C7F1-7F2F-A7E10FC78CF1}"/>
              </a:ext>
            </a:extLst>
          </p:cNvPr>
          <p:cNvSpPr>
            <a:spLocks noGrp="1"/>
          </p:cNvSpPr>
          <p:nvPr>
            <p:ph type="title"/>
          </p:nvPr>
        </p:nvSpPr>
        <p:spPr/>
        <p:txBody>
          <a:bodyPr>
            <a:normAutofit/>
          </a:bodyPr>
          <a:lstStyle/>
          <a:p>
            <a:r>
              <a:rPr lang="en-IN" b="1" u="sng" dirty="0"/>
              <a:t>DATA</a:t>
            </a:r>
          </a:p>
        </p:txBody>
      </p:sp>
      <p:sp>
        <p:nvSpPr>
          <p:cNvPr id="29" name="Content Placeholder 2">
            <a:extLst>
              <a:ext uri="{FF2B5EF4-FFF2-40B4-BE49-F238E27FC236}">
                <a16:creationId xmlns:a16="http://schemas.microsoft.com/office/drawing/2014/main" id="{69886976-21AC-7D8A-5AF1-624F09D09A82}"/>
              </a:ext>
            </a:extLst>
          </p:cNvPr>
          <p:cNvSpPr>
            <a:spLocks noGrp="1"/>
          </p:cNvSpPr>
          <p:nvPr>
            <p:ph idx="1"/>
          </p:nvPr>
        </p:nvSpPr>
        <p:spPr>
          <a:xfrm>
            <a:off x="838200" y="1825625"/>
            <a:ext cx="9368118" cy="4351338"/>
          </a:xfrm>
        </p:spPr>
        <p:txBody>
          <a:bodyPr>
            <a:normAutofit/>
          </a:bodyPr>
          <a:lstStyle/>
          <a:p>
            <a:r>
              <a:rPr lang="en-IN" dirty="0"/>
              <a:t>Data from Kaggle :- </a:t>
            </a:r>
            <a:r>
              <a:rPr lang="en-IN" u="sng" dirty="0"/>
              <a:t>https://www.kaggle.com/datasets/sartajbhuvaji/brain-tumor-classification-mri</a:t>
            </a:r>
          </a:p>
          <a:p>
            <a:pPr algn="just"/>
            <a:r>
              <a:rPr lang="en-IN" dirty="0"/>
              <a:t>The data set was gathered from the Kaggle source. Images can be in the form of .csv (comma separated values),.dat (data) files in grayscale, RGB, or HSV, or simply in the form of a.zip file or JPEG, as in the case of our online Kaggle dataset. </a:t>
            </a:r>
          </a:p>
          <a:p>
            <a:pPr marL="342900" indent="-342900">
              <a:buAutoNum type="arabicPeriod"/>
            </a:pPr>
            <a:endParaRPr lang="en-IN" sz="1500" dirty="0"/>
          </a:p>
        </p:txBody>
      </p:sp>
    </p:spTree>
    <p:extLst>
      <p:ext uri="{BB962C8B-B14F-4D97-AF65-F5344CB8AC3E}">
        <p14:creationId xmlns:p14="http://schemas.microsoft.com/office/powerpoint/2010/main" val="186381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D0CD-FD17-6C81-CB76-23417B96E590}"/>
              </a:ext>
            </a:extLst>
          </p:cNvPr>
          <p:cNvSpPr>
            <a:spLocks noGrp="1"/>
          </p:cNvSpPr>
          <p:nvPr>
            <p:ph type="title"/>
          </p:nvPr>
        </p:nvSpPr>
        <p:spPr>
          <a:xfrm>
            <a:off x="5297424" y="649397"/>
            <a:ext cx="6894576" cy="1783080"/>
          </a:xfrm>
        </p:spPr>
        <p:txBody>
          <a:bodyPr anchor="b">
            <a:normAutofit/>
          </a:bodyPr>
          <a:lstStyle/>
          <a:p>
            <a:r>
              <a:rPr lang="en-IN" sz="5400" b="1" dirty="0"/>
              <a:t>Approach</a:t>
            </a:r>
          </a:p>
        </p:txBody>
      </p:sp>
      <p:sp>
        <p:nvSpPr>
          <p:cNvPr id="3" name="Content Placeholder 2">
            <a:extLst>
              <a:ext uri="{FF2B5EF4-FFF2-40B4-BE49-F238E27FC236}">
                <a16:creationId xmlns:a16="http://schemas.microsoft.com/office/drawing/2014/main" id="{6FFD0407-7D32-1194-39F0-2199098AD0FD}"/>
              </a:ext>
            </a:extLst>
          </p:cNvPr>
          <p:cNvSpPr>
            <a:spLocks noGrp="1"/>
          </p:cNvSpPr>
          <p:nvPr>
            <p:ph idx="1"/>
          </p:nvPr>
        </p:nvSpPr>
        <p:spPr>
          <a:xfrm>
            <a:off x="4654296" y="2724739"/>
            <a:ext cx="6894576" cy="3483864"/>
          </a:xfrm>
        </p:spPr>
        <p:txBody>
          <a:bodyPr>
            <a:normAutofit/>
          </a:bodyPr>
          <a:lstStyle/>
          <a:p>
            <a:pPr algn="just"/>
            <a:r>
              <a:rPr lang="en-US" sz="2000" b="0" dirty="0"/>
              <a:t>Here in our project  </a:t>
            </a:r>
            <a:r>
              <a:rPr lang="en-US" sz="2000" b="0" dirty="0" err="1"/>
              <a:t>Keras</a:t>
            </a:r>
            <a:r>
              <a:rPr lang="en-US" sz="2000" b="0" dirty="0"/>
              <a:t> model is  built using the sequential class, which represents a linear stack of layers.</a:t>
            </a:r>
          </a:p>
          <a:p>
            <a:pPr algn="just"/>
            <a:r>
              <a:rPr lang="en-US" sz="2000" b="0" dirty="0"/>
              <a:t>Sequential is the easiest way to build a model in </a:t>
            </a:r>
            <a:r>
              <a:rPr lang="en-US" sz="2000" b="0" dirty="0" err="1"/>
              <a:t>Keras</a:t>
            </a:r>
            <a:r>
              <a:rPr lang="en-US" sz="2000" b="0" dirty="0"/>
              <a:t>. It allows you to build a model layer by layer. We use the 'add()' function to add layers to our model.</a:t>
            </a:r>
          </a:p>
          <a:p>
            <a:pPr algn="just"/>
            <a:r>
              <a:rPr lang="en-US" sz="2000" b="0" dirty="0"/>
              <a:t>The Sequential constructor takes an array of </a:t>
            </a:r>
            <a:r>
              <a:rPr lang="en-US" sz="2000" b="0" dirty="0" err="1"/>
              <a:t>Keras</a:t>
            </a:r>
            <a:r>
              <a:rPr lang="en-US" sz="2000" b="0" dirty="0"/>
              <a:t> Layers. We’ll use 3 types of layers for our CNN: Convolutional, Max Pooling, and </a:t>
            </a:r>
            <a:r>
              <a:rPr lang="en-US" sz="2000" b="0" dirty="0" err="1"/>
              <a:t>ReLU</a:t>
            </a:r>
            <a:r>
              <a:rPr lang="en-US" sz="2000" b="0" dirty="0"/>
              <a:t>. </a:t>
            </a:r>
          </a:p>
        </p:txBody>
      </p:sp>
      <p:pic>
        <p:nvPicPr>
          <p:cNvPr id="5" name="Picture 4" descr="Computer script on a screen">
            <a:extLst>
              <a:ext uri="{FF2B5EF4-FFF2-40B4-BE49-F238E27FC236}">
                <a16:creationId xmlns:a16="http://schemas.microsoft.com/office/drawing/2014/main" id="{980D3BC5-BDAC-C320-292A-6DC7D962E67C}"/>
              </a:ext>
            </a:extLst>
          </p:cNvPr>
          <p:cNvPicPr>
            <a:picLocks noChangeAspect="1"/>
          </p:cNvPicPr>
          <p:nvPr/>
        </p:nvPicPr>
        <p:blipFill rotWithShape="1">
          <a:blip r:embed="rId2"/>
          <a:srcRect l="10065" r="5049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281205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578A-B39B-0F44-FFA3-492080220D1E}"/>
              </a:ext>
            </a:extLst>
          </p:cNvPr>
          <p:cNvSpPr>
            <a:spLocks noGrp="1"/>
          </p:cNvSpPr>
          <p:nvPr>
            <p:ph type="title"/>
          </p:nvPr>
        </p:nvSpPr>
        <p:spPr/>
        <p:txBody>
          <a:bodyPr/>
          <a:lstStyle/>
          <a:p>
            <a:pPr algn="ctr"/>
            <a:r>
              <a:rPr lang="en-IN" b="1" dirty="0"/>
              <a:t>Working Theory of our Project</a:t>
            </a:r>
          </a:p>
        </p:txBody>
      </p:sp>
      <p:sp>
        <p:nvSpPr>
          <p:cNvPr id="3" name="Content Placeholder 2">
            <a:extLst>
              <a:ext uri="{FF2B5EF4-FFF2-40B4-BE49-F238E27FC236}">
                <a16:creationId xmlns:a16="http://schemas.microsoft.com/office/drawing/2014/main" id="{291FF6C5-7DC2-CCE6-3C3A-B8BC82DDF689}"/>
              </a:ext>
            </a:extLst>
          </p:cNvPr>
          <p:cNvSpPr>
            <a:spLocks noGrp="1"/>
          </p:cNvSpPr>
          <p:nvPr>
            <p:ph idx="1"/>
          </p:nvPr>
        </p:nvSpPr>
        <p:spPr/>
        <p:txBody>
          <a:bodyPr>
            <a:normAutofit/>
          </a:bodyPr>
          <a:lstStyle/>
          <a:p>
            <a:pPr>
              <a:buNone/>
            </a:pPr>
            <a:r>
              <a:rPr lang="en-IN" sz="2400" b="0" dirty="0"/>
              <a:t>MACHINE LEARNING:</a:t>
            </a:r>
          </a:p>
          <a:p>
            <a:pPr algn="just">
              <a:lnSpc>
                <a:spcPct val="100000"/>
              </a:lnSpc>
              <a:buFont typeface="Wingdings" panose="05000000000000000000" pitchFamily="2" charset="2"/>
              <a:buChar char="§"/>
            </a:pPr>
            <a:r>
              <a:rPr lang="en-US" sz="2400" b="0" dirty="0"/>
              <a:t>Machine Learning is the science of training computers to learn and act in the same way that humans do, and to enhance their learning over time in an autonomous manner, by feeding them data and knowledge in real-world interactions.</a:t>
            </a:r>
          </a:p>
          <a:p>
            <a:pPr>
              <a:buNone/>
            </a:pPr>
            <a:r>
              <a:rPr lang="en-US" sz="2400" b="0" dirty="0"/>
              <a:t>DEEP LEARNING:</a:t>
            </a:r>
          </a:p>
          <a:p>
            <a:pPr algn="just">
              <a:buFont typeface="Wingdings" panose="05000000000000000000" pitchFamily="2" charset="2"/>
              <a:buChar char="§"/>
            </a:pPr>
            <a:r>
              <a:rPr lang="en-US" sz="2400" b="0" dirty="0"/>
              <a:t>Deep learning is a branch of machine learning where networks of simple interconnected units are used to extract patterns from data in order to solve complex problems.</a:t>
            </a:r>
          </a:p>
        </p:txBody>
      </p:sp>
    </p:spTree>
    <p:extLst>
      <p:ext uri="{BB962C8B-B14F-4D97-AF65-F5344CB8AC3E}">
        <p14:creationId xmlns:p14="http://schemas.microsoft.com/office/powerpoint/2010/main" val="351353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651B-2303-3EEF-10BB-4E54F8B6D02A}"/>
              </a:ext>
            </a:extLst>
          </p:cNvPr>
          <p:cNvSpPr>
            <a:spLocks noGrp="1"/>
          </p:cNvSpPr>
          <p:nvPr>
            <p:ph type="title"/>
          </p:nvPr>
        </p:nvSpPr>
        <p:spPr/>
        <p:txBody>
          <a:bodyPr/>
          <a:lstStyle/>
          <a:p>
            <a:pPr algn="ctr"/>
            <a:r>
              <a:rPr lang="en-US" b="1" dirty="0"/>
              <a:t>CNN Algorithm</a:t>
            </a:r>
            <a:endParaRPr lang="en-IN" b="1" dirty="0"/>
          </a:p>
        </p:txBody>
      </p:sp>
      <p:sp>
        <p:nvSpPr>
          <p:cNvPr id="3" name="Content Placeholder 2">
            <a:extLst>
              <a:ext uri="{FF2B5EF4-FFF2-40B4-BE49-F238E27FC236}">
                <a16:creationId xmlns:a16="http://schemas.microsoft.com/office/drawing/2014/main" id="{23CB5177-DD8E-A2E6-13F8-5BD775A814D1}"/>
              </a:ext>
            </a:extLst>
          </p:cNvPr>
          <p:cNvSpPr>
            <a:spLocks noGrp="1"/>
          </p:cNvSpPr>
          <p:nvPr>
            <p:ph idx="1"/>
          </p:nvPr>
        </p:nvSpPr>
        <p:spPr/>
        <p:txBody>
          <a:bodyPr/>
          <a:lstStyle/>
          <a:p>
            <a:pPr>
              <a:buFont typeface="Wingdings" panose="05000000000000000000" pitchFamily="2" charset="2"/>
              <a:buChar char="§"/>
            </a:pPr>
            <a:r>
              <a:rPr lang="en-IN" sz="2400" b="0" dirty="0"/>
              <a:t>Convolutional Neural Network(CNN) is a type of feed -forward artificial neural network in which the connectivity pattern between its neurons is inspired by the organization of the animal visual cortex(small region in brain).</a:t>
            </a:r>
          </a:p>
          <a:p>
            <a:endParaRPr lang="en-IN" dirty="0"/>
          </a:p>
        </p:txBody>
      </p:sp>
      <p:pic>
        <p:nvPicPr>
          <p:cNvPr id="4" name="Content Placeholder 10">
            <a:extLst>
              <a:ext uri="{FF2B5EF4-FFF2-40B4-BE49-F238E27FC236}">
                <a16:creationId xmlns:a16="http://schemas.microsoft.com/office/drawing/2014/main" id="{7D7E4B8A-481A-2BC5-8DEA-7191429AD9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8378" y="3031905"/>
            <a:ext cx="8516203" cy="3088308"/>
          </a:xfrm>
          <a:prstGeom prst="rect">
            <a:avLst/>
          </a:prstGeom>
        </p:spPr>
      </p:pic>
    </p:spTree>
    <p:extLst>
      <p:ext uri="{BB962C8B-B14F-4D97-AF65-F5344CB8AC3E}">
        <p14:creationId xmlns:p14="http://schemas.microsoft.com/office/powerpoint/2010/main" val="343250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EA37-42F5-ECAF-427D-F27B3CB02B86}"/>
              </a:ext>
            </a:extLst>
          </p:cNvPr>
          <p:cNvSpPr>
            <a:spLocks noGrp="1"/>
          </p:cNvSpPr>
          <p:nvPr>
            <p:ph type="title"/>
          </p:nvPr>
        </p:nvSpPr>
        <p:spPr/>
        <p:txBody>
          <a:bodyPr/>
          <a:lstStyle/>
          <a:p>
            <a:pPr algn="ctr"/>
            <a:r>
              <a:rPr lang="en-IN" b="1" dirty="0" err="1"/>
              <a:t>Cntd</a:t>
            </a:r>
            <a:r>
              <a:rPr lang="en-IN" b="1" dirty="0"/>
              <a:t>…</a:t>
            </a:r>
          </a:p>
        </p:txBody>
      </p:sp>
      <p:pic>
        <p:nvPicPr>
          <p:cNvPr id="4" name="Content Placeholder 6">
            <a:extLst>
              <a:ext uri="{FF2B5EF4-FFF2-40B4-BE49-F238E27FC236}">
                <a16:creationId xmlns:a16="http://schemas.microsoft.com/office/drawing/2014/main" id="{F074F26E-9AAD-62B7-B846-0B607D78FEEA}"/>
              </a:ext>
            </a:extLst>
          </p:cNvPr>
          <p:cNvPicPr>
            <a:picLocks noGrp="1" noChangeAspect="1"/>
          </p:cNvPicPr>
          <p:nvPr>
            <p:ph idx="1"/>
          </p:nvPr>
        </p:nvPicPr>
        <p:blipFill>
          <a:blip r:embed="rId2" cstate="print"/>
          <a:stretch>
            <a:fillRect/>
          </a:stretch>
        </p:blipFill>
        <p:spPr>
          <a:xfrm>
            <a:off x="838200" y="2091086"/>
            <a:ext cx="10515600" cy="3820415"/>
          </a:xfrm>
        </p:spPr>
      </p:pic>
    </p:spTree>
    <p:extLst>
      <p:ext uri="{BB962C8B-B14F-4D97-AF65-F5344CB8AC3E}">
        <p14:creationId xmlns:p14="http://schemas.microsoft.com/office/powerpoint/2010/main" val="148410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C681-770C-2861-C6A9-D750B5F62544}"/>
              </a:ext>
            </a:extLst>
          </p:cNvPr>
          <p:cNvSpPr>
            <a:spLocks noGrp="1"/>
          </p:cNvSpPr>
          <p:nvPr>
            <p:ph type="title"/>
          </p:nvPr>
        </p:nvSpPr>
        <p:spPr/>
        <p:txBody>
          <a:bodyPr/>
          <a:lstStyle/>
          <a:p>
            <a:pPr algn="ctr"/>
            <a:r>
              <a:rPr lang="en-US" b="1" dirty="0"/>
              <a:t>Model Construction</a:t>
            </a:r>
            <a:endParaRPr lang="en-IN" b="1" dirty="0"/>
          </a:p>
        </p:txBody>
      </p:sp>
      <p:sp>
        <p:nvSpPr>
          <p:cNvPr id="3" name="Content Placeholder 2">
            <a:extLst>
              <a:ext uri="{FF2B5EF4-FFF2-40B4-BE49-F238E27FC236}">
                <a16:creationId xmlns:a16="http://schemas.microsoft.com/office/drawing/2014/main" id="{9055FE94-191E-9EA1-D156-4E6DB06E9EBE}"/>
              </a:ext>
            </a:extLst>
          </p:cNvPr>
          <p:cNvSpPr>
            <a:spLocks noGrp="1"/>
          </p:cNvSpPr>
          <p:nvPr>
            <p:ph idx="1"/>
          </p:nvPr>
        </p:nvSpPr>
        <p:spPr/>
        <p:txBody>
          <a:bodyPr/>
          <a:lstStyle/>
          <a:p>
            <a:pPr algn="just">
              <a:buFont typeface="Wingdings" panose="05000000000000000000" pitchFamily="2" charset="2"/>
              <a:buChar char="§"/>
            </a:pPr>
            <a:r>
              <a:rPr lang="en-US" sz="2400" b="0" dirty="0">
                <a:solidFill>
                  <a:schemeClr val="tx1"/>
                </a:solidFill>
              </a:rPr>
              <a:t>Here in this project  </a:t>
            </a:r>
            <a:r>
              <a:rPr lang="en-US" sz="2400" b="0" dirty="0" err="1">
                <a:solidFill>
                  <a:schemeClr val="tx1"/>
                </a:solidFill>
              </a:rPr>
              <a:t>Keras</a:t>
            </a:r>
            <a:r>
              <a:rPr lang="en-US" sz="2400" b="0" dirty="0">
                <a:solidFill>
                  <a:schemeClr val="tx1"/>
                </a:solidFill>
              </a:rPr>
              <a:t> model is  built using the sequential class, which represents a linear stack of layers.</a:t>
            </a:r>
          </a:p>
          <a:p>
            <a:pPr algn="just">
              <a:buFont typeface="Wingdings" panose="05000000000000000000" pitchFamily="2" charset="2"/>
              <a:buChar char="§"/>
            </a:pPr>
            <a:r>
              <a:rPr lang="en-US" sz="2400" b="0" dirty="0">
                <a:solidFill>
                  <a:schemeClr val="tx1"/>
                </a:solidFill>
              </a:rPr>
              <a:t>Sequential is the easiest way to build a model in </a:t>
            </a:r>
            <a:r>
              <a:rPr lang="en-US" sz="2400" b="0" dirty="0" err="1">
                <a:solidFill>
                  <a:schemeClr val="tx1"/>
                </a:solidFill>
              </a:rPr>
              <a:t>Keras</a:t>
            </a:r>
            <a:r>
              <a:rPr lang="en-US" sz="2400" b="0" dirty="0">
                <a:solidFill>
                  <a:schemeClr val="tx1"/>
                </a:solidFill>
              </a:rPr>
              <a:t>. It allows you to build a model layer by layer. We use the 'add()' function to add layers to our model.</a:t>
            </a:r>
          </a:p>
          <a:p>
            <a:pPr algn="just">
              <a:buFont typeface="Wingdings" panose="05000000000000000000" pitchFamily="2" charset="2"/>
              <a:buChar char="§"/>
            </a:pPr>
            <a:r>
              <a:rPr lang="en-US" sz="2400" b="0" dirty="0">
                <a:solidFill>
                  <a:schemeClr val="tx1"/>
                </a:solidFill>
              </a:rPr>
              <a:t>The Sequential constructor takes an array of </a:t>
            </a:r>
            <a:r>
              <a:rPr lang="en-US" sz="2400" b="0" dirty="0" err="1">
                <a:solidFill>
                  <a:schemeClr val="tx1"/>
                </a:solidFill>
              </a:rPr>
              <a:t>Keras</a:t>
            </a:r>
            <a:r>
              <a:rPr lang="en-US" sz="2400" b="0" dirty="0">
                <a:solidFill>
                  <a:schemeClr val="tx1"/>
                </a:solidFill>
              </a:rPr>
              <a:t> Layers. We’ll use 3 types of layers for our CNN: Convolutional, Max Pooling, and </a:t>
            </a:r>
            <a:r>
              <a:rPr lang="en-US" sz="2400" b="0" dirty="0" err="1">
                <a:solidFill>
                  <a:schemeClr val="tx1"/>
                </a:solidFill>
              </a:rPr>
              <a:t>ReLU</a:t>
            </a:r>
            <a:r>
              <a:rPr lang="en-US" sz="2400" b="0" dirty="0">
                <a:solidFill>
                  <a:schemeClr val="tx1"/>
                </a:solidFill>
              </a:rPr>
              <a:t>. </a:t>
            </a:r>
          </a:p>
          <a:p>
            <a:endParaRPr lang="en-IN" dirty="0"/>
          </a:p>
        </p:txBody>
      </p:sp>
    </p:spTree>
    <p:extLst>
      <p:ext uri="{BB962C8B-B14F-4D97-AF65-F5344CB8AC3E}">
        <p14:creationId xmlns:p14="http://schemas.microsoft.com/office/powerpoint/2010/main" val="83699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TotalTime>
  <Words>621</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Wingdings</vt:lpstr>
      <vt:lpstr>Office Theme</vt:lpstr>
      <vt:lpstr>DSCI-6003-01 Machine Learning </vt:lpstr>
      <vt:lpstr>TOPIC: Medical image analysis  of  brain  tumor using CNN Algorithm</vt:lpstr>
      <vt:lpstr>Context and Objective</vt:lpstr>
      <vt:lpstr>DATA</vt:lpstr>
      <vt:lpstr>Approach</vt:lpstr>
      <vt:lpstr>Working Theory of our Project</vt:lpstr>
      <vt:lpstr>CNN Algorithm</vt:lpstr>
      <vt:lpstr>Cntd…</vt:lpstr>
      <vt:lpstr>Model Construction</vt:lpstr>
      <vt:lpstr>Training and testing of datasets</vt:lpstr>
      <vt:lpstr>Brain tumor detection</vt:lpstr>
      <vt:lpstr>Cntd…</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DSCI-6003-01 Machine Learning</dc:title>
  <dc:creator>Bandi, Roshini</dc:creator>
  <cp:lastModifiedBy>roshinibandi99@hotmail.com</cp:lastModifiedBy>
  <cp:revision>18</cp:revision>
  <dcterms:created xsi:type="dcterms:W3CDTF">2023-04-12T17:27:10Z</dcterms:created>
  <dcterms:modified xsi:type="dcterms:W3CDTF">2023-12-18T05:36:34Z</dcterms:modified>
</cp:coreProperties>
</file>