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74" r:id="rId4"/>
    <p:sldId id="265" r:id="rId5"/>
    <p:sldId id="275" r:id="rId6"/>
    <p:sldId id="276" r:id="rId7"/>
    <p:sldId id="273" r:id="rId8"/>
    <p:sldId id="272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6208"/>
  </p:normalViewPr>
  <p:slideViewPr>
    <p:cSldViewPr snapToGrid="0" snapToObjects="1" showGuides="1">
      <p:cViewPr varScale="1">
        <p:scale>
          <a:sx n="111" d="100"/>
          <a:sy n="111" d="100"/>
        </p:scale>
        <p:origin x="318" y="96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282105" y="1506099"/>
            <a:ext cx="777816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Presentation</a:t>
            </a:r>
          </a:p>
          <a:p>
            <a:r>
              <a:rPr lang="en-US" sz="53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</a:t>
            </a:r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53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0E41-0F8D-4151-979A-4270FBA95E57}"/>
              </a:ext>
            </a:extLst>
          </p:cNvPr>
          <p:cNvSpPr txBox="1"/>
          <p:nvPr/>
        </p:nvSpPr>
        <p:spPr>
          <a:xfrm>
            <a:off x="378765" y="3359989"/>
            <a:ext cx="4881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</a:t>
            </a:r>
          </a:p>
          <a:p>
            <a:r>
              <a:rPr lang="en-IN" b="1" dirty="0"/>
              <a:t>Roshinipriya Chandrasekaran Bala</a:t>
            </a:r>
          </a:p>
          <a:p>
            <a:r>
              <a:rPr lang="en-IN" b="1" i="0" dirty="0">
                <a:effectLst/>
                <a:latin typeface="Open Sans" panose="020B0606030504020204" pitchFamily="34" charset="0"/>
              </a:rPr>
              <a:t>PGPDSBA.O.MAR'24.A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432060" y="917294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91CBAB-056A-0E84-7570-7DC832046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90" y="2039701"/>
            <a:ext cx="9905583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Business Problem We Are Trying to Solve: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Healthcare costs are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rising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making insurance crucial for financial security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Insurance companies struggle 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balance affordability and risk management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goal is 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predict insurance costs accurately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based on health &amp; lifestyle factors.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 Availability &amp; Quality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Missing or inconsistent health data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Regulatory Compliance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Must align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insurance laws &amp; policies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Customer Privacy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Sensitive health data must be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securely handled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Unpredictable Medical Risks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Sudden illnesses may not be fully predictable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43E2D-27CE-0BCB-45E5-39FCBC42F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9E0B88-2C3E-5572-B567-CC7128B784B4}"/>
              </a:ext>
            </a:extLst>
          </p:cNvPr>
          <p:cNvSpPr/>
          <p:nvPr/>
        </p:nvSpPr>
        <p:spPr>
          <a:xfrm>
            <a:off x="1432060" y="917294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4BF2C3-203A-C0B5-B010-EF440023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90" y="1978147"/>
            <a:ext cx="990558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Develop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data-driven 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predict individual insurance costs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Consider key health factors: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Age, BMI, Medical History, Lifestyle Habits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Provide insights for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insurance pricing, risk assessment &amp; preventive healthcare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Explore integration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wearable devices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real-time data analysis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Build an </a:t>
            </a:r>
            <a:r>
              <a:rPr lang="en-US" b="1" dirty="0"/>
              <a:t>accurate predictive model</a:t>
            </a:r>
            <a:r>
              <a:rPr lang="en-US" dirty="0"/>
              <a:t> for estimating insurance costs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Ensure </a:t>
            </a:r>
            <a:r>
              <a:rPr lang="en-US" b="1" dirty="0"/>
              <a:t>fair pricing</a:t>
            </a:r>
            <a:r>
              <a:rPr lang="en-US" dirty="0"/>
              <a:t> by aligning premium costs with health risks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Encourage healthier lifestyles through </a:t>
            </a:r>
            <a:r>
              <a:rPr lang="en-US" b="1" dirty="0"/>
              <a:t>data-driven incentives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Support </a:t>
            </a:r>
            <a:r>
              <a:rPr lang="en-US" b="1" dirty="0"/>
              <a:t>business growth</a:t>
            </a:r>
            <a:r>
              <a:rPr lang="en-US" dirty="0"/>
              <a:t> by attracting customers with optimized pricing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621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373666" y="473511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175376" y="5970725"/>
            <a:ext cx="8926156" cy="1182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is the best model compared to other models with the best 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R²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and lowest MAE and MAPE scores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6E4E43-FF1A-42C3-72A8-87D84C347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777943"/>
              </p:ext>
            </p:extLst>
          </p:nvPr>
        </p:nvGraphicFramePr>
        <p:xfrm>
          <a:off x="862642" y="1344317"/>
          <a:ext cx="9627888" cy="429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973">
                  <a:extLst>
                    <a:ext uri="{9D8B030D-6E8A-4147-A177-3AD203B41FA5}">
                      <a16:colId xmlns:a16="http://schemas.microsoft.com/office/drawing/2014/main" val="279939344"/>
                    </a:ext>
                  </a:extLst>
                </a:gridCol>
                <a:gridCol w="2099316">
                  <a:extLst>
                    <a:ext uri="{9D8B030D-6E8A-4147-A177-3AD203B41FA5}">
                      <a16:colId xmlns:a16="http://schemas.microsoft.com/office/drawing/2014/main" val="1148882975"/>
                    </a:ext>
                  </a:extLst>
                </a:gridCol>
                <a:gridCol w="1074504">
                  <a:extLst>
                    <a:ext uri="{9D8B030D-6E8A-4147-A177-3AD203B41FA5}">
                      <a16:colId xmlns:a16="http://schemas.microsoft.com/office/drawing/2014/main" val="1518528326"/>
                    </a:ext>
                  </a:extLst>
                </a:gridCol>
                <a:gridCol w="1344973">
                  <a:extLst>
                    <a:ext uri="{9D8B030D-6E8A-4147-A177-3AD203B41FA5}">
                      <a16:colId xmlns:a16="http://schemas.microsoft.com/office/drawing/2014/main" val="3776476801"/>
                    </a:ext>
                  </a:extLst>
                </a:gridCol>
                <a:gridCol w="1260377">
                  <a:extLst>
                    <a:ext uri="{9D8B030D-6E8A-4147-A177-3AD203B41FA5}">
                      <a16:colId xmlns:a16="http://schemas.microsoft.com/office/drawing/2014/main" val="50223610"/>
                    </a:ext>
                  </a:extLst>
                </a:gridCol>
                <a:gridCol w="1110332">
                  <a:extLst>
                    <a:ext uri="{9D8B030D-6E8A-4147-A177-3AD203B41FA5}">
                      <a16:colId xmlns:a16="http://schemas.microsoft.com/office/drawing/2014/main" val="1594208738"/>
                    </a:ext>
                  </a:extLst>
                </a:gridCol>
                <a:gridCol w="1375413">
                  <a:extLst>
                    <a:ext uri="{9D8B030D-6E8A-4147-A177-3AD203B41FA5}">
                      <a16:colId xmlns:a16="http://schemas.microsoft.com/office/drawing/2014/main" val="2509191994"/>
                    </a:ext>
                  </a:extLst>
                </a:gridCol>
              </a:tblGrid>
              <a:tr h="512299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Why It Is Used?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R²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60327"/>
                  </a:ext>
                </a:extLst>
              </a:tr>
              <a:tr h="1390527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Simple, interpretable, assumes linear relationship between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2722.12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11,351,587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3369.21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3061"/>
                  </a:ext>
                </a:extLst>
              </a:tr>
              <a:tr h="731856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</a:t>
                      </a:r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Captures non-linear relationships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3310.58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18,186,579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4264.57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30006"/>
                  </a:ext>
                </a:extLst>
              </a:tr>
              <a:tr h="117097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Reduces overfitting, improves accuracy via multiple trees.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/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2406.66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9,159,904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3026.53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988AF-F10A-EE8A-E49D-9CC5D3668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606DB2-B0E4-AC18-F90D-659CC9EDA812}"/>
              </a:ext>
            </a:extLst>
          </p:cNvPr>
          <p:cNvSpPr/>
          <p:nvPr/>
        </p:nvSpPr>
        <p:spPr>
          <a:xfrm>
            <a:off x="1287519" y="379679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35C7A9-E33B-24DA-7D93-1975958BB06D}"/>
              </a:ext>
            </a:extLst>
          </p:cNvPr>
          <p:cNvSpPr/>
          <p:nvPr/>
        </p:nvSpPr>
        <p:spPr>
          <a:xfrm>
            <a:off x="442130" y="5492448"/>
            <a:ext cx="10188798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Gradient Boosting are the best models with high 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R²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and low MAE and MAPE scores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F5D95C-82C7-7513-87F6-EFB4883DE2CD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E01071-FA97-DC42-E6A3-1273C17E7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26346"/>
              </p:ext>
            </p:extLst>
          </p:nvPr>
        </p:nvGraphicFramePr>
        <p:xfrm>
          <a:off x="580346" y="1303720"/>
          <a:ext cx="10050582" cy="425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767">
                  <a:extLst>
                    <a:ext uri="{9D8B030D-6E8A-4147-A177-3AD203B41FA5}">
                      <a16:colId xmlns:a16="http://schemas.microsoft.com/office/drawing/2014/main" val="279939344"/>
                    </a:ext>
                  </a:extLst>
                </a:gridCol>
                <a:gridCol w="2736539">
                  <a:extLst>
                    <a:ext uri="{9D8B030D-6E8A-4147-A177-3AD203B41FA5}">
                      <a16:colId xmlns:a16="http://schemas.microsoft.com/office/drawing/2014/main" val="1148882975"/>
                    </a:ext>
                  </a:extLst>
                </a:gridCol>
                <a:gridCol w="1009290">
                  <a:extLst>
                    <a:ext uri="{9D8B030D-6E8A-4147-A177-3AD203B41FA5}">
                      <a16:colId xmlns:a16="http://schemas.microsoft.com/office/drawing/2014/main" val="1518528326"/>
                    </a:ext>
                  </a:extLst>
                </a:gridCol>
                <a:gridCol w="1350571">
                  <a:extLst>
                    <a:ext uri="{9D8B030D-6E8A-4147-A177-3AD203B41FA5}">
                      <a16:colId xmlns:a16="http://schemas.microsoft.com/office/drawing/2014/main" val="3776476801"/>
                    </a:ext>
                  </a:extLst>
                </a:gridCol>
                <a:gridCol w="1105568">
                  <a:extLst>
                    <a:ext uri="{9D8B030D-6E8A-4147-A177-3AD203B41FA5}">
                      <a16:colId xmlns:a16="http://schemas.microsoft.com/office/drawing/2014/main" val="50223610"/>
                    </a:ext>
                  </a:extLst>
                </a:gridCol>
                <a:gridCol w="1186464">
                  <a:extLst>
                    <a:ext uri="{9D8B030D-6E8A-4147-A177-3AD203B41FA5}">
                      <a16:colId xmlns:a16="http://schemas.microsoft.com/office/drawing/2014/main" val="1594208738"/>
                    </a:ext>
                  </a:extLst>
                </a:gridCol>
                <a:gridCol w="1249383">
                  <a:extLst>
                    <a:ext uri="{9D8B030D-6E8A-4147-A177-3AD203B41FA5}">
                      <a16:colId xmlns:a16="http://schemas.microsoft.com/office/drawing/2014/main" val="2509191994"/>
                    </a:ext>
                  </a:extLst>
                </a:gridCol>
              </a:tblGrid>
              <a:tr h="555277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Ensemble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Why It Is Used?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R²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60327"/>
                  </a:ext>
                </a:extLst>
              </a:tr>
              <a:tr h="793253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Bagging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Reduces variance by averaging multiple models.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2419.55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9,255,825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11.66%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03061"/>
                  </a:ext>
                </a:extLst>
              </a:tr>
              <a:tr h="661971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AdaBoost Regressor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Focuses on difficult cases, improves predictions.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2689.76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10,599,836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3255.73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30006"/>
                  </a:ext>
                </a:extLst>
              </a:tr>
              <a:tr h="988427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Sequentially reduces errors, improves accuracy.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/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2347.19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8,603,069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2933.09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11.38%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63016"/>
                  </a:ext>
                </a:extLst>
              </a:tr>
              <a:tr h="793253">
                <a:tc>
                  <a:txBody>
                    <a:bodyPr/>
                    <a:lstStyle/>
                    <a:p>
                      <a:r>
                        <a:rPr lang="en-IN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Optimized boosting with high efficiency.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/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2345.57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8,585,724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2930.14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480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9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A0574-4B98-F141-3689-CD8E5548B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72E3D1-F758-526D-269F-1EAD250AEE25}"/>
              </a:ext>
            </a:extLst>
          </p:cNvPr>
          <p:cNvSpPr/>
          <p:nvPr/>
        </p:nvSpPr>
        <p:spPr>
          <a:xfrm>
            <a:off x="1425425" y="453215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379B2B-5D69-2058-14DB-C808AEF7241B}"/>
              </a:ext>
            </a:extLst>
          </p:cNvPr>
          <p:cNvSpPr/>
          <p:nvPr/>
        </p:nvSpPr>
        <p:spPr>
          <a:xfrm>
            <a:off x="740340" y="5553747"/>
            <a:ext cx="9563147" cy="562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Boosting tuned is the best model with highest R2 score and low MAE and MAPE scores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FDB58A-1CC5-52DC-BA36-483DB606E4F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28184C-D219-5FAA-A259-A3CFE0982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411685"/>
              </p:ext>
            </p:extLst>
          </p:nvPr>
        </p:nvGraphicFramePr>
        <p:xfrm>
          <a:off x="740341" y="1463040"/>
          <a:ext cx="956314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976">
                  <a:extLst>
                    <a:ext uri="{9D8B030D-6E8A-4147-A177-3AD203B41FA5}">
                      <a16:colId xmlns:a16="http://schemas.microsoft.com/office/drawing/2014/main" val="279939344"/>
                    </a:ext>
                  </a:extLst>
                </a:gridCol>
                <a:gridCol w="2276778">
                  <a:extLst>
                    <a:ext uri="{9D8B030D-6E8A-4147-A177-3AD203B41FA5}">
                      <a16:colId xmlns:a16="http://schemas.microsoft.com/office/drawing/2014/main" val="1148882975"/>
                    </a:ext>
                  </a:extLst>
                </a:gridCol>
                <a:gridCol w="1078897">
                  <a:extLst>
                    <a:ext uri="{9D8B030D-6E8A-4147-A177-3AD203B41FA5}">
                      <a16:colId xmlns:a16="http://schemas.microsoft.com/office/drawing/2014/main" val="1518528326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3776476801"/>
                    </a:ext>
                  </a:extLst>
                </a:gridCol>
                <a:gridCol w="1187522">
                  <a:extLst>
                    <a:ext uri="{9D8B030D-6E8A-4147-A177-3AD203B41FA5}">
                      <a16:colId xmlns:a16="http://schemas.microsoft.com/office/drawing/2014/main" val="50223610"/>
                    </a:ext>
                  </a:extLst>
                </a:gridCol>
                <a:gridCol w="1187614">
                  <a:extLst>
                    <a:ext uri="{9D8B030D-6E8A-4147-A177-3AD203B41FA5}">
                      <a16:colId xmlns:a16="http://schemas.microsoft.com/office/drawing/2014/main" val="1594208738"/>
                    </a:ext>
                  </a:extLst>
                </a:gridCol>
                <a:gridCol w="1377980">
                  <a:extLst>
                    <a:ext uri="{9D8B030D-6E8A-4147-A177-3AD203B41FA5}">
                      <a16:colId xmlns:a16="http://schemas.microsoft.com/office/drawing/2014/main" val="2509191994"/>
                    </a:ext>
                  </a:extLst>
                </a:gridCol>
              </a:tblGrid>
              <a:tr h="594494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Why It Is Used?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R²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60327"/>
                  </a:ext>
                </a:extLst>
              </a:tr>
              <a:tr h="849277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(Tuned)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Optimized number of trees and depth for better accuracy.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2374.31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8,849,330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2974.78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0.9566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03061"/>
                  </a:ext>
                </a:extLst>
              </a:tr>
              <a:tr h="849277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 Boosting (Tuned)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Fine-tuned learning rate and depth for lowest error.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2346.02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8,588,648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2930.63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30006"/>
                  </a:ext>
                </a:extLst>
              </a:tr>
              <a:tr h="849277">
                <a:tc>
                  <a:txBody>
                    <a:bodyPr/>
                    <a:lstStyle/>
                    <a:p>
                      <a:r>
                        <a:rPr lang="en-I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(Tuned)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Optimized tree depth, learning rate, and estimators.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2381.77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8,841,329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2973.43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11.58%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63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38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257239" y="366543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458845" y="1274131"/>
            <a:ext cx="10273644" cy="521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There is a strong link between extreme BMI values (above 60) and significantly higher insurance costs.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This suggests that individuals with extreme BMI are more likely to incur higher healthcare expenses.</a:t>
            </a:r>
          </a:p>
          <a:p>
            <a:pPr marL="285750" indent="-285750" algn="just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Weight, BMI, and fat percentage are highly correlated, and changes in weight over time directly impact these metrics.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This reinforces the importance of weight-related factors in understanding healthcare risks and associated costs.</a:t>
            </a:r>
          </a:p>
          <a:p>
            <a:pPr marL="285750" indent="-285750" algn="just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Although the correlation between age and insurance cost is weak (0.20), older individuals tend to face slightly higher costs.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Since age is a known risk factor for many health-related conditions, even a weak correlation may still be meaningful.</a:t>
            </a:r>
          </a:p>
          <a:p>
            <a:pPr marL="285750" indent="-285750" algn="just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 strong correlation (0.71) between cholesterol levels and occupation suggests that job categories may influence health risks.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Sedentary occupations, for example, may be linked to higher cholesterol levels and, in turn, increased insurance costs.</a:t>
            </a:r>
          </a:p>
          <a:p>
            <a:pPr marL="285750" indent="-285750" algn="just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 average insurance cost remains consistent across different occupations, including salaried employees, students, and business owners.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This indicates that occupation itself does not directly impact healthcare expenses.</a:t>
            </a:r>
            <a:r>
              <a:rPr lang="en-IN" sz="1600" dirty="0">
                <a:solidFill>
                  <a:srgbClr val="6D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7328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201537" y="502706"/>
            <a:ext cx="5374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AF8E5-9A55-8D59-8133-A76C46F7EC94}"/>
              </a:ext>
            </a:extLst>
          </p:cNvPr>
          <p:cNvSpPr txBox="1"/>
          <p:nvPr/>
        </p:nvSpPr>
        <p:spPr>
          <a:xfrm>
            <a:off x="785002" y="1452131"/>
            <a:ext cx="9696091" cy="4478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Future enhancements could include integrating data from wearable devices such as Fitbit and Apple Watch.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Real-time health tracking would allow for more personalized pricing and early intervention strategies.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Insurers can collaborate with healthcare providers to design joint initiatives focusing on weight management, preventive care, and early detection of health risks.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These partnerships could help improve policyholder health outcomes while reducing claims.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Introducing post-discharge care programs for individuals recently admitted to hospitals could help lower readmission rates and associated costs.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Such programs can support long-term health management and preventive measures.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 ensure continued accuracy in cost predictions, the Gradient Boosting model should be regularly retrained with updated customer and health data.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This will allow insurers to adapt to new health trends and refine their risk assessment models.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2D4DD-48F9-6D92-FE05-02C5992F0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927FC3-D2B2-FEB2-A4F8-E056E375A0A2}"/>
              </a:ext>
            </a:extLst>
          </p:cNvPr>
          <p:cNvSpPr/>
          <p:nvPr/>
        </p:nvSpPr>
        <p:spPr>
          <a:xfrm>
            <a:off x="2945618" y="563351"/>
            <a:ext cx="5374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042DC-00A1-AF98-8D89-AECD09022E07}"/>
              </a:ext>
            </a:extLst>
          </p:cNvPr>
          <p:cNvSpPr txBox="1"/>
          <p:nvPr/>
        </p:nvSpPr>
        <p:spPr>
          <a:xfrm>
            <a:off x="785002" y="1728176"/>
            <a:ext cx="969609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with healthier lifestyles could be rewarded with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premiums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while those at higher risk might need targeted interventions or specialized plans. </a:t>
            </a:r>
          </a:p>
          <a:p>
            <a:pPr algn="l"/>
            <a:endParaRPr lang="en-IN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insurer can encourage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screenings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provide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post-discharge care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mitigate future risks.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Offering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discounts or incentives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policyholders who maintain a healthy weight or show consistent weight reduction could help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long-term claims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989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901</Words>
  <Application>Microsoft Office PowerPoint</Application>
  <PresentationFormat>Widescreen</PresentationFormat>
  <Paragraphs>201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Roshinipriya C B</cp:lastModifiedBy>
  <cp:revision>90</cp:revision>
  <dcterms:created xsi:type="dcterms:W3CDTF">2019-12-31T09:37:22Z</dcterms:created>
  <dcterms:modified xsi:type="dcterms:W3CDTF">2025-03-06T11:10:29Z</dcterms:modified>
</cp:coreProperties>
</file>