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8" r:id="rId2"/>
    <p:sldId id="263" r:id="rId3"/>
    <p:sldId id="267" r:id="rId4"/>
    <p:sldId id="268" r:id="rId5"/>
    <p:sldId id="269" r:id="rId6"/>
    <p:sldId id="271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3-09-30T11:51:16.0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24524 45726 255 0,'595'-1604'0'0,"1191"-2754"0"0,62 1404 0 0,-92 728 0 0,-155 465 0 0,-565 382 0 0,-630 690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1D06-6902-487B-83A1-9F613C31EA74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D456C-5690-4A36-9C5C-3D5867C9B7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1638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B58424-7A13-3D93-1447-00B82342F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5BCC27-7407-71EB-FF8E-E7D71A5D1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11245C-65C5-81F1-5A6B-57261546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4D0BC5-9465-37B5-52F3-CB377A92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4B3025-B2FF-665D-66EE-FB7A8037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748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492B4-98B5-A44D-0264-5EF8CB59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C0C920C-73F9-3551-74B1-8925F4EE5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52EA02-80AD-89B2-8652-6098754B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F74C76-129B-2921-CBFD-FF955C44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936D5C-CACA-65B1-05A0-B999B969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776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CD9281A-320E-18DB-EF5E-B46D584C3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227F9E-1396-EC4B-E607-1A15A946C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E2AC81-FEB4-7593-04CE-99A7B724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8C0869-6EF5-2919-ADAE-2C493743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2656AC-1A61-D134-3850-BBCDF37D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851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D225C3-AD5F-40BC-E4CF-F424CE46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B34E71-EBF3-021D-AFEE-AF73D223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9AA9B3-C070-0C21-93BA-A54D042E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A29A2B-2C2E-3982-DAAD-B690A4DC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AB3E4B-7AB4-786A-971D-DC07BDAF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952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64DE6C-72C7-DBE3-ACFD-D1E84817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BF6C27-BA4A-E0EA-BD84-747218C0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983919-2459-9D2C-D6A5-594A5118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369059-71EC-1778-6E56-89AD037D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0DA75D-D86C-7981-1549-9D2CF9E8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6088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784657-362A-A805-2292-A92E7B80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BC1C0D-BC02-82C1-A0F0-B0BADE16A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E584E35-ECAD-D61D-155C-200481D13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08C8B5-7EFD-1228-DDDB-0E4E2FF0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9C9F25D-76D1-23F5-8E34-6F76363C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6BCFC6-32D1-864F-FDDB-D84AA0F0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0409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A725F-E447-73B2-735F-AA413F50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3816EE-66F1-C316-D137-CBDBF0506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0669F82-4283-C352-46DF-BB08C66A8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A961652-8374-E7D9-0501-27E51D6D0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3B8ACDA-7470-1D27-49BB-77380BE79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A16E1B9-98E1-1C7F-83F6-8411DF2C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3BE29C9-AB81-DBDE-0822-46611EC3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72CCF9E-0080-0EC4-48EE-FC41110C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150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66247-5DBF-DDDD-6A76-DAB292A8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3975170-2EF0-3EF0-1130-7D51BE00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BB611A-400C-FBB5-45FB-3547094B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5EE1377-72C2-A454-38CF-F8D5179B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727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F90BA8E-DDEE-D5D4-C6C4-91D35660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B40FB6-6F4F-95EE-57A0-D1406371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CAC4569-B4A1-67C3-2628-AD95D672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25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350072-86D6-0B3E-8090-76DD4333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00CB3A-8A8D-7868-5ACD-07C9364D7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477F6DE-5792-8F60-5752-DC84BA44D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B53761-281D-40E4-C092-0C8A16F9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5FDF4E-A85C-744F-2EF1-71FA8CD4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801D08-E8CF-614E-83B2-3924A458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0259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6C598E-401B-A702-0B06-9AF10C07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A54D755-E1DD-4A5E-CD12-FF1B23027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AF9ED7-91A5-B0D3-0A2A-AD2B93F36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B8F507-2D03-4197-617F-A2E9CC3D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0F846B-BAB7-D9C0-3456-8E9FECDA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D9A71EB-C47B-E5AE-84EE-C578FA66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28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24AF27E-F133-C5E1-1BEB-FC3A84D3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0C6FE8-2A85-C2D7-87D8-760E39EA4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DA5152-C60B-0B12-8B4B-67D43E29D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1D9BF2-42E2-1CEC-8A4F-E1465552C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5CD435-CAE6-64E3-1081-EB9F0929E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3169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lammal Institute of Technology">
            <a:extLst>
              <a:ext uri="{FF2B5EF4-FFF2-40B4-BE49-F238E27FC236}">
                <a16:creationId xmlns:a16="http://schemas.microsoft.com/office/drawing/2014/main" xmlns="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3253" y="540886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41E3D6-FF09-3556-02D9-FB1DBCC8902C}"/>
              </a:ext>
            </a:extLst>
          </p:cNvPr>
          <p:cNvSpPr txBox="1"/>
          <p:nvPr/>
        </p:nvSpPr>
        <p:spPr>
          <a:xfrm>
            <a:off x="503583" y="2093842"/>
            <a:ext cx="11160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Black" pitchFamily="34" charset="0"/>
              </a:rPr>
              <a:t>                            </a:t>
            </a:r>
            <a:r>
              <a:rPr lang="en-IN" sz="2000" dirty="0">
                <a:latin typeface="Arial Black" pitchFamily="34" charset="0"/>
              </a:rPr>
              <a:t>DEPARTMENT</a:t>
            </a:r>
            <a:r>
              <a:rPr lang="en-IN" sz="2000" b="1" dirty="0">
                <a:latin typeface="Arial Black" pitchFamily="34" charset="0"/>
              </a:rPr>
              <a:t> OF </a:t>
            </a:r>
            <a:r>
              <a:rPr lang="en-IN" sz="2000" dirty="0">
                <a:latin typeface="Arial Black" pitchFamily="34" charset="0"/>
              </a:rPr>
              <a:t>INFORMATION</a:t>
            </a:r>
            <a:r>
              <a:rPr lang="en-IN" sz="2000" b="1" dirty="0">
                <a:latin typeface="Arial Black" pitchFamily="34" charset="0"/>
              </a:rPr>
              <a:t> TECHNOLOGY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5A5EF0A-1559-8C35-F616-5996380B3F1A}"/>
              </a:ext>
            </a:extLst>
          </p:cNvPr>
          <p:cNvSpPr txBox="1"/>
          <p:nvPr/>
        </p:nvSpPr>
        <p:spPr>
          <a:xfrm>
            <a:off x="1643267" y="3269628"/>
            <a:ext cx="81083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Black" pitchFamily="34" charset="0"/>
              </a:rPr>
              <a:t>Project name </a:t>
            </a:r>
            <a:r>
              <a:rPr lang="en-IN" sz="2000" b="1" dirty="0" smtClean="0">
                <a:latin typeface="Arial Black" pitchFamily="34" charset="0"/>
              </a:rPr>
              <a:t>: </a:t>
            </a:r>
            <a:r>
              <a:rPr lang="en-IN" sz="2000" b="1" dirty="0" smtClean="0">
                <a:latin typeface="Bell MT" panose="02020503060305020303" pitchFamily="18" charset="0"/>
              </a:rPr>
              <a:t>TRAFFIC MANAGEMENT SYSTEM</a:t>
            </a:r>
            <a:endParaRPr lang="en-IN" sz="2000" b="1" i="1" dirty="0">
              <a:latin typeface="Bell MT" panose="02020503060305020303" pitchFamily="18" charset="0"/>
            </a:endParaRPr>
          </a:p>
          <a:p>
            <a:endParaRPr lang="en-IN" sz="2000" b="1" i="1" dirty="0">
              <a:latin typeface="Bell MT" panose="02020503060305020303" pitchFamily="18" charset="0"/>
            </a:endParaRPr>
          </a:p>
          <a:p>
            <a:r>
              <a:rPr lang="en-IN" sz="2000" b="1" dirty="0">
                <a:latin typeface="Arial Black" pitchFamily="34" charset="0"/>
              </a:rPr>
              <a:t>Team name </a:t>
            </a:r>
            <a:r>
              <a:rPr lang="en-IN" sz="2000" b="1" dirty="0" smtClean="0">
                <a:latin typeface="Arial Black" pitchFamily="34" charset="0"/>
              </a:rPr>
              <a:t>: </a:t>
            </a:r>
            <a:r>
              <a:rPr lang="en-IN" sz="2000" b="1" dirty="0" smtClean="0"/>
              <a:t>Proj_224783_Team_7</a:t>
            </a:r>
            <a:endParaRPr lang="en-IN" sz="2000" b="1" dirty="0"/>
          </a:p>
          <a:p>
            <a:endParaRPr lang="en-IN" sz="2000" dirty="0">
              <a:latin typeface="Arial Black" pitchFamily="34" charset="0"/>
            </a:endParaRPr>
          </a:p>
          <a:p>
            <a:r>
              <a:rPr lang="en-IN" sz="2000" b="1" dirty="0">
                <a:latin typeface="Arial Black" pitchFamily="34" charset="0"/>
              </a:rPr>
              <a:t>Team members </a:t>
            </a:r>
            <a:r>
              <a:rPr lang="en-IN" sz="2000" b="1" dirty="0" smtClean="0">
                <a:latin typeface="Arial Black" pitchFamily="34" charset="0"/>
              </a:rPr>
              <a:t>:</a:t>
            </a:r>
          </a:p>
          <a:p>
            <a:r>
              <a:rPr lang="en-IN" sz="2000" b="1" dirty="0" smtClean="0">
                <a:latin typeface="Bell MT" panose="02020503060305020303" pitchFamily="18" charset="0"/>
              </a:rPr>
              <a:t> </a:t>
            </a:r>
            <a:r>
              <a:rPr lang="en-IN" sz="2000" b="1" dirty="0" smtClean="0">
                <a:latin typeface="Bell MT" panose="02020503060305020303" pitchFamily="18" charset="0"/>
              </a:rPr>
              <a:t>                          </a:t>
            </a:r>
            <a:r>
              <a:rPr lang="en-IN" sz="2000" b="1" dirty="0" smtClean="0">
                <a:latin typeface="Bell MT" panose="02020503060305020303" pitchFamily="18" charset="0"/>
              </a:rPr>
              <a:t>ROSHINI </a:t>
            </a:r>
            <a:r>
              <a:rPr lang="en-IN" sz="2000" b="1" dirty="0" smtClean="0">
                <a:latin typeface="Bell MT" panose="02020503060305020303" pitchFamily="18" charset="0"/>
              </a:rPr>
              <a:t>SHREE </a:t>
            </a:r>
            <a:r>
              <a:rPr lang="en-IN" sz="2000" b="1" dirty="0" smtClean="0">
                <a:latin typeface="Bell MT" panose="02020503060305020303" pitchFamily="18" charset="0"/>
              </a:rPr>
              <a:t>R</a:t>
            </a:r>
            <a:r>
              <a:rPr lang="en-IN" sz="2000" b="1" dirty="0" smtClean="0"/>
              <a:t>(</a:t>
            </a:r>
            <a:r>
              <a:rPr lang="en-IN" sz="2000" b="1" dirty="0" smtClean="0">
                <a:ea typeface="Arial Unicode MS" pitchFamily="34" charset="-128"/>
                <a:cs typeface="Arial Unicode MS" pitchFamily="34" charset="-128"/>
              </a:rPr>
              <a:t>113321205041</a:t>
            </a:r>
            <a:r>
              <a:rPr lang="en-IN" sz="2000" b="1" dirty="0" smtClean="0"/>
              <a:t>)</a:t>
            </a:r>
            <a:r>
              <a:rPr lang="en-IN" sz="2000" b="1" dirty="0" smtClean="0">
                <a:latin typeface="Bell MT" panose="02020503060305020303" pitchFamily="18" charset="0"/>
              </a:rPr>
              <a:t/>
            </a:r>
            <a:br>
              <a:rPr lang="en-IN" sz="2000" b="1" dirty="0" smtClean="0">
                <a:latin typeface="Bell MT" panose="02020503060305020303" pitchFamily="18" charset="0"/>
              </a:rPr>
            </a:br>
            <a:r>
              <a:rPr lang="en-IN" sz="2000" b="1" dirty="0" smtClean="0">
                <a:latin typeface="Bell MT" panose="02020503060305020303" pitchFamily="18" charset="0"/>
              </a:rPr>
              <a:t>                           YAMINI G</a:t>
            </a:r>
            <a:r>
              <a:rPr lang="en-IN" sz="2000" b="1" dirty="0" smtClean="0"/>
              <a:t>(113321205058)</a:t>
            </a:r>
          </a:p>
          <a:p>
            <a:r>
              <a:rPr lang="en-IN" sz="2000" b="1" dirty="0" smtClean="0">
                <a:latin typeface="Bell MT" panose="02020503060305020303" pitchFamily="18" charset="0"/>
              </a:rPr>
              <a:t> </a:t>
            </a:r>
            <a:r>
              <a:rPr lang="en-IN" sz="2000" b="1" dirty="0" smtClean="0">
                <a:latin typeface="Bell MT" panose="02020503060305020303" pitchFamily="18" charset="0"/>
              </a:rPr>
              <a:t>                          ELSEY MARGREAT GLADIES A</a:t>
            </a:r>
            <a:r>
              <a:rPr lang="en-IN" sz="2000" b="1" dirty="0" smtClean="0">
                <a:ea typeface="Arial Unicode MS" pitchFamily="34" charset="-128"/>
                <a:cs typeface="Arial Unicode MS" pitchFamily="34" charset="-128"/>
              </a:rPr>
              <a:t>(113321205013</a:t>
            </a:r>
            <a:r>
              <a:rPr lang="en-IN" sz="2000" b="1" dirty="0" smtClean="0"/>
              <a:t>)</a:t>
            </a:r>
          </a:p>
          <a:p>
            <a:r>
              <a:rPr lang="en-IN" sz="2000" b="1" dirty="0" smtClean="0"/>
              <a:t> </a:t>
            </a:r>
            <a:r>
              <a:rPr lang="en-IN" sz="2000" b="1" dirty="0" smtClean="0"/>
              <a:t>                                </a:t>
            </a:r>
            <a:r>
              <a:rPr lang="en-IN" sz="2000" b="1" dirty="0" smtClean="0">
                <a:latin typeface="Bell MT" pitchFamily="18" charset="0"/>
              </a:rPr>
              <a:t>ROSHA S K</a:t>
            </a:r>
            <a:r>
              <a:rPr lang="en-IN" sz="2000" b="1" dirty="0" smtClean="0"/>
              <a:t>(113321205040</a:t>
            </a:r>
            <a:r>
              <a:rPr lang="en-IN" sz="2000" b="1" dirty="0" smtClean="0">
                <a:latin typeface="Bell MT" pitchFamily="18" charset="0"/>
              </a:rPr>
              <a:t>)</a:t>
            </a:r>
            <a:endParaRPr lang="en-IN" sz="2000" b="1" dirty="0" smtClean="0"/>
          </a:p>
          <a:p>
            <a:r>
              <a:rPr lang="en-IN" sz="2000" b="1" dirty="0" smtClean="0"/>
              <a:t> </a:t>
            </a:r>
            <a:r>
              <a:rPr lang="en-IN" sz="2000" b="1" dirty="0" smtClean="0"/>
              <a:t>                                </a:t>
            </a:r>
            <a:endParaRPr lang="en-IN" sz="2000" b="1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336306-BE91-303B-9216-3E70F8C78F38}"/>
                  </a:ext>
                </a:extLst>
              </p14:cNvPr>
              <p14:cNvContentPartPr/>
              <p14:nvPr/>
            </p14:nvContentPartPr>
            <p14:xfrm>
              <a:off x="8828640" y="11071800"/>
              <a:ext cx="3250440" cy="538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D3336306-BE91-303B-9216-3E70F8C78F3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819280" y="11062440"/>
                <a:ext cx="3269160" cy="54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4554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8445-434F-991C-6CE1-8572D6D62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668" y="134938"/>
            <a:ext cx="10986018" cy="1050050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 smtClean="0">
                <a:latin typeface="Bell MT" panose="02020503060305020303" pitchFamily="18" charset="0"/>
              </a:rPr>
              <a:t>PROJECT</a:t>
            </a:r>
            <a:endParaRPr lang="en-IN" sz="3200" b="1" dirty="0">
              <a:latin typeface="Bell MT" panose="02020503060305020303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10817" y="1524000"/>
            <a:ext cx="11304105" cy="4572000"/>
          </a:xfrm>
        </p:spPr>
        <p:txBody>
          <a:bodyPr/>
          <a:lstStyle/>
          <a:p>
            <a:pPr algn="l"/>
            <a:r>
              <a:rPr lang="en-US" dirty="0" smtClean="0"/>
              <a:t>An Internet of Things (</a:t>
            </a:r>
            <a:r>
              <a:rPr lang="en-US" dirty="0" err="1" smtClean="0"/>
              <a:t>IoT</a:t>
            </a:r>
            <a:r>
              <a:rPr lang="en-US" dirty="0" smtClean="0"/>
              <a:t>)-enabled intelligent traffic management system can solve pertinent issues by leveraging technologies like wireless connectivity &amp; intelligent sensors. Considered a cornerstone of a smart city, they help improve the comfort and safety of drivers, passengers &amp; pedestrians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 Traffic Management System (TMS) with Internet of Things (</a:t>
            </a:r>
            <a:r>
              <a:rPr lang="en-US" dirty="0" err="1" smtClean="0"/>
              <a:t>IoT</a:t>
            </a:r>
            <a:r>
              <a:rPr lang="en-US" dirty="0" smtClean="0"/>
              <a:t>) integration leverages </a:t>
            </a:r>
            <a:r>
              <a:rPr lang="en-US" dirty="0" err="1" smtClean="0"/>
              <a:t>IoT</a:t>
            </a:r>
            <a:r>
              <a:rPr lang="en-US" dirty="0" smtClean="0"/>
              <a:t> devices and sensors to collect, process, and manage traffic data in a more efficient and data-driven manner. </a:t>
            </a:r>
            <a:r>
              <a:rPr lang="en-US" dirty="0" err="1" smtClean="0"/>
              <a:t>IoT</a:t>
            </a:r>
            <a:r>
              <a:rPr lang="en-US" dirty="0" smtClean="0"/>
              <a:t>-enabled TMS offers real-time monitoring, analysis, and control of traffic flow, resulting in improved safety, reduced congestion, and enhanced overall traffic management. Here's an overview of a Traffic Management System project with </a:t>
            </a:r>
            <a:r>
              <a:rPr lang="en-US" dirty="0" err="1" smtClean="0"/>
              <a:t>IoT</a:t>
            </a:r>
            <a:r>
              <a:rPr lang="en-US" dirty="0" smtClean="0"/>
              <a:t>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9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96C955-4C59-DAA7-2E5D-077B6CCC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198783"/>
            <a:ext cx="11194774" cy="58309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+mn-lt"/>
              </a:rPr>
              <a:t>PLATFORM REQUIRED</a:t>
            </a:r>
            <a:r>
              <a:rPr lang="en-US" sz="4000" dirty="0"/>
              <a:t>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219141-6007-A96F-2915-A60BF146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1111423"/>
            <a:ext cx="10876722" cy="5541167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Hardware </a:t>
            </a:r>
            <a:r>
              <a:rPr lang="en-US" b="1" dirty="0" err="1" smtClean="0"/>
              <a:t>Selection</a:t>
            </a:r>
            <a:r>
              <a:rPr lang="en-US" sz="3200" dirty="0" err="1" smtClean="0"/>
              <a:t>:</a:t>
            </a:r>
            <a:r>
              <a:rPr lang="en-US" sz="2400" dirty="0" err="1" smtClean="0">
                <a:latin typeface="Bell MT" pitchFamily="18" charset="0"/>
              </a:rPr>
              <a:t>Choose</a:t>
            </a:r>
            <a:r>
              <a:rPr lang="en-US" sz="2400" dirty="0" smtClean="0">
                <a:latin typeface="Bell MT" pitchFamily="18" charset="0"/>
              </a:rPr>
              <a:t> </a:t>
            </a:r>
            <a:r>
              <a:rPr lang="en-US" sz="2400" dirty="0" err="1" smtClean="0">
                <a:latin typeface="Bell MT" pitchFamily="18" charset="0"/>
              </a:rPr>
              <a:t>IoT</a:t>
            </a:r>
            <a:r>
              <a:rPr lang="en-US" sz="2400" dirty="0" smtClean="0">
                <a:latin typeface="Bell MT" pitchFamily="18" charset="0"/>
              </a:rPr>
              <a:t> devices and sensors suitable for your TMS, including cameras, </a:t>
            </a:r>
            <a:r>
              <a:rPr lang="en-US" sz="2400" dirty="0" smtClean="0">
                <a:latin typeface="Bell MT" pitchFamily="18" charset="0"/>
              </a:rPr>
              <a:t>radar</a:t>
            </a:r>
            <a:r>
              <a:rPr lang="en-US" sz="2400" dirty="0" smtClean="0">
                <a:latin typeface="Bell MT" pitchFamily="18" charset="0"/>
              </a:rPr>
              <a:t>, vehicle detection sensors, environmental sensors, and </a:t>
            </a:r>
            <a:r>
              <a:rPr lang="en-US" sz="2400" dirty="0" err="1" smtClean="0">
                <a:latin typeface="Bell MT" pitchFamily="18" charset="0"/>
              </a:rPr>
              <a:t>IoT</a:t>
            </a:r>
            <a:r>
              <a:rPr lang="en-US" sz="2400" dirty="0" smtClean="0">
                <a:latin typeface="Bell MT" pitchFamily="18" charset="0"/>
              </a:rPr>
              <a:t>-connected traffic lights. Ensure that these devices are capable of collecting relevant data</a:t>
            </a:r>
            <a:r>
              <a:rPr lang="en-US" sz="2400" dirty="0" smtClean="0">
                <a:latin typeface="Bell MT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Communication Infrastructure</a:t>
            </a:r>
            <a:r>
              <a:rPr lang="en-US" sz="2400" b="1" dirty="0" smtClean="0">
                <a:latin typeface="Bell MT" pitchFamily="18" charset="0"/>
              </a:rPr>
              <a:t>: </a:t>
            </a:r>
            <a:r>
              <a:rPr lang="en-US" sz="2400" dirty="0" smtClean="0">
                <a:latin typeface="Bell MT" pitchFamily="18" charset="0"/>
              </a:rPr>
              <a:t>Set </a:t>
            </a:r>
            <a:r>
              <a:rPr lang="en-US" sz="2400" dirty="0" smtClean="0">
                <a:latin typeface="Bell MT" pitchFamily="18" charset="0"/>
              </a:rPr>
              <a:t>up a robust communication network to connect </a:t>
            </a:r>
            <a:r>
              <a:rPr lang="en-US" sz="2400" dirty="0" err="1" smtClean="0">
                <a:latin typeface="Bell MT" pitchFamily="18" charset="0"/>
              </a:rPr>
              <a:t>IoT</a:t>
            </a:r>
            <a:r>
              <a:rPr lang="en-US" sz="2400" dirty="0" smtClean="0">
                <a:latin typeface="Bell MT" pitchFamily="18" charset="0"/>
              </a:rPr>
              <a:t> devices to the central control system. This may involve using technologies like 5G, LPWAN, or a dedicated </a:t>
            </a:r>
            <a:r>
              <a:rPr lang="en-US" sz="2400" dirty="0" err="1" smtClean="0">
                <a:latin typeface="Bell MT" pitchFamily="18" charset="0"/>
              </a:rPr>
              <a:t>IoT</a:t>
            </a:r>
            <a:r>
              <a:rPr lang="en-US" sz="2400" dirty="0" smtClean="0">
                <a:latin typeface="Bell MT" pitchFamily="18" charset="0"/>
              </a:rPr>
              <a:t> </a:t>
            </a:r>
            <a:r>
              <a:rPr lang="en-US" sz="2400" dirty="0" smtClean="0">
                <a:latin typeface="Bell MT" pitchFamily="18" charset="0"/>
              </a:rPr>
              <a:t>network</a:t>
            </a:r>
          </a:p>
          <a:p>
            <a:pPr marL="514350" indent="-514350">
              <a:buAutoNum type="arabicPeriod" startAt="3"/>
            </a:pPr>
            <a:r>
              <a:rPr lang="en-US" b="1" dirty="0" smtClean="0"/>
              <a:t>Data </a:t>
            </a:r>
            <a:r>
              <a:rPr lang="en-US" b="1" dirty="0" smtClean="0"/>
              <a:t>Collection</a:t>
            </a:r>
            <a:r>
              <a:rPr lang="en-US" sz="2400" b="1" dirty="0" smtClean="0">
                <a:latin typeface="Bell MT" pitchFamily="18" charset="0"/>
              </a:rPr>
              <a:t>: </a:t>
            </a:r>
            <a:r>
              <a:rPr lang="en-US" sz="2400" dirty="0" smtClean="0">
                <a:latin typeface="Bell MT" pitchFamily="18" charset="0"/>
              </a:rPr>
              <a:t>Deploy </a:t>
            </a:r>
            <a:r>
              <a:rPr lang="en-US" sz="2400" dirty="0" err="1" smtClean="0">
                <a:latin typeface="Bell MT" pitchFamily="18" charset="0"/>
              </a:rPr>
              <a:t>IoT</a:t>
            </a:r>
            <a:r>
              <a:rPr lang="en-US" sz="2400" dirty="0" smtClean="0">
                <a:latin typeface="Bell MT" pitchFamily="18" charset="0"/>
              </a:rPr>
              <a:t> sensors at key locations to collect real-time data on traffic conditions, vehicle speeds, environmental factors, and incidents. Ensure data accuracy and reliability</a:t>
            </a:r>
            <a:r>
              <a:rPr lang="en-US" sz="2400" dirty="0" smtClean="0">
                <a:latin typeface="Bell MT" pitchFamily="18" charset="0"/>
              </a:rPr>
              <a:t>.</a:t>
            </a:r>
          </a:p>
          <a:p>
            <a:pPr marL="514350" indent="-514350">
              <a:buAutoNum type="arabicPeriod" startAt="3"/>
            </a:pPr>
            <a:r>
              <a:rPr lang="en-US" sz="3000" b="1" dirty="0" smtClean="0"/>
              <a:t> Data Processing and Analytics</a:t>
            </a:r>
            <a:r>
              <a:rPr lang="en-US" sz="3000" b="1" dirty="0" smtClean="0"/>
              <a:t>: </a:t>
            </a:r>
            <a:r>
              <a:rPr lang="en-US" sz="2400" dirty="0" smtClean="0">
                <a:latin typeface="Bell MT" pitchFamily="18" charset="0"/>
              </a:rPr>
              <a:t>Implement </a:t>
            </a:r>
            <a:r>
              <a:rPr lang="en-US" sz="2400" dirty="0" smtClean="0">
                <a:latin typeface="Bell MT" pitchFamily="18" charset="0"/>
              </a:rPr>
              <a:t>a cloud-based platform for data storage, management, and analytics. This platform should be capable of processing and analyzing the data generated by </a:t>
            </a:r>
            <a:r>
              <a:rPr lang="en-US" sz="2400" dirty="0" err="1" smtClean="0">
                <a:latin typeface="Bell MT" pitchFamily="18" charset="0"/>
              </a:rPr>
              <a:t>IoT</a:t>
            </a:r>
            <a:r>
              <a:rPr lang="en-US" sz="2400" dirty="0" smtClean="0">
                <a:latin typeface="Bell MT" pitchFamily="18" charset="0"/>
              </a:rPr>
              <a:t> </a:t>
            </a:r>
            <a:r>
              <a:rPr lang="en-US" sz="2400" dirty="0" smtClean="0">
                <a:latin typeface="Bell MT" pitchFamily="18" charset="0"/>
              </a:rPr>
              <a:t>devices</a:t>
            </a:r>
          </a:p>
          <a:p>
            <a:pPr marL="514350" indent="-514350">
              <a:buAutoNum type="arabicPeriod" startAt="3"/>
            </a:pPr>
            <a:r>
              <a:rPr lang="en-US" sz="3000" b="1" dirty="0" smtClean="0"/>
              <a:t>Control Center</a:t>
            </a:r>
            <a:r>
              <a:rPr lang="en-US" sz="3000" b="1" dirty="0" smtClean="0"/>
              <a:t>: </a:t>
            </a:r>
            <a:r>
              <a:rPr lang="en-US" sz="2400" dirty="0" smtClean="0">
                <a:latin typeface="Bell MT" pitchFamily="18" charset="0"/>
              </a:rPr>
              <a:t>Establish </a:t>
            </a:r>
            <a:r>
              <a:rPr lang="en-US" sz="2400" dirty="0" smtClean="0">
                <a:latin typeface="Bell MT" pitchFamily="18" charset="0"/>
              </a:rPr>
              <a:t>a centralized control center where traffic data is monitored, analyzed, and decisions are made to optimize traffic flow. This center should be staffed with trained personnel.</a:t>
            </a:r>
            <a:endParaRPr lang="en-US" sz="2400" dirty="0" smtClean="0">
              <a:latin typeface="Bell MT" pitchFamily="18" charset="0"/>
            </a:endParaRPr>
          </a:p>
          <a:p>
            <a:pPr marL="514350" indent="-514350">
              <a:buAutoNum type="arabicPeriod" startAt="3"/>
            </a:pPr>
            <a:endParaRPr lang="en-US" sz="2400" dirty="0" smtClean="0">
              <a:latin typeface="Bell MT" pitchFamily="18" charset="0"/>
            </a:endParaRPr>
          </a:p>
          <a:p>
            <a:pPr marL="514350" indent="-514350">
              <a:buAutoNum type="arabicPeriod"/>
            </a:pPr>
            <a:endParaRPr lang="en-IN" sz="2400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6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68223E-D5A0-80B7-149A-BAD58323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5" y="418133"/>
            <a:ext cx="7444410" cy="76387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WEB DEVELOPMENT TECHNOLOGIES:</a:t>
            </a:r>
            <a:endParaRPr lang="en-IN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5CE6D9-4CED-FD3D-B5C6-B45246C65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4"/>
            <a:ext cx="10515600" cy="5047959"/>
          </a:xfrm>
        </p:spPr>
        <p:txBody>
          <a:bodyPr>
            <a:normAutofit fontScale="92500"/>
          </a:bodyPr>
          <a:lstStyle/>
          <a:p>
            <a:r>
              <a:rPr lang="en-US" sz="2000" b="1" dirty="0" smtClean="0">
                <a:solidFill>
                  <a:srgbClr val="374151"/>
                </a:solidFill>
                <a:latin typeface="Arial Black" pitchFamily="34" charset="0"/>
              </a:rPr>
              <a:t>1. Web-Based </a:t>
            </a:r>
            <a:r>
              <a:rPr lang="en-US" sz="2000" b="1" dirty="0" err="1" smtClean="0">
                <a:solidFill>
                  <a:srgbClr val="374151"/>
                </a:solidFill>
                <a:latin typeface="Arial Black" pitchFamily="34" charset="0"/>
              </a:rPr>
              <a:t>IoT</a:t>
            </a:r>
            <a:r>
              <a:rPr lang="en-US" sz="2000" b="1" dirty="0" smtClean="0">
                <a:solidFill>
                  <a:srgbClr val="374151"/>
                </a:solidFill>
                <a:latin typeface="Arial Black" pitchFamily="34" charset="0"/>
              </a:rPr>
              <a:t> Dashboards</a:t>
            </a:r>
            <a:r>
              <a:rPr lang="en-US" sz="2000" b="1" dirty="0" smtClean="0">
                <a:solidFill>
                  <a:srgbClr val="374151"/>
                </a:solidFill>
                <a:latin typeface="Arial Black" pitchFamily="34" charset="0"/>
              </a:rPr>
              <a:t>: 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Web 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technology allows users to access and control </a:t>
            </a:r>
            <a:r>
              <a:rPr lang="en-US" sz="2400" b="1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 devices through web-based dashboards. Users can monitor and manage </a:t>
            </a:r>
            <a:r>
              <a:rPr lang="en-US" sz="2400" b="1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 devices remotely using a web browser, making it convenient and 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accessible 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from various 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devices</a:t>
            </a:r>
          </a:p>
          <a:p>
            <a:r>
              <a:rPr lang="en-US" sz="2000" b="1" dirty="0" smtClean="0">
                <a:solidFill>
                  <a:srgbClr val="374151"/>
                </a:solidFill>
                <a:latin typeface="Arial Black" pitchFamily="34" charset="0"/>
              </a:rPr>
              <a:t>2. Data Visualization</a:t>
            </a:r>
            <a:r>
              <a:rPr lang="en-US" sz="2000" b="1" dirty="0" smtClean="0">
                <a:solidFill>
                  <a:srgbClr val="374151"/>
                </a:solidFill>
                <a:latin typeface="Arial Black" pitchFamily="34" charset="0"/>
              </a:rPr>
              <a:t>: 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Web 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technologies enable the creation of interactive data visualization interfaces. </a:t>
            </a:r>
            <a:r>
              <a:rPr lang="en-US" sz="2400" b="1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 data can be presented in a user-friendly and visually informative way through web applications, making it easier for users to 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interpret 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data and make 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decisions</a:t>
            </a:r>
          </a:p>
          <a:p>
            <a:r>
              <a:rPr lang="en-US" sz="2000" b="1" dirty="0" smtClean="0">
                <a:solidFill>
                  <a:srgbClr val="374151"/>
                </a:solidFill>
                <a:latin typeface="Arial Black" pitchFamily="34" charset="0"/>
              </a:rPr>
              <a:t>3. Real-Time Monitoring</a:t>
            </a:r>
            <a:r>
              <a:rPr lang="en-US" sz="2000" b="1" dirty="0" smtClean="0">
                <a:solidFill>
                  <a:srgbClr val="374151"/>
                </a:solidFill>
                <a:latin typeface="Arial Black" pitchFamily="34" charset="0"/>
              </a:rPr>
              <a:t>: </a:t>
            </a:r>
            <a:r>
              <a:rPr lang="en-US" sz="2400" b="1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 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data can be streamed in real-time to web applications, allowing users to monitor the status of devices, sensors, and systems as events occur. This real-time monitoring is invaluable for applications like home automation, industrial control, and environmental monitoring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.</a:t>
            </a:r>
          </a:p>
          <a:p>
            <a:r>
              <a:rPr lang="en-US" sz="2200" b="1" dirty="0" smtClean="0">
                <a:solidFill>
                  <a:srgbClr val="374151"/>
                </a:solidFill>
                <a:latin typeface="Arial Black" pitchFamily="34" charset="0"/>
              </a:rPr>
              <a:t>4. Cloud </a:t>
            </a:r>
            <a:r>
              <a:rPr lang="en-US" sz="2200" b="1" dirty="0" smtClean="0">
                <a:solidFill>
                  <a:srgbClr val="374151"/>
                </a:solidFill>
                <a:latin typeface="Arial Black" pitchFamily="34" charset="0"/>
              </a:rPr>
              <a:t>Services for </a:t>
            </a:r>
            <a:r>
              <a:rPr lang="en-US" sz="2200" b="1" dirty="0" err="1" smtClean="0">
                <a:solidFill>
                  <a:srgbClr val="374151"/>
                </a:solidFill>
                <a:latin typeface="Arial Black" pitchFamily="34" charset="0"/>
              </a:rPr>
              <a:t>IoT</a:t>
            </a:r>
            <a:r>
              <a:rPr lang="en-US" sz="2200" b="1" dirty="0" smtClean="0">
                <a:solidFill>
                  <a:srgbClr val="374151"/>
                </a:solidFill>
                <a:latin typeface="Arial Black" pitchFamily="34" charset="0"/>
              </a:rPr>
              <a:t>: 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Many </a:t>
            </a:r>
            <a:r>
              <a:rPr lang="en-US" sz="2400" b="1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 platforms and services are hosted on the cloud. Users can access these platforms through web browsers, enabling the management of large-scale </a:t>
            </a:r>
            <a:r>
              <a:rPr lang="en-US" sz="2400" b="1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 deployments and data analysis in the cloud.</a:t>
            </a:r>
            <a:endParaRPr lang="en-US" sz="2400" b="1" i="0" dirty="0">
              <a:solidFill>
                <a:srgbClr val="374151"/>
              </a:solidFill>
              <a:effectLst/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362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F1CB23-E7AC-2CF0-AF86-85AD871F0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371062"/>
            <a:ext cx="11741425" cy="59237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374151"/>
                </a:solidFill>
                <a:latin typeface="Arial Black" pitchFamily="34" charset="0"/>
              </a:rPr>
              <a:t>5. Web </a:t>
            </a:r>
            <a:r>
              <a:rPr lang="en-US" sz="2000" dirty="0" smtClean="0">
                <a:solidFill>
                  <a:srgbClr val="374151"/>
                </a:solidFill>
                <a:latin typeface="Arial Black" pitchFamily="34" charset="0"/>
              </a:rPr>
              <a:t>APIs and </a:t>
            </a:r>
            <a:r>
              <a:rPr lang="en-US" sz="2000" dirty="0" err="1" smtClean="0">
                <a:solidFill>
                  <a:srgbClr val="374151"/>
                </a:solidFill>
                <a:latin typeface="Arial Black" pitchFamily="34" charset="0"/>
              </a:rPr>
              <a:t>Standards: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Web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 technologies facilitate the creation of standard APIs (Application Programming Interfaces) for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 devices and platforms. This allows developers to build applications that can communicate 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with 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various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 devices using web standards like 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HTTP 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and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WebSocket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solidFill>
                  <a:srgbClr val="374151"/>
                </a:solidFill>
                <a:latin typeface="Arial Black" pitchFamily="34" charset="0"/>
              </a:rPr>
              <a:t>6. Interoperability: 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Web 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technology provides a standardized way for different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 devices and systems to interact and share data, promoting interoperability and reducing vendor lock-in. Standards like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RESTful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 APIs, MQTT, and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CoAP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 are commonly used for this 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purpose.</a:t>
            </a:r>
          </a:p>
          <a:p>
            <a:pPr>
              <a:buNone/>
            </a:pPr>
            <a:r>
              <a:rPr lang="en-US" sz="2000" dirty="0" smtClean="0">
                <a:solidFill>
                  <a:srgbClr val="374151"/>
                </a:solidFill>
                <a:latin typeface="Arial Black" pitchFamily="34" charset="0"/>
              </a:rPr>
              <a:t>7.Mobile </a:t>
            </a:r>
            <a:r>
              <a:rPr lang="en-US" sz="2000" dirty="0" smtClean="0">
                <a:solidFill>
                  <a:srgbClr val="374151"/>
                </a:solidFill>
                <a:latin typeface="Arial Black" pitchFamily="34" charset="0"/>
              </a:rPr>
              <a:t>Integration</a:t>
            </a:r>
            <a:r>
              <a:rPr lang="en-US" sz="2000" dirty="0" smtClean="0">
                <a:solidFill>
                  <a:srgbClr val="374151"/>
                </a:solidFill>
                <a:latin typeface="Arial Black" pitchFamily="34" charset="0"/>
              </a:rPr>
              <a:t>: 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 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devices can be controlled and monitored through mobile web apps, extending the reach of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 solutions to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smartphones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 and tablets. This mobile integration is essential for user convenience and 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flexibility.</a:t>
            </a:r>
          </a:p>
          <a:p>
            <a:pPr>
              <a:buNone/>
            </a:pPr>
            <a:r>
              <a:rPr lang="en-US" sz="2000" dirty="0" smtClean="0">
                <a:solidFill>
                  <a:srgbClr val="374151"/>
                </a:solidFill>
                <a:latin typeface="Arial Black" pitchFamily="34" charset="0"/>
              </a:rPr>
              <a:t>8.Security: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Web 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security mechanisms, such as HTTPS and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OAuth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, can be applied to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 communication to ensure the confidentiality and integrity of data. Security protocols are crucial in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, and web technology can provide a framework for securing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 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communication.</a:t>
            </a:r>
            <a:endParaRPr lang="en-US" sz="2400" b="0" i="0" dirty="0">
              <a:solidFill>
                <a:srgbClr val="374151"/>
              </a:solidFill>
              <a:effectLst/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101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329"/>
            <a:ext cx="10439400" cy="56851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xmlns="" id="{DE068759-1F2E-DA45-8C6B-C80E051453B0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1390" y="437321"/>
            <a:ext cx="10416209" cy="57249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3ACCAC-33B5-60EA-C86A-496895EB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CONCLUSION: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EFD1D5-2AC3-A62C-278B-635572F1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14943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Bell MT" panose="02020503060305020303" pitchFamily="18" charset="0"/>
              </a:rPr>
              <a:t>In conclusion, a well-designed traffic management system plays a crucial role in enhancing road safety, reducing congestion, and improving overall transportation efficiency. By utilizing technologies like traffic lights synchronization, real-time traffic monitoring, and data analytics, cities can make significant strides in managing traffic effectively. Additionally, promoting sustainable transportation options and public awareness can further contribute to a smoother and more sustainable urban mobility landscape. Overall, the implementation of a comprehensive traffic management system is essential for modern cities to address the challenges of urbanization and create a more livable and efficient environment for their residents</a:t>
            </a:r>
            <a:r>
              <a:rPr lang="en-US" b="1" dirty="0" smtClean="0">
                <a:latin typeface="Bell MT" panose="02020503060305020303" pitchFamily="18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6621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BAE8AD-AD40-D398-3C56-EC063D48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678" y="911225"/>
            <a:ext cx="3896139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                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sz="4400" b="1" dirty="0"/>
              <a:t>                                                 THANK YOU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xmlns="" val="17559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789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PROJECT</vt:lpstr>
      <vt:lpstr>PLATFORM REQUIRED:</vt:lpstr>
      <vt:lpstr>WEB DEVELOPMENT TECHNOLOGIES:</vt:lpstr>
      <vt:lpstr>Slide 5</vt:lpstr>
      <vt:lpstr>Slide 6</vt:lpstr>
      <vt:lpstr>CONCLUSION: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Palanisamy</dc:creator>
  <cp:lastModifiedBy>it16</cp:lastModifiedBy>
  <cp:revision>13</cp:revision>
  <dcterms:created xsi:type="dcterms:W3CDTF">2023-09-29T07:14:55Z</dcterms:created>
  <dcterms:modified xsi:type="dcterms:W3CDTF">2023-10-26T06:39:38Z</dcterms:modified>
</cp:coreProperties>
</file>