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6" r:id="rId3"/>
    <p:sldId id="267" r:id="rId4"/>
    <p:sldId id="268" r:id="rId5"/>
    <p:sldId id="259" r:id="rId6"/>
    <p:sldId id="270" r:id="rId7"/>
    <p:sldId id="273" r:id="rId8"/>
    <p:sldId id="274" r:id="rId9"/>
    <p:sldId id="275" r:id="rId10"/>
    <p:sldId id="276" r:id="rId11"/>
    <p:sldId id="278" r:id="rId12"/>
    <p:sldId id="272" r:id="rId13"/>
    <p:sldId id="279" r:id="rId14"/>
    <p:sldId id="269"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31-10-2023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6602" y="634111"/>
            <a:ext cx="4006215" cy="575310"/>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56602" y="1117155"/>
            <a:ext cx="8362315" cy="3822065"/>
          </a:xfrm>
          <a:prstGeom prst="rect">
            <a:avLst/>
          </a:prstGeom>
        </p:spPr>
        <p:txBody>
          <a:bodyPr wrap="square" lIns="0" tIns="0" rIns="0" bIns="0">
            <a:spAutoFit/>
          </a:bodyPr>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285" y="2177732"/>
            <a:ext cx="5549900" cy="30035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404040"/>
                </a:solidFill>
                <a:latin typeface="Georgia"/>
                <a:cs typeface="Georgia"/>
              </a:rPr>
              <a:t>D</a:t>
            </a:r>
            <a:r>
              <a:rPr sz="1800" b="1" spc="-75" dirty="0">
                <a:solidFill>
                  <a:srgbClr val="404040"/>
                </a:solidFill>
                <a:latin typeface="Georgia"/>
                <a:cs typeface="Georgia"/>
              </a:rPr>
              <a:t>E</a:t>
            </a:r>
            <a:r>
              <a:rPr sz="1800" b="1" spc="-215" dirty="0">
                <a:solidFill>
                  <a:srgbClr val="404040"/>
                </a:solidFill>
                <a:latin typeface="Georgia"/>
                <a:cs typeface="Georgia"/>
              </a:rPr>
              <a:t>P</a:t>
            </a:r>
            <a:r>
              <a:rPr sz="1800" b="1" spc="-95" dirty="0">
                <a:solidFill>
                  <a:srgbClr val="404040"/>
                </a:solidFill>
                <a:latin typeface="Georgia"/>
                <a:cs typeface="Georgia"/>
              </a:rPr>
              <a:t>A</a:t>
            </a:r>
            <a:r>
              <a:rPr sz="1800" b="1" spc="-240" dirty="0">
                <a:solidFill>
                  <a:srgbClr val="404040"/>
                </a:solidFill>
                <a:latin typeface="Georgia"/>
                <a:cs typeface="Georgia"/>
              </a:rPr>
              <a:t>R</a:t>
            </a:r>
            <a:r>
              <a:rPr sz="1800" b="1" spc="-15" dirty="0">
                <a:solidFill>
                  <a:srgbClr val="404040"/>
                </a:solidFill>
                <a:latin typeface="Georgia"/>
                <a:cs typeface="Georgia"/>
              </a:rPr>
              <a:t>T</a:t>
            </a:r>
            <a:r>
              <a:rPr sz="1800" b="1" spc="15" dirty="0">
                <a:solidFill>
                  <a:srgbClr val="404040"/>
                </a:solidFill>
                <a:latin typeface="Georgia"/>
                <a:cs typeface="Georgia"/>
              </a:rPr>
              <a:t>M</a:t>
            </a:r>
            <a:r>
              <a:rPr sz="1800" b="1" spc="-105" dirty="0">
                <a:solidFill>
                  <a:srgbClr val="404040"/>
                </a:solidFill>
                <a:latin typeface="Georgia"/>
                <a:cs typeface="Georgia"/>
              </a:rPr>
              <a:t>E</a:t>
            </a:r>
            <a:r>
              <a:rPr sz="1800" b="1" spc="-165" dirty="0">
                <a:solidFill>
                  <a:srgbClr val="404040"/>
                </a:solidFill>
                <a:latin typeface="Georgia"/>
                <a:cs typeface="Georgia"/>
              </a:rPr>
              <a:t>N</a:t>
            </a:r>
            <a:r>
              <a:rPr sz="1800" b="1" spc="120" dirty="0">
                <a:solidFill>
                  <a:srgbClr val="404040"/>
                </a:solidFill>
                <a:latin typeface="Georgia"/>
                <a:cs typeface="Georgia"/>
              </a:rPr>
              <a:t>T</a:t>
            </a:r>
            <a:r>
              <a:rPr sz="1800" b="1" spc="-85" dirty="0">
                <a:solidFill>
                  <a:srgbClr val="404040"/>
                </a:solidFill>
                <a:latin typeface="Georgia"/>
                <a:cs typeface="Georgia"/>
              </a:rPr>
              <a:t> </a:t>
            </a:r>
            <a:r>
              <a:rPr sz="1800" b="1" spc="-130" dirty="0">
                <a:solidFill>
                  <a:srgbClr val="404040"/>
                </a:solidFill>
                <a:latin typeface="Georgia"/>
                <a:cs typeface="Georgia"/>
              </a:rPr>
              <a:t>O</a:t>
            </a:r>
            <a:r>
              <a:rPr sz="1800" b="1" spc="-105" dirty="0">
                <a:solidFill>
                  <a:srgbClr val="404040"/>
                </a:solidFill>
                <a:latin typeface="Georgia"/>
                <a:cs typeface="Georgia"/>
              </a:rPr>
              <a:t>F</a:t>
            </a:r>
            <a:r>
              <a:rPr sz="1800" b="1" spc="10" dirty="0">
                <a:solidFill>
                  <a:srgbClr val="404040"/>
                </a:solidFill>
                <a:latin typeface="Georgia"/>
                <a:cs typeface="Georgia"/>
              </a:rPr>
              <a:t> </a:t>
            </a:r>
            <a:r>
              <a:rPr sz="1800" b="1" spc="-135" dirty="0">
                <a:solidFill>
                  <a:srgbClr val="404040"/>
                </a:solidFill>
                <a:latin typeface="Georgia"/>
                <a:cs typeface="Georgia"/>
              </a:rPr>
              <a:t>I</a:t>
            </a:r>
            <a:r>
              <a:rPr sz="1800" b="1" spc="-165" dirty="0">
                <a:solidFill>
                  <a:srgbClr val="404040"/>
                </a:solidFill>
                <a:latin typeface="Georgia"/>
                <a:cs typeface="Georgia"/>
              </a:rPr>
              <a:t>N</a:t>
            </a:r>
            <a:r>
              <a:rPr sz="1800" b="1" spc="-90" dirty="0">
                <a:solidFill>
                  <a:srgbClr val="404040"/>
                </a:solidFill>
                <a:latin typeface="Georgia"/>
                <a:cs typeface="Georgia"/>
              </a:rPr>
              <a:t>F</a:t>
            </a:r>
            <a:r>
              <a:rPr sz="1800" b="1" spc="-130" dirty="0">
                <a:solidFill>
                  <a:srgbClr val="404040"/>
                </a:solidFill>
                <a:latin typeface="Georgia"/>
                <a:cs typeface="Georgia"/>
              </a:rPr>
              <a:t>O</a:t>
            </a:r>
            <a:r>
              <a:rPr sz="1800" b="1" spc="-165" dirty="0">
                <a:solidFill>
                  <a:srgbClr val="404040"/>
                </a:solidFill>
                <a:latin typeface="Georgia"/>
                <a:cs typeface="Georgia"/>
              </a:rPr>
              <a:t>R</a:t>
            </a:r>
            <a:r>
              <a:rPr sz="1800" b="1" spc="-120" dirty="0">
                <a:solidFill>
                  <a:srgbClr val="404040"/>
                </a:solidFill>
                <a:latin typeface="Georgia"/>
                <a:cs typeface="Georgia"/>
              </a:rPr>
              <a:t>M</a:t>
            </a:r>
            <a:r>
              <a:rPr sz="1800" b="1" spc="-240" dirty="0">
                <a:solidFill>
                  <a:srgbClr val="404040"/>
                </a:solidFill>
                <a:latin typeface="Georgia"/>
                <a:cs typeface="Georgia"/>
              </a:rPr>
              <a:t>A</a:t>
            </a:r>
            <a:r>
              <a:rPr sz="1800" b="1" spc="5" dirty="0">
                <a:solidFill>
                  <a:srgbClr val="404040"/>
                </a:solidFill>
                <a:latin typeface="Georgia"/>
                <a:cs typeface="Georgia"/>
              </a:rPr>
              <a:t>T</a:t>
            </a:r>
            <a:r>
              <a:rPr sz="1800" b="1" spc="-20" dirty="0">
                <a:solidFill>
                  <a:srgbClr val="404040"/>
                </a:solidFill>
                <a:latin typeface="Georgia"/>
                <a:cs typeface="Georgia"/>
              </a:rPr>
              <a:t>I</a:t>
            </a:r>
            <a:r>
              <a:rPr sz="1800" b="1" spc="-130" dirty="0">
                <a:solidFill>
                  <a:srgbClr val="404040"/>
                </a:solidFill>
                <a:latin typeface="Georgia"/>
                <a:cs typeface="Georgia"/>
              </a:rPr>
              <a:t>O</a:t>
            </a:r>
            <a:r>
              <a:rPr sz="1800" b="1" spc="-145" dirty="0">
                <a:solidFill>
                  <a:srgbClr val="404040"/>
                </a:solidFill>
                <a:latin typeface="Georgia"/>
                <a:cs typeface="Georgia"/>
              </a:rPr>
              <a:t>N</a:t>
            </a:r>
            <a:r>
              <a:rPr sz="1800" b="1" spc="45" dirty="0">
                <a:solidFill>
                  <a:srgbClr val="404040"/>
                </a:solidFill>
                <a:latin typeface="Georgia"/>
                <a:cs typeface="Georgia"/>
              </a:rPr>
              <a:t> </a:t>
            </a:r>
            <a:r>
              <a:rPr sz="1800" b="1" dirty="0">
                <a:solidFill>
                  <a:srgbClr val="404040"/>
                </a:solidFill>
                <a:latin typeface="Georgia"/>
                <a:cs typeface="Georgia"/>
              </a:rPr>
              <a:t>T</a:t>
            </a:r>
            <a:r>
              <a:rPr sz="1800" b="1" spc="15" dirty="0">
                <a:solidFill>
                  <a:srgbClr val="404040"/>
                </a:solidFill>
                <a:latin typeface="Georgia"/>
                <a:cs typeface="Georgia"/>
              </a:rPr>
              <a:t>E</a:t>
            </a:r>
            <a:r>
              <a:rPr sz="1800" b="1" spc="-150" dirty="0">
                <a:solidFill>
                  <a:srgbClr val="404040"/>
                </a:solidFill>
                <a:latin typeface="Georgia"/>
                <a:cs typeface="Georgia"/>
              </a:rPr>
              <a:t>C</a:t>
            </a:r>
            <a:r>
              <a:rPr sz="1800" b="1" spc="-160" dirty="0">
                <a:solidFill>
                  <a:srgbClr val="404040"/>
                </a:solidFill>
                <a:latin typeface="Georgia"/>
                <a:cs typeface="Georgia"/>
              </a:rPr>
              <a:t>H</a:t>
            </a:r>
            <a:r>
              <a:rPr sz="1800" b="1" spc="-165" dirty="0">
                <a:solidFill>
                  <a:srgbClr val="404040"/>
                </a:solidFill>
                <a:latin typeface="Georgia"/>
                <a:cs typeface="Georgia"/>
              </a:rPr>
              <a:t>N</a:t>
            </a:r>
            <a:r>
              <a:rPr sz="1800" b="1" spc="-130" dirty="0">
                <a:solidFill>
                  <a:srgbClr val="404040"/>
                </a:solidFill>
                <a:latin typeface="Georgia"/>
                <a:cs typeface="Georgia"/>
              </a:rPr>
              <a:t>O</a:t>
            </a:r>
            <a:r>
              <a:rPr sz="1800" b="1" spc="-90" dirty="0">
                <a:solidFill>
                  <a:srgbClr val="404040"/>
                </a:solidFill>
                <a:latin typeface="Georgia"/>
                <a:cs typeface="Georgia"/>
              </a:rPr>
              <a:t>L</a:t>
            </a:r>
            <a:r>
              <a:rPr sz="1800" b="1" spc="-150" dirty="0">
                <a:solidFill>
                  <a:srgbClr val="404040"/>
                </a:solidFill>
                <a:latin typeface="Georgia"/>
                <a:cs typeface="Georgia"/>
              </a:rPr>
              <a:t>O</a:t>
            </a:r>
            <a:r>
              <a:rPr sz="1800" b="1" spc="45" dirty="0">
                <a:solidFill>
                  <a:srgbClr val="404040"/>
                </a:solidFill>
                <a:latin typeface="Georgia"/>
                <a:cs typeface="Georgia"/>
              </a:rPr>
              <a:t>G</a:t>
            </a:r>
            <a:r>
              <a:rPr sz="1800" b="1" spc="-25" dirty="0">
                <a:solidFill>
                  <a:srgbClr val="404040"/>
                </a:solidFill>
                <a:latin typeface="Georgia"/>
                <a:cs typeface="Georgia"/>
              </a:rPr>
              <a:t>Y</a:t>
            </a:r>
            <a:endParaRPr sz="1800">
              <a:latin typeface="Georgia"/>
              <a:cs typeface="Georgia"/>
            </a:endParaRPr>
          </a:p>
        </p:txBody>
      </p:sp>
      <p:sp>
        <p:nvSpPr>
          <p:cNvPr id="3" name="object 3"/>
          <p:cNvSpPr txBox="1">
            <a:spLocks noGrp="1"/>
          </p:cNvSpPr>
          <p:nvPr>
            <p:ph type="title"/>
          </p:nvPr>
        </p:nvSpPr>
        <p:spPr>
          <a:xfrm>
            <a:off x="756602" y="2577845"/>
            <a:ext cx="5872798" cy="324448"/>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lang="en-IN" sz="1800" b="1" dirty="0">
                <a:solidFill>
                  <a:srgbClr val="404040"/>
                </a:solidFill>
                <a:latin typeface="Arial"/>
                <a:cs typeface="Arial"/>
              </a:rPr>
              <a:t> TRAFFIC MANAGEMENT SYSTEM</a:t>
            </a:r>
            <a:endParaRPr sz="1800" dirty="0">
              <a:latin typeface="Arial MT"/>
              <a:cs typeface="Arial MT"/>
            </a:endParaRPr>
          </a:p>
        </p:txBody>
      </p:sp>
      <p:sp>
        <p:nvSpPr>
          <p:cNvPr id="4" name="object 4"/>
          <p:cNvSpPr txBox="1"/>
          <p:nvPr/>
        </p:nvSpPr>
        <p:spPr>
          <a:xfrm>
            <a:off x="756601" y="2887027"/>
            <a:ext cx="7208583" cy="2566215"/>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sz="2000" b="1" spc="-20" dirty="0">
                <a:solidFill>
                  <a:srgbClr val="404040"/>
                </a:solidFill>
                <a:latin typeface="Georgia"/>
                <a:cs typeface="Georgia"/>
              </a:rPr>
              <a:t> </a:t>
            </a:r>
            <a:r>
              <a:rPr lang="en-IN" sz="2000" b="1" spc="-20" dirty="0">
                <a:solidFill>
                  <a:srgbClr val="404040"/>
                </a:solidFill>
                <a:latin typeface="Franklin Gothic Book" panose="020B0503020102020204" pitchFamily="34" charset="0"/>
                <a:cs typeface="Georgia"/>
              </a:rPr>
              <a:t>Proj_224783_Team_7</a:t>
            </a:r>
          </a:p>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a:solidFill>
                  <a:srgbClr val="404040"/>
                </a:solidFill>
                <a:latin typeface="Georgia"/>
                <a:cs typeface="Georgia"/>
              </a:rPr>
              <a:t>:</a:t>
            </a:r>
            <a:endParaRPr sz="2000" dirty="0">
              <a:latin typeface="Georgia"/>
              <a:cs typeface="Georgia"/>
            </a:endParaRPr>
          </a:p>
          <a:p>
            <a:pPr marL="469900" marR="202565">
              <a:lnSpc>
                <a:spcPct val="146000"/>
              </a:lnSpc>
              <a:spcBef>
                <a:spcPts val="150"/>
              </a:spcBef>
            </a:pPr>
            <a:r>
              <a:rPr lang="en-IN" sz="1800" dirty="0">
                <a:solidFill>
                  <a:srgbClr val="404040"/>
                </a:solidFill>
                <a:latin typeface="Arial MT"/>
                <a:cs typeface="Arial MT"/>
              </a:rPr>
              <a:t>ROSHINI SHREE R(113321205041)</a:t>
            </a:r>
          </a:p>
          <a:p>
            <a:pPr marL="469900" marR="202565">
              <a:lnSpc>
                <a:spcPct val="146000"/>
              </a:lnSpc>
              <a:spcBef>
                <a:spcPts val="150"/>
              </a:spcBef>
            </a:pPr>
            <a:r>
              <a:rPr lang="en-IN" sz="1800" spc="-40" dirty="0">
                <a:solidFill>
                  <a:srgbClr val="404040"/>
                </a:solidFill>
                <a:latin typeface="Arial MT"/>
                <a:cs typeface="Arial MT"/>
              </a:rPr>
              <a:t>YAMINI G(113321205058)</a:t>
            </a:r>
          </a:p>
          <a:p>
            <a:pPr marL="469900" marR="202565">
              <a:lnSpc>
                <a:spcPct val="146000"/>
              </a:lnSpc>
              <a:spcBef>
                <a:spcPts val="150"/>
              </a:spcBef>
            </a:pPr>
            <a:r>
              <a:rPr lang="en-IN" sz="1800" spc="-50" dirty="0">
                <a:solidFill>
                  <a:srgbClr val="404040"/>
                </a:solidFill>
                <a:latin typeface="Arial MT"/>
                <a:cs typeface="Arial MT"/>
              </a:rPr>
              <a:t>ELSEY MARGREAT GLADIES A(113321205013)</a:t>
            </a:r>
          </a:p>
          <a:p>
            <a:pPr marL="469900" marR="202565">
              <a:lnSpc>
                <a:spcPct val="146000"/>
              </a:lnSpc>
              <a:spcBef>
                <a:spcPts val="150"/>
              </a:spcBef>
            </a:pPr>
            <a:r>
              <a:rPr lang="en-IN" spc="-50" dirty="0">
                <a:solidFill>
                  <a:srgbClr val="404040"/>
                </a:solidFill>
                <a:latin typeface="Arial MT"/>
                <a:cs typeface="Arial MT"/>
              </a:rPr>
              <a:t>ROSHA S K(113321205040)</a:t>
            </a:r>
            <a:endParaRPr sz="1800" dirty="0">
              <a:latin typeface="Arial MT"/>
              <a:cs typeface="Arial MT"/>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157B-6596-48E5-DCC6-604EBEDA5A3E}"/>
              </a:ext>
            </a:extLst>
          </p:cNvPr>
          <p:cNvSpPr>
            <a:spLocks noGrp="1"/>
          </p:cNvSpPr>
          <p:nvPr>
            <p:ph type="title"/>
          </p:nvPr>
        </p:nvSpPr>
        <p:spPr>
          <a:xfrm>
            <a:off x="685800" y="418973"/>
            <a:ext cx="5872798" cy="575310"/>
          </a:xfrm>
        </p:spPr>
        <p:txBody>
          <a:bodyPr/>
          <a:lstStyle/>
          <a:p>
            <a:r>
              <a:rPr lang="en-IN" sz="1800" b="1" dirty="0">
                <a:effectLst/>
                <a:latin typeface="Times New Roman" panose="02020603050405020304" pitchFamily="18" charset="0"/>
                <a:ea typeface="Malgun Gothic" panose="020B0503020000020004" pitchFamily="34" charset="-127"/>
              </a:rPr>
              <a:t>SCREENSHOT OF PYTHON CODE OUTPUT:</a:t>
            </a:r>
            <a:endParaRPr lang="en-IN" dirty="0"/>
          </a:p>
        </p:txBody>
      </p:sp>
      <p:pic>
        <p:nvPicPr>
          <p:cNvPr id="4" name="Picture 3">
            <a:extLst>
              <a:ext uri="{FF2B5EF4-FFF2-40B4-BE49-F238E27FC236}">
                <a16:creationId xmlns:a16="http://schemas.microsoft.com/office/drawing/2014/main" id="{3DFF32AA-4971-DBCC-A13C-F863EBAA66FB}"/>
              </a:ext>
            </a:extLst>
          </p:cNvPr>
          <p:cNvPicPr>
            <a:picLocks noChangeAspect="1"/>
          </p:cNvPicPr>
          <p:nvPr/>
        </p:nvPicPr>
        <p:blipFill>
          <a:blip r:embed="rId2"/>
          <a:stretch>
            <a:fillRect/>
          </a:stretch>
        </p:blipFill>
        <p:spPr>
          <a:xfrm>
            <a:off x="914400" y="1104900"/>
            <a:ext cx="7848600" cy="4648200"/>
          </a:xfrm>
          <a:prstGeom prst="rect">
            <a:avLst/>
          </a:prstGeom>
        </p:spPr>
      </p:pic>
    </p:spTree>
    <p:extLst>
      <p:ext uri="{BB962C8B-B14F-4D97-AF65-F5344CB8AC3E}">
        <p14:creationId xmlns:p14="http://schemas.microsoft.com/office/powerpoint/2010/main" val="406247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2334D-C163-20D5-564A-564E915D0FB6}"/>
              </a:ext>
            </a:extLst>
          </p:cNvPr>
          <p:cNvPicPr>
            <a:picLocks noChangeAspect="1"/>
          </p:cNvPicPr>
          <p:nvPr/>
        </p:nvPicPr>
        <p:blipFill>
          <a:blip r:embed="rId2"/>
          <a:stretch>
            <a:fillRect/>
          </a:stretch>
        </p:blipFill>
        <p:spPr>
          <a:xfrm>
            <a:off x="1143000" y="762000"/>
            <a:ext cx="7848600" cy="4572000"/>
          </a:xfrm>
          <a:prstGeom prst="rect">
            <a:avLst/>
          </a:prstGeom>
        </p:spPr>
      </p:pic>
    </p:spTree>
    <p:extLst>
      <p:ext uri="{BB962C8B-B14F-4D97-AF65-F5344CB8AC3E}">
        <p14:creationId xmlns:p14="http://schemas.microsoft.com/office/powerpoint/2010/main" val="115463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E5B8-1EE6-245E-C04C-08B7D4684526}"/>
              </a:ext>
            </a:extLst>
          </p:cNvPr>
          <p:cNvSpPr>
            <a:spLocks noGrp="1"/>
          </p:cNvSpPr>
          <p:nvPr>
            <p:ph type="title"/>
          </p:nvPr>
        </p:nvSpPr>
        <p:spPr>
          <a:xfrm>
            <a:off x="756602" y="634111"/>
            <a:ext cx="6329998" cy="1107996"/>
          </a:xfrm>
        </p:spPr>
        <p:txBody>
          <a:bodyPr/>
          <a:lstStyle/>
          <a:p>
            <a:r>
              <a:rPr lang="en-IN" b="1" i="0" dirty="0">
                <a:effectLst/>
                <a:latin typeface="Söhne"/>
              </a:rPr>
              <a:t>Data Sharing Platform UI:</a:t>
            </a:r>
            <a:endParaRPr lang="en-IN" dirty="0"/>
          </a:p>
        </p:txBody>
      </p:sp>
      <p:sp>
        <p:nvSpPr>
          <p:cNvPr id="5" name="Text Placeholder 4">
            <a:extLst>
              <a:ext uri="{FF2B5EF4-FFF2-40B4-BE49-F238E27FC236}">
                <a16:creationId xmlns:a16="http://schemas.microsoft.com/office/drawing/2014/main" id="{41321FF6-8B01-7132-1E9A-D7DAAB16D4DA}"/>
              </a:ext>
            </a:extLst>
          </p:cNvPr>
          <p:cNvSpPr>
            <a:spLocks noGrp="1"/>
          </p:cNvSpPr>
          <p:nvPr>
            <p:ph type="body" idx="1"/>
          </p:nvPr>
        </p:nvSpPr>
        <p:spPr>
          <a:xfrm>
            <a:off x="756602" y="1524000"/>
            <a:ext cx="8362315" cy="4431983"/>
          </a:xfrm>
        </p:spPr>
        <p:txBody>
          <a:bodyPr/>
          <a:lstStyle/>
          <a:p>
            <a:pPr marL="342900" indent="-342900">
              <a:buFont typeface="+mj-lt"/>
              <a:buAutoNum type="arabicPeriod"/>
            </a:pPr>
            <a:r>
              <a:rPr lang="en-US" dirty="0">
                <a:latin typeface="Berlin Sans FB" panose="020E0602020502020306" pitchFamily="34" charset="0"/>
              </a:rPr>
              <a:t>User Interface (UI</a:t>
            </a:r>
            <a:r>
              <a:rPr lang="en-US" dirty="0"/>
              <a:t>): Design a user-friendly interface for traffic management personnel and users. This UI should display real-time data, such as traffic flow, incidents, and weather conditions.</a:t>
            </a:r>
          </a:p>
          <a:p>
            <a:pPr marL="342900" indent="-342900">
              <a:buFont typeface="+mj-lt"/>
              <a:buAutoNum type="arabicPeriod"/>
            </a:pPr>
            <a:endParaRPr lang="en-US" dirty="0"/>
          </a:p>
          <a:p>
            <a:pPr marL="342900" indent="-342900">
              <a:buFont typeface="+mj-lt"/>
              <a:buAutoNum type="arabicPeriod"/>
            </a:pPr>
            <a:r>
              <a:rPr lang="en-US" dirty="0">
                <a:latin typeface="Berlin Sans FB" panose="020E0602020502020306" pitchFamily="34" charset="0"/>
              </a:rPr>
              <a:t>IoT Devices</a:t>
            </a:r>
            <a:r>
              <a:rPr lang="en-US" dirty="0"/>
              <a:t>: Deploy IoT devices like cameras, sensors, and traffic lights to collect data. These devices should be connected to the platform via the internet</a:t>
            </a:r>
          </a:p>
          <a:p>
            <a:pPr marL="342900" indent="-342900">
              <a:buFont typeface="+mj-lt"/>
              <a:buAutoNum type="arabicPeriod"/>
            </a:pPr>
            <a:endParaRPr lang="en-US" dirty="0"/>
          </a:p>
          <a:p>
            <a:pPr marL="342900" indent="-342900">
              <a:buFont typeface="+mj-lt"/>
              <a:buAutoNum type="arabicPeriod"/>
            </a:pPr>
            <a:r>
              <a:rPr lang="en-US" dirty="0">
                <a:latin typeface="Berlin Sans FB" panose="020E0602020502020306" pitchFamily="34" charset="0"/>
              </a:rPr>
              <a:t>User Authentication</a:t>
            </a:r>
            <a:r>
              <a:rPr lang="en-US" dirty="0"/>
              <a:t>: Implement secure user authentication to control access to sensitive traffic data.</a:t>
            </a:r>
          </a:p>
          <a:p>
            <a:pPr marL="342900" indent="-342900">
              <a:buFont typeface="+mj-lt"/>
              <a:buAutoNum type="arabicPeriod"/>
            </a:pPr>
            <a:endParaRPr lang="en-US" dirty="0">
              <a:latin typeface="Berlin Sans FB" panose="020E0602020502020306" pitchFamily="34" charset="0"/>
            </a:endParaRPr>
          </a:p>
          <a:p>
            <a:pPr marL="342900" indent="-342900">
              <a:buFont typeface="+mj-lt"/>
              <a:buAutoNum type="arabicPeriod"/>
            </a:pPr>
            <a:r>
              <a:rPr lang="en-US" dirty="0">
                <a:latin typeface="Berlin Sans FB" panose="020E0602020502020306" pitchFamily="34" charset="0"/>
              </a:rPr>
              <a:t>Traffic Control</a:t>
            </a:r>
            <a:r>
              <a:rPr lang="en-US" dirty="0"/>
              <a:t>: Integrate the platform with traffic control systems to enable dynamic traffic signal adjustments based on real-time data.</a:t>
            </a:r>
          </a:p>
          <a:p>
            <a:pPr marL="342900" indent="-342900">
              <a:buFont typeface="+mj-lt"/>
              <a:buAutoNum type="arabicPeriod"/>
            </a:pPr>
            <a:endParaRPr lang="en-US" dirty="0">
              <a:latin typeface="Berlin Sans FB" panose="020E0602020502020306" pitchFamily="34" charset="0"/>
            </a:endParaRPr>
          </a:p>
          <a:p>
            <a:pPr marL="342900" indent="-342900">
              <a:buFont typeface="+mj-lt"/>
              <a:buAutoNum type="arabicPeriod"/>
            </a:pPr>
            <a:r>
              <a:rPr lang="en-US" dirty="0">
                <a:latin typeface="Berlin Sans FB" panose="020E0602020502020306" pitchFamily="34" charset="0"/>
              </a:rPr>
              <a:t>Real-time Updates</a:t>
            </a:r>
            <a:r>
              <a:rPr lang="en-US" dirty="0"/>
              <a:t>: Ensure that the platform can provide real-time updates to traffic management personnel. Use push notifications or real-time dashboards.</a:t>
            </a:r>
          </a:p>
          <a:p>
            <a:pPr marL="342900" indent="-342900">
              <a:buFont typeface="+mj-lt"/>
              <a:buAutoNum type="arabicPeriod"/>
            </a:pPr>
            <a:endParaRPr lang="en-IN" dirty="0"/>
          </a:p>
        </p:txBody>
      </p:sp>
    </p:spTree>
    <p:extLst>
      <p:ext uri="{BB962C8B-B14F-4D97-AF65-F5344CB8AC3E}">
        <p14:creationId xmlns:p14="http://schemas.microsoft.com/office/powerpoint/2010/main" val="414517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B30-2928-47C0-0AB9-B409326A6BCE}"/>
              </a:ext>
            </a:extLst>
          </p:cNvPr>
          <p:cNvSpPr>
            <a:spLocks noGrp="1"/>
          </p:cNvSpPr>
          <p:nvPr>
            <p:ph type="title"/>
          </p:nvPr>
        </p:nvSpPr>
        <p:spPr/>
        <p:txBody>
          <a:bodyPr/>
          <a:lstStyle/>
          <a:p>
            <a:r>
              <a:rPr lang="en-IN" dirty="0"/>
              <a:t>EXPLANATION </a:t>
            </a:r>
          </a:p>
        </p:txBody>
      </p:sp>
      <p:sp>
        <p:nvSpPr>
          <p:cNvPr id="3" name="Text Placeholder 2">
            <a:extLst>
              <a:ext uri="{FF2B5EF4-FFF2-40B4-BE49-F238E27FC236}">
                <a16:creationId xmlns:a16="http://schemas.microsoft.com/office/drawing/2014/main" id="{2586F37D-5220-E4B8-F64F-2349AFEC60CA}"/>
              </a:ext>
            </a:extLst>
          </p:cNvPr>
          <p:cNvSpPr>
            <a:spLocks noGrp="1"/>
          </p:cNvSpPr>
          <p:nvPr>
            <p:ph type="body" idx="1"/>
          </p:nvPr>
        </p:nvSpPr>
        <p:spPr>
          <a:xfrm>
            <a:off x="756602" y="1676400"/>
            <a:ext cx="8520113" cy="2375595"/>
          </a:xfrm>
        </p:spPr>
        <p:txBody>
          <a:bodyPr/>
          <a:lstStyle/>
          <a:p>
            <a:endParaRPr lang="en-US" dirty="0"/>
          </a:p>
          <a:p>
            <a:endParaRPr lang="en-US" dirty="0"/>
          </a:p>
          <a:p>
            <a:endParaRPr lang="en-US" dirty="0"/>
          </a:p>
          <a:p>
            <a:endParaRPr lang="en-US" dirty="0"/>
          </a:p>
          <a:p>
            <a:endParaRPr lang="en-IN" dirty="0"/>
          </a:p>
        </p:txBody>
      </p:sp>
      <p:sp>
        <p:nvSpPr>
          <p:cNvPr id="5" name="TextBox 4">
            <a:extLst>
              <a:ext uri="{FF2B5EF4-FFF2-40B4-BE49-F238E27FC236}">
                <a16:creationId xmlns:a16="http://schemas.microsoft.com/office/drawing/2014/main" id="{8A884DF1-BFB1-BFA5-3729-34BE6687CA04}"/>
              </a:ext>
            </a:extLst>
          </p:cNvPr>
          <p:cNvSpPr txBox="1"/>
          <p:nvPr/>
        </p:nvSpPr>
        <p:spPr>
          <a:xfrm>
            <a:off x="756602" y="1676400"/>
            <a:ext cx="8393185" cy="3416320"/>
          </a:xfrm>
          <a:prstGeom prst="rect">
            <a:avLst/>
          </a:prstGeom>
          <a:noFill/>
        </p:spPr>
        <p:txBody>
          <a:bodyPr wrap="square">
            <a:spAutoFit/>
          </a:bodyPr>
          <a:lstStyle/>
          <a:p>
            <a:pPr algn="just"/>
            <a:r>
              <a:rPr lang="en-IN" b="1" dirty="0"/>
              <a:t>a Traffic Management System in IoT transforms urban traffic management by harnessing data and real-time communication to reduce congestion, improve transportation efficiency, enhance safety, and promote environmental sustainability. It represents a smart and data-driven approach to urban mobility, making cities more efficient and responsive to the needs of commuters and emergency services.</a:t>
            </a:r>
            <a:r>
              <a:rPr lang="en-US" b="1" dirty="0"/>
              <a:t> While an IoT-based Traffic Management System offers advanced tools and real-time capabilities for traffic control, it's important to note that it doesn't have absolute control over all aspects of traffic. Traffic management involves various external factors, such as accidents, road construction, and unforeseen events. However, it can significantly improve traffic conditions by making data-driven decisions and optimizing traffic signals, ultimately leading to reduced congestion and smoother traffic flow in urban areas.</a:t>
            </a:r>
            <a:endParaRPr lang="en-IN" b="1" dirty="0"/>
          </a:p>
        </p:txBody>
      </p:sp>
    </p:spTree>
    <p:extLst>
      <p:ext uri="{BB962C8B-B14F-4D97-AF65-F5344CB8AC3E}">
        <p14:creationId xmlns:p14="http://schemas.microsoft.com/office/powerpoint/2010/main" val="50308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type="body" idx="1"/>
          </p:nvPr>
        </p:nvSpPr>
        <p:spPr>
          <a:xfrm>
            <a:off x="756602" y="1828800"/>
            <a:ext cx="8362315" cy="2769989"/>
          </a:xfrm>
        </p:spPr>
        <p:txBody>
          <a:bodyPr/>
          <a:lstStyle/>
          <a:p>
            <a:pPr algn="just"/>
            <a:r>
              <a:rPr lang="en-US" sz="2000" dirty="0">
                <a:latin typeface="Bell MT" panose="02020503060305020303" pitchFamily="18" charset="0"/>
              </a:rPr>
              <a:t>The development and implementation of a Traffic Management System in IoT represent a promising solution to address the growing challenges of urban traffic congestion and transportation efficiency. Through this system, we aim to achieve several key objectives, including congestion reduction, real-time monitoring, data-driven decision-making, energy efficiency, and enhanced safety. By harnessing the power of IoT devices, data analytics, and real-time communication, we can optimize traffic flow, improve the commuting experience, and contribute to environmental sustainability.</a:t>
            </a:r>
            <a:endParaRPr lang="en-IN" sz="2000" dirty="0">
              <a:latin typeface="Bell MT" panose="02020503060305020303" pitchFamily="18" charset="0"/>
            </a:endParaRPr>
          </a:p>
        </p:txBody>
      </p:sp>
    </p:spTree>
    <p:extLst>
      <p:ext uri="{BB962C8B-B14F-4D97-AF65-F5344CB8AC3E}">
        <p14:creationId xmlns:p14="http://schemas.microsoft.com/office/powerpoint/2010/main" val="350851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479" y="2976181"/>
            <a:ext cx="4391025" cy="1032510"/>
          </a:xfrm>
          <a:prstGeom prst="rect">
            <a:avLst/>
          </a:prstGeom>
        </p:spPr>
        <p:txBody>
          <a:bodyPr vert="horz" wrap="square" lIns="0" tIns="13335" rIns="0" bIns="0" rtlCol="0">
            <a:spAutoFit/>
          </a:bodyPr>
          <a:lstStyle/>
          <a:p>
            <a:pPr marL="12700">
              <a:lnSpc>
                <a:spcPct val="100000"/>
              </a:lnSpc>
              <a:spcBef>
                <a:spcPts val="105"/>
              </a:spcBef>
            </a:pPr>
            <a:r>
              <a:rPr sz="6600" spc="5" dirty="0"/>
              <a:t>THANK</a:t>
            </a:r>
            <a:r>
              <a:rPr sz="6600" spc="-265" dirty="0"/>
              <a:t> </a:t>
            </a:r>
            <a:r>
              <a:rPr sz="6600" spc="-15" dirty="0"/>
              <a:t>YOU</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p:txBody>
          <a:bodyPr/>
          <a:lstStyle/>
          <a:p>
            <a:r>
              <a:rPr lang="en-IN" b="1" i="0" dirty="0">
                <a:effectLst/>
                <a:latin typeface="Söhne"/>
              </a:rPr>
              <a:t>Problem Statement</a:t>
            </a:r>
            <a:endParaRPr lang="en-IN" dirty="0"/>
          </a:p>
        </p:txBody>
      </p:sp>
      <p:sp>
        <p:nvSpPr>
          <p:cNvPr id="3" name="Text Placeholder 2">
            <a:extLst>
              <a:ext uri="{FF2B5EF4-FFF2-40B4-BE49-F238E27FC236}">
                <a16:creationId xmlns:a16="http://schemas.microsoft.com/office/drawing/2014/main" id="{D0B844CB-62D8-C918-FEE8-F3C18E139915}"/>
              </a:ext>
            </a:extLst>
          </p:cNvPr>
          <p:cNvSpPr>
            <a:spLocks noGrp="1"/>
          </p:cNvSpPr>
          <p:nvPr>
            <p:ph type="body" idx="1"/>
          </p:nvPr>
        </p:nvSpPr>
        <p:spPr>
          <a:xfrm>
            <a:off x="914400" y="1866900"/>
            <a:ext cx="8305800" cy="3124200"/>
          </a:xfrm>
        </p:spPr>
        <p:txBody>
          <a:bodyPr/>
          <a:lstStyle/>
          <a:p>
            <a:r>
              <a:rPr lang="en-US" sz="2800" dirty="0"/>
              <a:t>Traffic congestion problems consist of incremental delay, vehicle operating costs such as fuel consumption, pollution emissions and stress that result from interference among vehicles in the traffic stream, particularly as traffic volumes approach a road's capacity.</a:t>
            </a:r>
            <a:endParaRPr lang="en-IN" sz="2800" dirty="0"/>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p:txBody>
          <a:bodyPr/>
          <a:lstStyle/>
          <a:p>
            <a:r>
              <a:rPr lang="en-IN" b="1" i="0" dirty="0">
                <a:effectLst/>
                <a:latin typeface="Söhne"/>
              </a:rPr>
              <a:t>Objectives:</a:t>
            </a:r>
            <a:endParaRPr lang="en-IN" dirty="0"/>
          </a:p>
        </p:txBody>
      </p:sp>
      <p:sp>
        <p:nvSpPr>
          <p:cNvPr id="3" name="Text Placeholder 2">
            <a:extLst>
              <a:ext uri="{FF2B5EF4-FFF2-40B4-BE49-F238E27FC236}">
                <a16:creationId xmlns:a16="http://schemas.microsoft.com/office/drawing/2014/main" id="{24ED3DFE-4028-01C1-7C79-7F38FD0D7FC9}"/>
              </a:ext>
            </a:extLst>
          </p:cNvPr>
          <p:cNvSpPr>
            <a:spLocks noGrp="1"/>
          </p:cNvSpPr>
          <p:nvPr>
            <p:ph type="body" idx="1"/>
          </p:nvPr>
        </p:nvSpPr>
        <p:spPr>
          <a:xfrm>
            <a:off x="609600" y="1447800"/>
            <a:ext cx="8620351" cy="5183803"/>
          </a:xfrm>
        </p:spPr>
        <p:txBody>
          <a:bodyPr/>
          <a:lstStyle/>
          <a:p>
            <a:pPr algn="l">
              <a:buFont typeface="+mj-lt"/>
              <a:buAutoNum type="arabicPeriod"/>
            </a:pPr>
            <a:r>
              <a:rPr lang="en-US" sz="1400" i="0" dirty="0">
                <a:solidFill>
                  <a:schemeClr val="tx1"/>
                </a:solidFill>
                <a:effectLst/>
                <a:latin typeface="Berlin Sans FB" panose="020E0602020502020306" pitchFamily="34" charset="0"/>
              </a:rPr>
              <a:t>Congestion Reduction</a:t>
            </a:r>
            <a:r>
              <a:rPr lang="en-US" sz="1400" i="0" dirty="0">
                <a:solidFill>
                  <a:schemeClr val="tx1"/>
                </a:solidFill>
                <a:effectLst/>
                <a:latin typeface="Söhne"/>
              </a:rPr>
              <a:t>: The primary objective is to significantly reduce traffic congestion in urban areas, leading </a:t>
            </a:r>
            <a:r>
              <a:rPr lang="en-US" sz="1400" dirty="0">
                <a:solidFill>
                  <a:schemeClr val="tx1"/>
                </a:solidFill>
                <a:latin typeface="Söhne"/>
              </a:rPr>
              <a:t>to smoother </a:t>
            </a:r>
            <a:r>
              <a:rPr lang="en-US" sz="1400" i="0" dirty="0">
                <a:solidFill>
                  <a:schemeClr val="tx1"/>
                </a:solidFill>
                <a:effectLst/>
                <a:latin typeface="Söhne"/>
              </a:rPr>
              <a:t>traffic flow and reduced travel times for commuters.</a:t>
            </a:r>
          </a:p>
          <a:p>
            <a:pPr algn="l">
              <a:buFont typeface="+mj-lt"/>
              <a:buAutoNum type="arabicPeriod"/>
            </a:pPr>
            <a:endParaRPr lang="en-US" sz="1400" b="0" dirty="0">
              <a:solidFill>
                <a:schemeClr val="tx1"/>
              </a:solidFill>
              <a:latin typeface="Söhne"/>
            </a:endParaRPr>
          </a:p>
          <a:p>
            <a:pPr algn="l">
              <a:buFont typeface="+mj-lt"/>
              <a:buAutoNum type="arabicPeriod"/>
            </a:pPr>
            <a:r>
              <a:rPr lang="en-US" sz="1400" i="0" dirty="0">
                <a:solidFill>
                  <a:schemeClr val="tx1"/>
                </a:solidFill>
                <a:effectLst/>
                <a:latin typeface="Berlin Sans FB" panose="020E0602020502020306" pitchFamily="34" charset="0"/>
              </a:rPr>
              <a:t>Real-Time Monitoring</a:t>
            </a:r>
            <a:r>
              <a:rPr lang="en-US" sz="1400" i="0" dirty="0">
                <a:solidFill>
                  <a:schemeClr val="tx1"/>
                </a:solidFill>
                <a:effectLst/>
                <a:latin typeface="Söhne"/>
              </a:rPr>
              <a:t>: Implement real-time monitoring of traffic conditions to enable immediate responses to traffic incidents, accidents, or unexpected road closures. </a:t>
            </a:r>
          </a:p>
          <a:p>
            <a:pPr algn="l">
              <a:buFont typeface="+mj-lt"/>
              <a:buAutoNum type="arabicPeriod"/>
            </a:pPr>
            <a:endParaRPr lang="en-US" sz="1400" b="0" dirty="0">
              <a:solidFill>
                <a:schemeClr val="tx1"/>
              </a:solidFill>
              <a:latin typeface="Söhne"/>
            </a:endParaRPr>
          </a:p>
          <a:p>
            <a:pPr algn="l">
              <a:buFont typeface="+mj-lt"/>
              <a:buAutoNum type="arabicPeriod"/>
            </a:pPr>
            <a:r>
              <a:rPr lang="en-US" sz="1400" dirty="0">
                <a:latin typeface="Berlin Sans FB" panose="020E0602020502020306" pitchFamily="34" charset="0"/>
              </a:rPr>
              <a:t>Data-Driven Decision-Making</a:t>
            </a:r>
            <a:r>
              <a:rPr lang="en-US" sz="1400" dirty="0">
                <a:latin typeface="Söhne"/>
              </a:rPr>
              <a:t>: Utilize IoT-generated data for informed decision-making in traffic management, signal control, and resource allocation.</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Optimized Traffic Flow</a:t>
            </a:r>
            <a:r>
              <a:rPr lang="en-US" sz="1400" dirty="0">
                <a:latin typeface="Söhne"/>
              </a:rPr>
              <a:t>: Develop algorithms and systems to optimize traffic flow, reducing stop-and-go traffic and improving overall transportation efficiency.</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Energy Efficiency</a:t>
            </a:r>
            <a:r>
              <a:rPr lang="en-US" sz="1400" dirty="0">
                <a:latin typeface="Söhne"/>
              </a:rPr>
              <a:t>: Promote fuel and energy efficiency by minimizing idling time, reducing carbon emissions, and optimizing vehicle routes.</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Safety Enhancement</a:t>
            </a:r>
            <a:r>
              <a:rPr lang="en-US" sz="1400" dirty="0">
                <a:latin typeface="Söhne"/>
              </a:rPr>
              <a:t>: Improve road safety by reducing the likelihood of accidents caused by congestion, erratic driving, or emergency vehicle delays.</a:t>
            </a:r>
          </a:p>
          <a:p>
            <a:pPr algn="l">
              <a:buFont typeface="+mj-lt"/>
              <a:buAutoNum type="arabicPeriod"/>
            </a:pPr>
            <a:endParaRPr lang="en-US" sz="1400" dirty="0">
              <a:latin typeface="Berlin Sans FB" panose="020E0602020502020306" pitchFamily="34" charset="0"/>
            </a:endParaRPr>
          </a:p>
          <a:p>
            <a:pPr algn="l">
              <a:buFont typeface="+mj-lt"/>
              <a:buAutoNum type="arabicPeriod"/>
            </a:pPr>
            <a:r>
              <a:rPr lang="en-US" sz="1400" dirty="0">
                <a:latin typeface="Berlin Sans FB" panose="020E0602020502020306" pitchFamily="34" charset="0"/>
              </a:rPr>
              <a:t>Public Awareness</a:t>
            </a:r>
            <a:r>
              <a:rPr lang="en-US" sz="1400" dirty="0">
                <a:latin typeface="Söhne"/>
              </a:rPr>
              <a:t>: Increase public awareness and engagement in traffic management through user-friendly mobile apps and public information systems.</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Emergency Response</a:t>
            </a:r>
            <a:r>
              <a:rPr lang="en-US" sz="1400" dirty="0">
                <a:latin typeface="Söhne"/>
              </a:rPr>
              <a:t>: Prioritize emergency vehicles' access to roads during emergencies, improving response times and potentially saving lives.</a:t>
            </a:r>
            <a:endParaRPr lang="en-IN" sz="1400" dirty="0">
              <a:latin typeface="Söhne"/>
            </a:endParaRPr>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p:txBody>
          <a:bodyPr/>
          <a:lstStyle/>
          <a:p>
            <a:r>
              <a:rPr lang="en-IN" b="1" i="0" dirty="0">
                <a:effectLst/>
                <a:latin typeface="Söhne"/>
              </a:rPr>
              <a:t>IoT Device Setup:</a:t>
            </a:r>
            <a:endParaRPr lang="en-IN" dirty="0"/>
          </a:p>
        </p:txBody>
      </p:sp>
      <p:sp>
        <p:nvSpPr>
          <p:cNvPr id="3" name="Text Placeholder 2">
            <a:extLst>
              <a:ext uri="{FF2B5EF4-FFF2-40B4-BE49-F238E27FC236}">
                <a16:creationId xmlns:a16="http://schemas.microsoft.com/office/drawing/2014/main" id="{37C4A475-1C60-AC49-71FE-F55D0FD2A629}"/>
              </a:ext>
            </a:extLst>
          </p:cNvPr>
          <p:cNvSpPr>
            <a:spLocks noGrp="1"/>
          </p:cNvSpPr>
          <p:nvPr>
            <p:ph type="body" idx="1"/>
          </p:nvPr>
        </p:nvSpPr>
        <p:spPr>
          <a:xfrm>
            <a:off x="609600" y="1371600"/>
            <a:ext cx="9758998" cy="7017306"/>
          </a:xfrm>
        </p:spPr>
        <p:txBody>
          <a:bodyPr/>
          <a:lstStyle/>
          <a:p>
            <a:pPr marL="285750" indent="-285750">
              <a:buFont typeface="Arial" panose="020B0604020202020204" pitchFamily="34" charset="0"/>
              <a:buChar char="•"/>
            </a:pPr>
            <a:r>
              <a:rPr lang="en-US" sz="2400" dirty="0"/>
              <a:t>For the IoT device setup, we will use the following components and sensors: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Traffic Sensors:  Inductive loop sensors, ultra sonic </a:t>
            </a:r>
            <a:r>
              <a:rPr lang="en-US" sz="2400" dirty="0" err="1"/>
              <a:t>sensors,image</a:t>
            </a:r>
            <a:r>
              <a:rPr lang="en-US" sz="2400" dirty="0"/>
              <a:t> and camera sensors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Communication Devices: IOT </a:t>
            </a:r>
            <a:r>
              <a:rPr lang="en-US" sz="2400" dirty="0" err="1"/>
              <a:t>Gateway,Communication</a:t>
            </a:r>
            <a:r>
              <a:rPr lang="en-US" sz="2400" dirty="0"/>
              <a:t> Protocols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Traffic Signals: Smart Traffic </a:t>
            </a:r>
            <a:r>
              <a:rPr lang="en-US" sz="2400" dirty="0" err="1"/>
              <a:t>Lights,VMS</a:t>
            </a:r>
            <a:r>
              <a:rPr lang="en-US" sz="2400" dirty="0"/>
              <a:t>, Roadside Display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User Interface: Mobile </a:t>
            </a:r>
            <a:r>
              <a:rPr lang="en-US" sz="2400" dirty="0" err="1"/>
              <a:t>Apps,Website</a:t>
            </a:r>
            <a:r>
              <a:rPr lang="en-US" sz="2400" dirty="0"/>
              <a: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Power Supply: Solar </a:t>
            </a:r>
            <a:r>
              <a:rPr lang="en-US" sz="2400" dirty="0" err="1"/>
              <a:t>Panels,Battery</a:t>
            </a:r>
            <a:r>
              <a:rPr lang="en-US" sz="2400" dirty="0"/>
              <a:t> Backup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457200" indent="-457200">
              <a:buFont typeface="+mj-lt"/>
              <a:buAutoNum type="arabicPeriod"/>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5181600" cy="567463"/>
          </a:xfrm>
          <a:prstGeom prst="rect">
            <a:avLst/>
          </a:prstGeom>
        </p:spPr>
        <p:txBody>
          <a:bodyPr vert="horz" wrap="square" lIns="0" tIns="13335" rIns="0" bIns="0" rtlCol="0">
            <a:spAutoFit/>
          </a:bodyPr>
          <a:lstStyle/>
          <a:p>
            <a:pPr marL="12700">
              <a:lnSpc>
                <a:spcPct val="100000"/>
              </a:lnSpc>
              <a:spcBef>
                <a:spcPts val="105"/>
              </a:spcBef>
            </a:pPr>
            <a:r>
              <a:rPr lang="en-IN" b="1" i="0" dirty="0">
                <a:effectLst/>
                <a:latin typeface="Söhne"/>
              </a:rPr>
              <a:t>Platform Development:</a:t>
            </a:r>
            <a:endParaRPr spc="-5" dirty="0"/>
          </a:p>
        </p:txBody>
      </p:sp>
      <p:sp>
        <p:nvSpPr>
          <p:cNvPr id="3" name="object 3"/>
          <p:cNvSpPr txBox="1">
            <a:spLocks noGrp="1"/>
          </p:cNvSpPr>
          <p:nvPr>
            <p:ph type="body" idx="1"/>
          </p:nvPr>
        </p:nvSpPr>
        <p:spPr>
          <a:xfrm>
            <a:off x="756602" y="1117155"/>
            <a:ext cx="8362315" cy="5105244"/>
          </a:xfrm>
          <a:prstGeom prst="rect">
            <a:avLst/>
          </a:prstGeom>
        </p:spPr>
        <p:txBody>
          <a:bodyPr vert="horz" wrap="square" lIns="0" tIns="148590" rIns="0" bIns="0" rtlCol="0">
            <a:spAutoFit/>
          </a:bodyPr>
          <a:lstStyle/>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Define Requirements</a:t>
            </a:r>
            <a:r>
              <a:rPr lang="en-US" b="0" spc="-10" dirty="0">
                <a:solidFill>
                  <a:schemeClr val="tx1"/>
                </a:solidFill>
                <a:latin typeface="Calibri"/>
                <a:cs typeface="Calibri"/>
              </a:rPr>
              <a:t>: Identify the specific requirements and objectives of the Traffic Management System, as discussed in the problem statement and objectives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Hardware Selection</a:t>
            </a:r>
            <a:r>
              <a:rPr lang="en-US" b="0" spc="-10" dirty="0">
                <a:solidFill>
                  <a:schemeClr val="tx1"/>
                </a:solidFill>
                <a:latin typeface="Calibri"/>
                <a:cs typeface="Calibri"/>
              </a:rPr>
              <a:t>: Choose the necessary IoT devices and sensors, including traffic sensors, communication devices, and control devices.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User Feedback and Improvement</a:t>
            </a:r>
            <a:r>
              <a:rPr lang="en-US" b="0" spc="-10" dirty="0">
                <a:solidFill>
                  <a:schemeClr val="tx1"/>
                </a:solidFill>
              </a:rPr>
              <a:t>: </a:t>
            </a:r>
            <a:r>
              <a:rPr lang="en-US" b="0" spc="-10" dirty="0">
                <a:solidFill>
                  <a:schemeClr val="tx1"/>
                </a:solidFill>
                <a:latin typeface="Calibri"/>
                <a:cs typeface="Calibri"/>
              </a:rPr>
              <a:t>Establish mechanisms for gathering user feedback to make continuous improvements to the system.</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Scalability</a:t>
            </a:r>
            <a:r>
              <a:rPr lang="en-US" b="0" spc="-10" dirty="0">
                <a:solidFill>
                  <a:schemeClr val="tx1"/>
                </a:solidFill>
                <a:latin typeface="Calibri"/>
                <a:cs typeface="Calibri"/>
              </a:rPr>
              <a:t>:- Plan for the scalability of the platform to accommodate growing urban populations and expanding transportation networks.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User Training</a:t>
            </a:r>
            <a:r>
              <a:rPr lang="en-US" b="0" spc="-10" dirty="0">
                <a:solidFill>
                  <a:schemeClr val="tx1"/>
                </a:solidFill>
                <a:latin typeface="Calibri"/>
                <a:cs typeface="Calibri"/>
              </a:rPr>
              <a:t>: Train system administrators, traffic management personnel, and support staff on using and maintaining the platform.</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Cost Management</a:t>
            </a:r>
            <a:r>
              <a:rPr lang="en-US" b="0" spc="-10" dirty="0">
                <a:solidFill>
                  <a:schemeClr val="tx1"/>
                </a:solidFill>
                <a:latin typeface="Calibri"/>
                <a:cs typeface="Calibri"/>
              </a:rPr>
              <a:t>: Monitor and manage the operational costs associated with the platform.</a:t>
            </a:r>
          </a:p>
          <a:p>
            <a:pPr marL="355600" indent="-342900" algn="just">
              <a:lnSpc>
                <a:spcPct val="100000"/>
              </a:lnSpc>
              <a:spcBef>
                <a:spcPts val="1170"/>
              </a:spcBef>
              <a:buFont typeface="+mj-lt"/>
              <a:buAutoNum type="arabicPeriod"/>
            </a:pPr>
            <a:endParaRPr lang="en-US" b="0" spc="-10" dirty="0">
              <a:solidFill>
                <a:schemeClr val="tx1"/>
              </a:solidFill>
              <a:latin typeface="Calibri"/>
              <a:cs typeface="Calibri"/>
            </a:endParaRPr>
          </a:p>
          <a:p>
            <a:pPr marL="355600" indent="-342900" algn="just">
              <a:lnSpc>
                <a:spcPct val="100000"/>
              </a:lnSpc>
              <a:spcBef>
                <a:spcPts val="1170"/>
              </a:spcBef>
              <a:buFont typeface="+mj-lt"/>
              <a:buAutoNum type="arabicPeriod"/>
            </a:pPr>
            <a:endParaRPr lang="en-IN" b="0" spc="-1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A0F7-D3C2-F0DE-C0C6-ACB189A2FE50}"/>
              </a:ext>
            </a:extLst>
          </p:cNvPr>
          <p:cNvSpPr>
            <a:spLocks noGrp="1"/>
          </p:cNvSpPr>
          <p:nvPr>
            <p:ph type="title"/>
          </p:nvPr>
        </p:nvSpPr>
        <p:spPr>
          <a:xfrm>
            <a:off x="756602" y="228601"/>
            <a:ext cx="5339398" cy="553998"/>
          </a:xfrm>
        </p:spPr>
        <p:txBody>
          <a:bodyPr/>
          <a:lstStyle/>
          <a:p>
            <a:r>
              <a:rPr lang="en-IN" dirty="0"/>
              <a:t>Python Code</a:t>
            </a:r>
          </a:p>
        </p:txBody>
      </p:sp>
      <p:sp>
        <p:nvSpPr>
          <p:cNvPr id="3" name="Text Placeholder 2">
            <a:extLst>
              <a:ext uri="{FF2B5EF4-FFF2-40B4-BE49-F238E27FC236}">
                <a16:creationId xmlns:a16="http://schemas.microsoft.com/office/drawing/2014/main" id="{9363F1A9-3CA9-17CA-46BD-5A06FAE37F1C}"/>
              </a:ext>
            </a:extLst>
          </p:cNvPr>
          <p:cNvSpPr>
            <a:spLocks noGrp="1"/>
          </p:cNvSpPr>
          <p:nvPr>
            <p:ph type="body" idx="1"/>
          </p:nvPr>
        </p:nvSpPr>
        <p:spPr>
          <a:xfrm>
            <a:off x="990600" y="914400"/>
            <a:ext cx="8763000" cy="4893647"/>
          </a:xfrm>
        </p:spPr>
        <p:txBody>
          <a:bodyPr/>
          <a:lstStyle/>
          <a:p>
            <a:endParaRPr lang="en-IN" sz="1400" dirty="0">
              <a:latin typeface="Bell MT" panose="02020503060305020303" pitchFamily="18" charset="0"/>
            </a:endParaRPr>
          </a:p>
          <a:p>
            <a:r>
              <a:rPr lang="en-IN" sz="1400" dirty="0">
                <a:latin typeface="Bell MT" panose="02020503060305020303" pitchFamily="18" charset="0"/>
              </a:rPr>
              <a:t>import random </a:t>
            </a:r>
          </a:p>
          <a:p>
            <a:r>
              <a:rPr lang="en-IN" sz="1400" dirty="0">
                <a:latin typeface="Bell MT" panose="02020503060305020303" pitchFamily="18" charset="0"/>
              </a:rPr>
              <a:t>import time</a:t>
            </a:r>
          </a:p>
          <a:p>
            <a:r>
              <a:rPr lang="en-IN" sz="1400" dirty="0">
                <a:latin typeface="Bell MT" panose="02020503060305020303" pitchFamily="18" charset="0"/>
              </a:rPr>
              <a:t># Simulate IoT device sensors (e.g., traffic flow and vehicle count)</a:t>
            </a:r>
          </a:p>
          <a:p>
            <a:r>
              <a:rPr lang="en-IN" sz="1400" dirty="0">
                <a:latin typeface="Bell MT" panose="02020503060305020303" pitchFamily="18" charset="0"/>
              </a:rPr>
              <a:t>def </a:t>
            </a:r>
            <a:r>
              <a:rPr lang="en-IN" sz="1400" dirty="0" err="1">
                <a:latin typeface="Bell MT" panose="02020503060305020303" pitchFamily="18" charset="0"/>
              </a:rPr>
              <a:t>simulate_traffic_sensor_data</a:t>
            </a:r>
            <a:r>
              <a:rPr lang="en-IN" sz="1400" dirty="0">
                <a:latin typeface="Bell MT" panose="02020503060305020303" pitchFamily="18" charset="0"/>
              </a:rPr>
              <a:t>():</a:t>
            </a:r>
          </a:p>
          <a:p>
            <a:r>
              <a:rPr lang="en-IN" sz="1400" dirty="0">
                <a:latin typeface="Bell MT" panose="02020503060305020303" pitchFamily="18" charset="0"/>
              </a:rPr>
              <a:t>    </a:t>
            </a:r>
            <a:r>
              <a:rPr lang="en-IN" sz="1400" dirty="0" err="1">
                <a:latin typeface="Bell MT" panose="02020503060305020303" pitchFamily="18" charset="0"/>
              </a:rPr>
              <a:t>traffic_flow</a:t>
            </a:r>
            <a:r>
              <a:rPr lang="en-IN" sz="1400" dirty="0">
                <a:latin typeface="Bell MT" panose="02020503060305020303" pitchFamily="18" charset="0"/>
              </a:rPr>
              <a:t> = </a:t>
            </a:r>
            <a:r>
              <a:rPr lang="en-IN" sz="1400" dirty="0" err="1">
                <a:latin typeface="Bell MT" panose="02020503060305020303" pitchFamily="18" charset="0"/>
              </a:rPr>
              <a:t>random.randint</a:t>
            </a:r>
            <a:r>
              <a:rPr lang="en-IN" sz="1400" dirty="0">
                <a:latin typeface="Bell MT" panose="02020503060305020303" pitchFamily="18" charset="0"/>
              </a:rPr>
              <a:t>(0, 100)   </a:t>
            </a:r>
          </a:p>
          <a:p>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 </a:t>
            </a:r>
            <a:r>
              <a:rPr lang="en-IN" sz="1400" dirty="0" err="1">
                <a:latin typeface="Bell MT" panose="02020503060305020303" pitchFamily="18" charset="0"/>
              </a:rPr>
              <a:t>random.randint</a:t>
            </a:r>
            <a:r>
              <a:rPr lang="en-IN" sz="1400" dirty="0">
                <a:latin typeface="Bell MT" panose="02020503060305020303" pitchFamily="18" charset="0"/>
              </a:rPr>
              <a:t>(0, 50) </a:t>
            </a:r>
          </a:p>
          <a:p>
            <a:r>
              <a:rPr lang="en-IN" sz="1400" dirty="0">
                <a:latin typeface="Bell MT" panose="02020503060305020303" pitchFamily="18" charset="0"/>
              </a:rPr>
              <a:t>   return </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endParaRPr lang="en-IN" sz="1400" dirty="0">
              <a:latin typeface="Bell MT" panose="02020503060305020303" pitchFamily="18" charset="0"/>
            </a:endParaRPr>
          </a:p>
          <a:p>
            <a:r>
              <a:rPr lang="en-IN" sz="1400" dirty="0">
                <a:latin typeface="Bell MT" panose="02020503060305020303" pitchFamily="18" charset="0"/>
              </a:rPr>
              <a:t># Simulate traffic management </a:t>
            </a:r>
            <a:r>
              <a:rPr lang="en-IN" sz="1400" dirty="0" err="1">
                <a:latin typeface="Bell MT" panose="02020503060305020303" pitchFamily="18" charset="0"/>
              </a:rPr>
              <a:t>logicdef</a:t>
            </a:r>
            <a:r>
              <a:rPr lang="en-IN" sz="1400" dirty="0">
                <a:latin typeface="Bell MT" panose="02020503060305020303" pitchFamily="18" charset="0"/>
              </a:rPr>
              <a:t> </a:t>
            </a:r>
            <a:r>
              <a:rPr lang="en-IN" sz="1400" dirty="0" err="1">
                <a:latin typeface="Bell MT" panose="02020503060305020303" pitchFamily="18" charset="0"/>
              </a:rPr>
              <a:t>traffic_management</a:t>
            </a:r>
            <a:r>
              <a:rPr lang="en-IN" sz="1400" dirty="0">
                <a:latin typeface="Bell MT" panose="02020503060305020303" pitchFamily="18" charset="0"/>
              </a:rPr>
              <a:t>(</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a:t>
            </a:r>
          </a:p>
          <a:p>
            <a:r>
              <a:rPr lang="en-IN" sz="1400" dirty="0">
                <a:latin typeface="Bell MT" panose="02020503060305020303" pitchFamily="18" charset="0"/>
              </a:rPr>
              <a:t>  if </a:t>
            </a:r>
            <a:r>
              <a:rPr lang="en-IN" sz="1400" dirty="0" err="1">
                <a:latin typeface="Bell MT" panose="02020503060305020303" pitchFamily="18" charset="0"/>
              </a:rPr>
              <a:t>traffic_flow</a:t>
            </a:r>
            <a:r>
              <a:rPr lang="en-IN" sz="1400" dirty="0">
                <a:latin typeface="Bell MT" panose="02020503060305020303" pitchFamily="18" charset="0"/>
              </a:rPr>
              <a:t> &gt; 70:    </a:t>
            </a:r>
          </a:p>
          <a:p>
            <a:r>
              <a:rPr lang="en-IN" sz="1400" dirty="0">
                <a:latin typeface="Bell MT" panose="02020503060305020303" pitchFamily="18" charset="0"/>
              </a:rPr>
              <a:t>    if </a:t>
            </a:r>
            <a:r>
              <a:rPr lang="en-IN" sz="1400" dirty="0" err="1">
                <a:latin typeface="Bell MT" panose="02020503060305020303" pitchFamily="18" charset="0"/>
              </a:rPr>
              <a:t>vehicle_count</a:t>
            </a:r>
            <a:r>
              <a:rPr lang="en-IN" sz="1400" dirty="0">
                <a:latin typeface="Bell MT" panose="02020503060305020303" pitchFamily="18" charset="0"/>
              </a:rPr>
              <a:t> &gt; 30:  </a:t>
            </a:r>
          </a:p>
          <a:p>
            <a:r>
              <a:rPr lang="en-IN" sz="1400" dirty="0">
                <a:latin typeface="Bell MT" panose="02020503060305020303" pitchFamily="18" charset="0"/>
              </a:rPr>
              <a:t>          return "Traffic is congested. Consider rerouting."     </a:t>
            </a:r>
          </a:p>
          <a:p>
            <a:r>
              <a:rPr lang="en-IN" sz="1400" dirty="0">
                <a:latin typeface="Bell MT" panose="02020503060305020303" pitchFamily="18" charset="0"/>
              </a:rPr>
              <a:t>   else:         </a:t>
            </a:r>
          </a:p>
          <a:p>
            <a:r>
              <a:rPr lang="en-IN" sz="1400" dirty="0">
                <a:latin typeface="Bell MT" panose="02020503060305020303" pitchFamily="18" charset="0"/>
              </a:rPr>
              <a:t>   return "Traffic is heavy but manageable." </a:t>
            </a:r>
          </a:p>
          <a:p>
            <a:r>
              <a:rPr lang="en-IN" sz="1400" dirty="0">
                <a:latin typeface="Bell MT" panose="02020503060305020303" pitchFamily="18" charset="0"/>
              </a:rPr>
              <a:t>   else:      </a:t>
            </a:r>
          </a:p>
          <a:p>
            <a:r>
              <a:rPr lang="en-IN" sz="1400" dirty="0">
                <a:latin typeface="Bell MT" panose="02020503060305020303" pitchFamily="18" charset="0"/>
              </a:rPr>
              <a:t>  return "Traffic is light.“</a:t>
            </a:r>
          </a:p>
          <a:p>
            <a:r>
              <a:rPr lang="en-IN" sz="1400" dirty="0">
                <a:latin typeface="Bell MT" panose="02020503060305020303" pitchFamily="18" charset="0"/>
              </a:rPr>
              <a:t># Main loop for the IoT device</a:t>
            </a:r>
          </a:p>
          <a:p>
            <a:r>
              <a:rPr lang="en-IN" sz="1400" dirty="0">
                <a:latin typeface="Bell MT" panose="02020503060305020303" pitchFamily="18" charset="0"/>
              </a:rPr>
              <a:t>while True:  </a:t>
            </a:r>
          </a:p>
          <a:p>
            <a:r>
              <a:rPr lang="en-IN" sz="1400" dirty="0">
                <a:latin typeface="Bell MT" panose="02020503060305020303" pitchFamily="18" charset="0"/>
              </a:rPr>
              <a:t>  </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 </a:t>
            </a:r>
            <a:r>
              <a:rPr lang="en-IN" sz="1400" dirty="0" err="1">
                <a:latin typeface="Bell MT" panose="02020503060305020303" pitchFamily="18" charset="0"/>
              </a:rPr>
              <a:t>simulate_traffic_sensor_data</a:t>
            </a:r>
            <a:r>
              <a:rPr lang="en-IN" sz="1400" dirty="0">
                <a:latin typeface="Bell MT" panose="02020503060305020303" pitchFamily="18" charset="0"/>
              </a:rPr>
              <a:t>()   </a:t>
            </a:r>
          </a:p>
          <a:p>
            <a:r>
              <a:rPr lang="en-IN" sz="1400" dirty="0">
                <a:latin typeface="Bell MT" panose="02020503060305020303" pitchFamily="18" charset="0"/>
              </a:rPr>
              <a:t> message = </a:t>
            </a:r>
            <a:r>
              <a:rPr lang="en-IN" sz="1400" dirty="0" err="1">
                <a:latin typeface="Bell MT" panose="02020503060305020303" pitchFamily="18" charset="0"/>
              </a:rPr>
              <a:t>traffic_management</a:t>
            </a:r>
            <a:r>
              <a:rPr lang="en-IN" sz="1400" dirty="0">
                <a:latin typeface="Bell MT" panose="02020503060305020303" pitchFamily="18" charset="0"/>
              </a:rPr>
              <a:t>(</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a:t>
            </a:r>
          </a:p>
          <a:p>
            <a:r>
              <a:rPr lang="en-IN" sz="1400" dirty="0">
                <a:latin typeface="Bell MT" panose="02020503060305020303" pitchFamily="18" charset="0"/>
              </a:rPr>
              <a:t>  print(</a:t>
            </a:r>
            <a:r>
              <a:rPr lang="en-IN" sz="1400" dirty="0" err="1">
                <a:latin typeface="Bell MT" panose="02020503060305020303" pitchFamily="18" charset="0"/>
              </a:rPr>
              <a:t>f"Traffic</a:t>
            </a:r>
            <a:r>
              <a:rPr lang="en-IN" sz="1400" dirty="0">
                <a:latin typeface="Bell MT" panose="02020503060305020303" pitchFamily="18" charset="0"/>
              </a:rPr>
              <a:t> Flow: {</a:t>
            </a:r>
            <a:r>
              <a:rPr lang="en-IN" sz="1400" dirty="0" err="1">
                <a:latin typeface="Bell MT" panose="02020503060305020303" pitchFamily="18" charset="0"/>
              </a:rPr>
              <a:t>traffic_flow</a:t>
            </a:r>
            <a:r>
              <a:rPr lang="en-IN" sz="1400" dirty="0">
                <a:latin typeface="Bell MT" panose="02020503060305020303" pitchFamily="18" charset="0"/>
              </a:rPr>
              <a:t>}, Vehicle Count: {</a:t>
            </a:r>
            <a:r>
              <a:rPr lang="en-IN" sz="1400" dirty="0" err="1">
                <a:latin typeface="Bell MT" panose="02020503060305020303" pitchFamily="18" charset="0"/>
              </a:rPr>
              <a:t>vehicle_count</a:t>
            </a:r>
            <a:r>
              <a:rPr lang="en-IN" sz="1400" dirty="0">
                <a:latin typeface="Bell MT" panose="02020503060305020303" pitchFamily="18" charset="0"/>
              </a:rPr>
              <a:t>} - {message}")    </a:t>
            </a:r>
          </a:p>
          <a:p>
            <a:r>
              <a:rPr lang="en-IN" sz="1400" dirty="0" err="1">
                <a:latin typeface="Bell MT" panose="02020503060305020303" pitchFamily="18" charset="0"/>
              </a:rPr>
              <a:t>time.sleep</a:t>
            </a:r>
            <a:r>
              <a:rPr lang="en-IN" sz="1400" dirty="0">
                <a:latin typeface="Bell MT" panose="02020503060305020303" pitchFamily="18" charset="0"/>
              </a:rPr>
              <a:t>(5</a:t>
            </a:r>
            <a:r>
              <a:rPr lang="en-IN" sz="1000" dirty="0"/>
              <a:t>)</a:t>
            </a:r>
          </a:p>
          <a:p>
            <a:endParaRPr lang="en-IN" sz="1000" dirty="0"/>
          </a:p>
        </p:txBody>
      </p:sp>
    </p:spTree>
    <p:extLst>
      <p:ext uri="{BB962C8B-B14F-4D97-AF65-F5344CB8AC3E}">
        <p14:creationId xmlns:p14="http://schemas.microsoft.com/office/powerpoint/2010/main" val="30018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EA29-835B-0026-EC67-53C2E8FFFC91}"/>
              </a:ext>
            </a:extLst>
          </p:cNvPr>
          <p:cNvSpPr>
            <a:spLocks noGrp="1"/>
          </p:cNvSpPr>
          <p:nvPr>
            <p:ph type="title"/>
          </p:nvPr>
        </p:nvSpPr>
        <p:spPr/>
        <p:txBody>
          <a:bodyPr/>
          <a:lstStyle/>
          <a:p>
            <a:r>
              <a:rPr lang="en-IN" dirty="0"/>
              <a:t>BLOCK DIAGRAM</a:t>
            </a:r>
          </a:p>
        </p:txBody>
      </p:sp>
      <p:pic>
        <p:nvPicPr>
          <p:cNvPr id="1026" name="Picture 2" descr="Traffic Management With Android Override Project On AVR">
            <a:extLst>
              <a:ext uri="{FF2B5EF4-FFF2-40B4-BE49-F238E27FC236}">
                <a16:creationId xmlns:a16="http://schemas.microsoft.com/office/drawing/2014/main" id="{D0497949-B209-CC3B-5C74-771F5C97ED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76399"/>
            <a:ext cx="8001000" cy="454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7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9AEE-723B-048E-7C01-1DCB83BD1A0C}"/>
              </a:ext>
            </a:extLst>
          </p:cNvPr>
          <p:cNvSpPr>
            <a:spLocks noGrp="1"/>
          </p:cNvSpPr>
          <p:nvPr>
            <p:ph type="title"/>
          </p:nvPr>
        </p:nvSpPr>
        <p:spPr>
          <a:xfrm>
            <a:off x="609600" y="381000"/>
            <a:ext cx="6863398" cy="685800"/>
          </a:xfrm>
        </p:spPr>
        <p:txBody>
          <a:bodyPr/>
          <a:lstStyle/>
          <a:p>
            <a:r>
              <a:rPr lang="en-US" dirty="0"/>
              <a:t>screenshots of the IoT devices</a:t>
            </a:r>
            <a:endParaRPr lang="en-IN" dirty="0"/>
          </a:p>
        </p:txBody>
      </p:sp>
      <p:pic>
        <p:nvPicPr>
          <p:cNvPr id="3074" name="Picture 2" descr="Traffic Light using Arduino - A Beginner Project - Hackster.io">
            <a:extLst>
              <a:ext uri="{FF2B5EF4-FFF2-40B4-BE49-F238E27FC236}">
                <a16:creationId xmlns:a16="http://schemas.microsoft.com/office/drawing/2014/main" id="{23941EC2-1C67-6550-C694-E6D1FBDD3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400800" cy="448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9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duino Traffic Light Controller Project With Circuit, 42% OFF">
            <a:extLst>
              <a:ext uri="{FF2B5EF4-FFF2-40B4-BE49-F238E27FC236}">
                <a16:creationId xmlns:a16="http://schemas.microsoft.com/office/drawing/2014/main" id="{B3D2427B-71F0-0070-5199-E78900F13F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799" y="838200"/>
            <a:ext cx="739140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4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1038</Words>
  <Application>Microsoft Office PowerPoint</Application>
  <PresentationFormat>Widescreen</PresentationFormat>
  <Paragraphs>94</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MT</vt:lpstr>
      <vt:lpstr>Bell MT</vt:lpstr>
      <vt:lpstr>Berlin Sans FB</vt:lpstr>
      <vt:lpstr>Calibri</vt:lpstr>
      <vt:lpstr>Franklin Gothic Book</vt:lpstr>
      <vt:lpstr>Georgia</vt:lpstr>
      <vt:lpstr>Söhne</vt:lpstr>
      <vt:lpstr>Times New Roman</vt:lpstr>
      <vt:lpstr>Trebuchet MS</vt:lpstr>
      <vt:lpstr>Office Theme</vt:lpstr>
      <vt:lpstr>Project name : TRAFFIC MANAGEMENT SYSTEM</vt:lpstr>
      <vt:lpstr>Problem Statement</vt:lpstr>
      <vt:lpstr>Objectives:</vt:lpstr>
      <vt:lpstr>IoT Device Setup:</vt:lpstr>
      <vt:lpstr>Platform Development:</vt:lpstr>
      <vt:lpstr>Python Code</vt:lpstr>
      <vt:lpstr>BLOCK DIAGRAM</vt:lpstr>
      <vt:lpstr>screenshots of the IoT devices</vt:lpstr>
      <vt:lpstr>PowerPoint Presentation</vt:lpstr>
      <vt:lpstr>SCREENSHOT OF PYTHON CODE OUTPUT:</vt:lpstr>
      <vt:lpstr>PowerPoint Presentation</vt:lpstr>
      <vt:lpstr>Data Sharing Platform UI:</vt:lpstr>
      <vt:lpstr>EXPLANATION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SRUTHI</dc:creator>
  <cp:lastModifiedBy>yamini G</cp:lastModifiedBy>
  <cp:revision>6</cp:revision>
  <dcterms:created xsi:type="dcterms:W3CDTF">2023-09-30T12:37:30Z</dcterms:created>
  <dcterms:modified xsi:type="dcterms:W3CDTF">2023-10-31T12:21:32Z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