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al Bold" charset="1" panose="020B0802020202020204"/>
      <p:regular r:id="rId20"/>
    </p:embeddedFont>
    <p:embeddedFont>
      <p:font typeface="ITC Franklin Gothic LT" charset="1" panose="020B0504030503020204"/>
      <p:regular r:id="rId21"/>
    </p:embeddedFont>
    <p:embeddedFont>
      <p:font typeface="ITC Franklin Gothic LT Semi-Bold" charset="1" panose="020B0704030502020204"/>
      <p:regular r:id="rId22"/>
    </p:embeddedFont>
    <p:embeddedFont>
      <p:font typeface="Arial" charset="1" panose="020B0502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3"/>
            <a:ext cx="13716000" cy="2635758"/>
            <a:chOff x="0" y="0"/>
            <a:chExt cx="18288000" cy="3514344"/>
          </a:xfrm>
        </p:grpSpPr>
        <p:sp>
          <p:nvSpPr>
            <p:cNvPr name="Freeform 12" id="12"/>
            <p:cNvSpPr/>
            <p:nvPr/>
          </p:nvSpPr>
          <p:spPr>
            <a:xfrm flipH="false" flipV="false" rot="0">
              <a:off x="0" y="0"/>
              <a:ext cx="18288000" cy="3514344"/>
            </a:xfrm>
            <a:custGeom>
              <a:avLst/>
              <a:gdLst/>
              <a:ahLst/>
              <a:cxnLst/>
              <a:rect r="r" b="b" t="t" l="l"/>
              <a:pathLst>
                <a:path h="3514344" w="18288000">
                  <a:moveTo>
                    <a:pt x="0" y="0"/>
                  </a:moveTo>
                  <a:lnTo>
                    <a:pt x="18288000" y="0"/>
                  </a:lnTo>
                  <a:lnTo>
                    <a:pt x="18288000" y="3514344"/>
                  </a:lnTo>
                  <a:lnTo>
                    <a:pt x="0" y="3514344"/>
                  </a:lnTo>
                  <a:close/>
                </a:path>
              </a:pathLst>
            </a:custGeom>
            <a:solidFill>
              <a:srgbClr val="000000">
                <a:alpha val="0"/>
              </a:srgbClr>
            </a:solidFill>
          </p:spPr>
        </p:sp>
        <p:sp>
          <p:nvSpPr>
            <p:cNvPr name="TextBox 13" id="13"/>
            <p:cNvSpPr txBox="true"/>
            <p:nvPr/>
          </p:nvSpPr>
          <p:spPr>
            <a:xfrm>
              <a:off x="0" y="-104775"/>
              <a:ext cx="18288000" cy="36191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SECURE DATA HIDING IN IMAGE USING STEGANOGRAPHY</a:t>
              </a:r>
            </a:p>
            <a:p>
              <a:pPr algn="ctr">
                <a:lnSpc>
                  <a:spcPts val="6480"/>
                </a:lnSpc>
              </a:pP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1210139" y="6056533"/>
            <a:ext cx="15361719" cy="3201767"/>
            <a:chOff x="0" y="0"/>
            <a:chExt cx="18182459" cy="3789680"/>
          </a:xfrm>
        </p:grpSpPr>
        <p:sp>
          <p:nvSpPr>
            <p:cNvPr name="Freeform 18" id="18"/>
            <p:cNvSpPr/>
            <p:nvPr/>
          </p:nvSpPr>
          <p:spPr>
            <a:xfrm flipH="false" flipV="false" rot="0">
              <a:off x="0" y="0"/>
              <a:ext cx="18182458" cy="3789680"/>
            </a:xfrm>
            <a:custGeom>
              <a:avLst/>
              <a:gdLst/>
              <a:ahLst/>
              <a:cxnLst/>
              <a:rect r="r" b="b" t="t" l="l"/>
              <a:pathLst>
                <a:path h="3789680" w="18182458">
                  <a:moveTo>
                    <a:pt x="0" y="0"/>
                  </a:moveTo>
                  <a:lnTo>
                    <a:pt x="18182458" y="0"/>
                  </a:lnTo>
                  <a:lnTo>
                    <a:pt x="18182458" y="3789680"/>
                  </a:lnTo>
                  <a:lnTo>
                    <a:pt x="0" y="3789680"/>
                  </a:lnTo>
                  <a:close/>
                </a:path>
              </a:pathLst>
            </a:custGeom>
            <a:solidFill>
              <a:srgbClr val="000000">
                <a:alpha val="0"/>
              </a:srgbClr>
            </a:solidFill>
          </p:spPr>
        </p:sp>
        <p:sp>
          <p:nvSpPr>
            <p:cNvPr name="TextBox 19" id="19"/>
            <p:cNvSpPr txBox="true"/>
            <p:nvPr/>
          </p:nvSpPr>
          <p:spPr>
            <a:xfrm>
              <a:off x="0" y="-66675"/>
              <a:ext cx="18182459" cy="3856355"/>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Student Name : Vappangi Roshitha</a:t>
              </a:r>
            </a:p>
            <a:p>
              <a:pPr algn="l">
                <a:lnSpc>
                  <a:spcPts val="3600"/>
                </a:lnSpc>
              </a:pPr>
              <a:r>
                <a:rPr lang="en-US" sz="3000" b="true">
                  <a:solidFill>
                    <a:srgbClr val="1482AC"/>
                  </a:solidFill>
                  <a:latin typeface="Arial Bold"/>
                  <a:ea typeface="Arial Bold"/>
                  <a:cs typeface="Arial Bold"/>
                  <a:sym typeface="Arial Bold"/>
                </a:rPr>
                <a:t>College Name  :  Maharaj Vijayaram Gajapathi Raj College of Engineering (Autonomous)</a:t>
              </a:r>
            </a:p>
            <a:p>
              <a:pPr algn="l">
                <a:lnSpc>
                  <a:spcPts val="3600"/>
                </a:lnSpc>
              </a:pPr>
              <a:r>
                <a:rPr lang="en-US" sz="3000" b="true">
                  <a:solidFill>
                    <a:srgbClr val="1482AC"/>
                  </a:solidFill>
                  <a:latin typeface="Arial Bold"/>
                  <a:ea typeface="Arial Bold"/>
                  <a:cs typeface="Arial Bold"/>
                  <a:sym typeface="Arial Bold"/>
                </a:rPr>
                <a:t>Department : CSIT</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93112"/>
            <a:ext cx="15762603" cy="8255663"/>
          </a:xfrm>
          <a:custGeom>
            <a:avLst/>
            <a:gdLst/>
            <a:ahLst/>
            <a:cxnLst/>
            <a:rect r="r" b="b" t="t" l="l"/>
            <a:pathLst>
              <a:path h="8255663" w="15762603">
                <a:moveTo>
                  <a:pt x="0" y="0"/>
                </a:moveTo>
                <a:lnTo>
                  <a:pt x="15762603" y="0"/>
                </a:lnTo>
                <a:lnTo>
                  <a:pt x="15762603" y="8255663"/>
                </a:lnTo>
                <a:lnTo>
                  <a:pt x="0" y="825566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669801" y="2077278"/>
            <a:ext cx="16544422" cy="4279752"/>
            <a:chOff x="0" y="0"/>
            <a:chExt cx="22059230" cy="5706336"/>
          </a:xfrm>
        </p:grpSpPr>
        <p:sp>
          <p:nvSpPr>
            <p:cNvPr name="Freeform 13" id="13"/>
            <p:cNvSpPr/>
            <p:nvPr/>
          </p:nvSpPr>
          <p:spPr>
            <a:xfrm flipH="false" flipV="false" rot="0">
              <a:off x="0" y="0"/>
              <a:ext cx="22059230" cy="5706336"/>
            </a:xfrm>
            <a:custGeom>
              <a:avLst/>
              <a:gdLst/>
              <a:ahLst/>
              <a:cxnLst/>
              <a:rect r="r" b="b" t="t" l="l"/>
              <a:pathLst>
                <a:path h="5706336" w="22059230">
                  <a:moveTo>
                    <a:pt x="0" y="0"/>
                  </a:moveTo>
                  <a:lnTo>
                    <a:pt x="22059230" y="0"/>
                  </a:lnTo>
                  <a:lnTo>
                    <a:pt x="22059230" y="5706336"/>
                  </a:lnTo>
                  <a:lnTo>
                    <a:pt x="0" y="5706336"/>
                  </a:lnTo>
                  <a:close/>
                </a:path>
              </a:pathLst>
            </a:custGeom>
            <a:solidFill>
              <a:srgbClr val="000000">
                <a:alpha val="0"/>
              </a:srgbClr>
            </a:solidFill>
          </p:spPr>
        </p:sp>
        <p:sp>
          <p:nvSpPr>
            <p:cNvPr name="TextBox 14" id="14"/>
            <p:cNvSpPr txBox="true"/>
            <p:nvPr/>
          </p:nvSpPr>
          <p:spPr>
            <a:xfrm>
              <a:off x="0" y="-76200"/>
              <a:ext cx="22059230" cy="5782536"/>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This project demonstrates the practical use of steganography for secure communication. By embedding messages inside images, it provides a hidden yet effective way to share sensitive information. The implemented Least Significant Bit (LSB) encoding technique ensures that messages remain undetectable to unintended viewers.</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The project can be further expanded with password protection, multi-image encoding, or AI-driven detection techniques.</a:t>
              </a:r>
            </a:p>
            <a:p>
              <a:pPr algn="l">
                <a:lnSpc>
                  <a:spcPts val="3366"/>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871788" y="1953039"/>
            <a:ext cx="16544422" cy="574434"/>
            <a:chOff x="0" y="0"/>
            <a:chExt cx="22059230" cy="765911"/>
          </a:xfrm>
        </p:grpSpPr>
        <p:sp>
          <p:nvSpPr>
            <p:cNvPr name="Freeform 13" id="13"/>
            <p:cNvSpPr/>
            <p:nvPr/>
          </p:nvSpPr>
          <p:spPr>
            <a:xfrm flipH="false" flipV="false" rot="0">
              <a:off x="0" y="0"/>
              <a:ext cx="22059230" cy="765912"/>
            </a:xfrm>
            <a:custGeom>
              <a:avLst/>
              <a:gdLst/>
              <a:ahLst/>
              <a:cxnLst/>
              <a:rect r="r" b="b" t="t" l="l"/>
              <a:pathLst>
                <a:path h="765912" w="22059230">
                  <a:moveTo>
                    <a:pt x="0" y="0"/>
                  </a:moveTo>
                  <a:lnTo>
                    <a:pt x="22059230" y="0"/>
                  </a:lnTo>
                  <a:lnTo>
                    <a:pt x="22059230" y="765912"/>
                  </a:lnTo>
                  <a:lnTo>
                    <a:pt x="0" y="765912"/>
                  </a:lnTo>
                  <a:close/>
                </a:path>
              </a:pathLst>
            </a:custGeom>
            <a:solidFill>
              <a:srgbClr val="000000">
                <a:alpha val="0"/>
              </a:srgbClr>
            </a:solidFill>
          </p:spPr>
        </p:sp>
        <p:sp>
          <p:nvSpPr>
            <p:cNvPr name="TextBox 14" id="14"/>
            <p:cNvSpPr txBox="true"/>
            <p:nvPr/>
          </p:nvSpPr>
          <p:spPr>
            <a:xfrm>
              <a:off x="0" y="-76200"/>
              <a:ext cx="22059230" cy="842111"/>
            </a:xfrm>
            <a:prstGeom prst="rect">
              <a:avLst/>
            </a:prstGeom>
          </p:spPr>
          <p:txBody>
            <a:bodyPr anchor="ctr" rtlCol="false" tIns="0" lIns="0" bIns="0" rIns="0"/>
            <a:lstStyle/>
            <a:p>
              <a:pPr algn="l">
                <a:lnSpc>
                  <a:spcPts val="3366"/>
                </a:lnSpc>
              </a:pPr>
              <a:r>
                <a:rPr lang="en-US" sz="2550" b="true">
                  <a:solidFill>
                    <a:srgbClr val="0F0F0F"/>
                  </a:solidFill>
                  <a:latin typeface="ITC Franklin Gothic LT Semi-Bold"/>
                  <a:ea typeface="ITC Franklin Gothic LT Semi-Bold"/>
                  <a:cs typeface="ITC Franklin Gothic LT Semi-Bold"/>
                  <a:sym typeface="ITC Franklin Gothic LT Semi-Bold"/>
                </a:rPr>
                <a:t>https://github.com/Roshitha-16/Steganography.git</a:t>
              </a:r>
            </a:p>
          </p:txBody>
        </p:sp>
      </p:grpSp>
      <p:sp>
        <p:nvSpPr>
          <p:cNvPr name="Freeform 15" id="15"/>
          <p:cNvSpPr/>
          <p:nvPr/>
        </p:nvSpPr>
        <p:spPr>
          <a:xfrm flipH="false" flipV="false" rot="0">
            <a:off x="2824163" y="2527473"/>
            <a:ext cx="11086212" cy="6810925"/>
          </a:xfrm>
          <a:custGeom>
            <a:avLst/>
            <a:gdLst/>
            <a:ahLst/>
            <a:cxnLst/>
            <a:rect r="r" b="b" t="t" l="l"/>
            <a:pathLst>
              <a:path h="6810925" w="11086212">
                <a:moveTo>
                  <a:pt x="0" y="0"/>
                </a:moveTo>
                <a:lnTo>
                  <a:pt x="11086212" y="0"/>
                </a:lnTo>
                <a:lnTo>
                  <a:pt x="11086212" y="6810925"/>
                </a:lnTo>
                <a:lnTo>
                  <a:pt x="0" y="6810925"/>
                </a:lnTo>
                <a:lnTo>
                  <a:pt x="0" y="0"/>
                </a:lnTo>
                <a:close/>
              </a:path>
            </a:pathLst>
          </a:custGeom>
          <a:blipFill>
            <a:blip r:embed="rId3"/>
            <a:stretch>
              <a:fillRect l="0" t="-1849" r="-1723" b="-4326"/>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028700"/>
            <a:ext cx="16544424" cy="1514475"/>
            <a:chOff x="0" y="0"/>
            <a:chExt cx="22059232" cy="2019300"/>
          </a:xfrm>
        </p:grpSpPr>
        <p:sp>
          <p:nvSpPr>
            <p:cNvPr name="Freeform 10" id="10"/>
            <p:cNvSpPr/>
            <p:nvPr/>
          </p:nvSpPr>
          <p:spPr>
            <a:xfrm flipH="false" flipV="false" rot="0">
              <a:off x="0" y="0"/>
              <a:ext cx="22059232" cy="2019300"/>
            </a:xfrm>
            <a:custGeom>
              <a:avLst/>
              <a:gdLst/>
              <a:ahLst/>
              <a:cxnLst/>
              <a:rect r="r" b="b" t="t" l="l"/>
              <a:pathLst>
                <a:path h="2019300" w="22059232">
                  <a:moveTo>
                    <a:pt x="0" y="0"/>
                  </a:moveTo>
                  <a:lnTo>
                    <a:pt x="22059232" y="0"/>
                  </a:lnTo>
                  <a:lnTo>
                    <a:pt x="22059232" y="2019300"/>
                  </a:lnTo>
                  <a:lnTo>
                    <a:pt x="0" y="2019300"/>
                  </a:lnTo>
                  <a:close/>
                </a:path>
              </a:pathLst>
            </a:custGeom>
            <a:solidFill>
              <a:srgbClr val="000000">
                <a:alpha val="0"/>
              </a:srgbClr>
            </a:solidFill>
          </p:spPr>
        </p:sp>
        <p:sp>
          <p:nvSpPr>
            <p:cNvPr name="TextBox 11" id="11"/>
            <p:cNvSpPr txBox="true"/>
            <p:nvPr/>
          </p:nvSpPr>
          <p:spPr>
            <a:xfrm>
              <a:off x="0" y="9525"/>
              <a:ext cx="22059232" cy="2009775"/>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a:p>
              <a:pPr algn="l">
                <a:lnSpc>
                  <a:spcPts val="4752"/>
                </a:lnSpc>
              </a:pPr>
            </a:p>
          </p:txBody>
        </p:sp>
      </p:grpSp>
      <p:sp>
        <p:nvSpPr>
          <p:cNvPr name="TextBox 12" id="12"/>
          <p:cNvSpPr txBox="true"/>
          <p:nvPr/>
        </p:nvSpPr>
        <p:spPr>
          <a:xfrm rot="0">
            <a:off x="1028700" y="2290317"/>
            <a:ext cx="16544424" cy="3876675"/>
          </a:xfrm>
          <a:prstGeom prst="rect">
            <a:avLst/>
          </a:prstGeom>
        </p:spPr>
        <p:txBody>
          <a:bodyPr anchor="t" rtlCol="false" tIns="0" lIns="0" bIns="0" rIns="0">
            <a:spAutoFit/>
          </a:bodyPr>
          <a:lstStyle/>
          <a:p>
            <a:pPr algn="just">
              <a:lnSpc>
                <a:spcPts val="3787"/>
              </a:lnSpc>
              <a:spcBef>
                <a:spcPct val="0"/>
              </a:spcBef>
            </a:pPr>
            <a:r>
              <a:rPr lang="en-US" sz="3156">
                <a:solidFill>
                  <a:srgbClr val="000000"/>
                </a:solidFill>
                <a:latin typeface="Arial"/>
                <a:ea typeface="Arial"/>
                <a:cs typeface="Arial"/>
                <a:sym typeface="Arial"/>
              </a:rPr>
              <a:t>  </a:t>
            </a:r>
            <a:r>
              <a:rPr lang="en-US" sz="3156">
                <a:solidFill>
                  <a:srgbClr val="000000"/>
                </a:solidFill>
                <a:latin typeface="Arial"/>
                <a:ea typeface="Arial"/>
                <a:cs typeface="Arial"/>
                <a:sym typeface="Arial"/>
              </a:rPr>
              <a:t>Advanced Image Steganography– Implement more sophisticated algorithms like (LSB) in color channels.</a:t>
            </a:r>
          </a:p>
          <a:p>
            <a:pPr algn="just">
              <a:lnSpc>
                <a:spcPts val="3787"/>
              </a:lnSpc>
              <a:spcBef>
                <a:spcPct val="0"/>
              </a:spcBef>
            </a:pPr>
            <a:r>
              <a:rPr lang="en-US" sz="3156">
                <a:solidFill>
                  <a:srgbClr val="000000"/>
                </a:solidFill>
                <a:latin typeface="Arial"/>
                <a:ea typeface="Arial"/>
                <a:cs typeface="Arial"/>
                <a:sym typeface="Arial"/>
              </a:rPr>
              <a:t>🔹Audio/Video Steganography – Extend the project to hide messages in audio or video files.</a:t>
            </a:r>
          </a:p>
          <a:p>
            <a:pPr algn="just">
              <a:lnSpc>
                <a:spcPts val="3787"/>
              </a:lnSpc>
              <a:spcBef>
                <a:spcPct val="0"/>
              </a:spcBef>
            </a:pPr>
            <a:r>
              <a:rPr lang="en-US" sz="3156">
                <a:solidFill>
                  <a:srgbClr val="000000"/>
                </a:solidFill>
                <a:latin typeface="Arial"/>
                <a:ea typeface="Arial"/>
                <a:cs typeface="Arial"/>
                <a:sym typeface="Arial"/>
              </a:rPr>
              <a:t>🔹Encrypted Steganography – Add AES encryption for extra security.</a:t>
            </a:r>
          </a:p>
          <a:p>
            <a:pPr algn="just">
              <a:lnSpc>
                <a:spcPts val="3787"/>
              </a:lnSpc>
              <a:spcBef>
                <a:spcPct val="0"/>
              </a:spcBef>
            </a:pPr>
            <a:r>
              <a:rPr lang="en-US" sz="3156">
                <a:solidFill>
                  <a:srgbClr val="000000"/>
                </a:solidFill>
                <a:latin typeface="Arial"/>
                <a:ea typeface="Arial"/>
                <a:cs typeface="Arial"/>
                <a:sym typeface="Arial"/>
              </a:rPr>
              <a:t>🔹Steganalysis Protection – Improve resistance against steganalysis tools. </a:t>
            </a:r>
          </a:p>
          <a:p>
            <a:pPr algn="just">
              <a:lnSpc>
                <a:spcPts val="3787"/>
              </a:lnSpc>
              <a:spcBef>
                <a:spcPct val="0"/>
              </a:spcBef>
            </a:pPr>
            <a:r>
              <a:rPr lang="en-US" sz="3156">
                <a:solidFill>
                  <a:srgbClr val="000000"/>
                </a:solidFill>
                <a:latin typeface="Arial"/>
                <a:ea typeface="Arial"/>
                <a:cs typeface="Arial"/>
                <a:sym typeface="Arial"/>
              </a:rPr>
              <a:t>🔹Steganography Mobile App – Develop an Android/iOS app for secure mobile communication.</a:t>
            </a:r>
          </a:p>
          <a:p>
            <a:pPr algn="just">
              <a:lnSpc>
                <a:spcPts val="378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57300" y="828296"/>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887682" y="2826165"/>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1868036"/>
            <a:chOff x="0" y="0"/>
            <a:chExt cx="22059232" cy="2490715"/>
          </a:xfrm>
        </p:grpSpPr>
        <p:sp>
          <p:nvSpPr>
            <p:cNvPr name="Freeform 10" id="10"/>
            <p:cNvSpPr/>
            <p:nvPr/>
          </p:nvSpPr>
          <p:spPr>
            <a:xfrm flipH="false" flipV="false" rot="0">
              <a:off x="0" y="0"/>
              <a:ext cx="22059232" cy="2490715"/>
            </a:xfrm>
            <a:custGeom>
              <a:avLst/>
              <a:gdLst/>
              <a:ahLst/>
              <a:cxnLst/>
              <a:rect r="r" b="b" t="t" l="l"/>
              <a:pathLst>
                <a:path h="2490715" w="22059232">
                  <a:moveTo>
                    <a:pt x="0" y="0"/>
                  </a:moveTo>
                  <a:lnTo>
                    <a:pt x="22059232" y="0"/>
                  </a:lnTo>
                  <a:lnTo>
                    <a:pt x="22059232" y="2490715"/>
                  </a:lnTo>
                  <a:lnTo>
                    <a:pt x="0" y="2490715"/>
                  </a:lnTo>
                  <a:close/>
                </a:path>
              </a:pathLst>
            </a:custGeom>
            <a:solidFill>
              <a:srgbClr val="000000">
                <a:alpha val="0"/>
              </a:srgbClr>
            </a:solidFill>
          </p:spPr>
        </p:sp>
        <p:sp>
          <p:nvSpPr>
            <p:cNvPr name="TextBox 11" id="11"/>
            <p:cNvSpPr txBox="true"/>
            <p:nvPr/>
          </p:nvSpPr>
          <p:spPr>
            <a:xfrm>
              <a:off x="0" y="-114300"/>
              <a:ext cx="22059232" cy="2605015"/>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669801" y="1848678"/>
            <a:ext cx="15697373" cy="8082032"/>
            <a:chOff x="0" y="0"/>
            <a:chExt cx="20922055" cy="10772038"/>
          </a:xfrm>
        </p:grpSpPr>
        <p:sp>
          <p:nvSpPr>
            <p:cNvPr name="Freeform 13" id="13"/>
            <p:cNvSpPr/>
            <p:nvPr/>
          </p:nvSpPr>
          <p:spPr>
            <a:xfrm flipH="false" flipV="false" rot="0">
              <a:off x="0" y="0"/>
              <a:ext cx="20922055" cy="10772039"/>
            </a:xfrm>
            <a:custGeom>
              <a:avLst/>
              <a:gdLst/>
              <a:ahLst/>
              <a:cxnLst/>
              <a:rect r="r" b="b" t="t" l="l"/>
              <a:pathLst>
                <a:path h="10772039" w="20922055">
                  <a:moveTo>
                    <a:pt x="0" y="0"/>
                  </a:moveTo>
                  <a:lnTo>
                    <a:pt x="20922055" y="0"/>
                  </a:lnTo>
                  <a:lnTo>
                    <a:pt x="20922055" y="10772039"/>
                  </a:lnTo>
                  <a:lnTo>
                    <a:pt x="0" y="10772039"/>
                  </a:lnTo>
                  <a:close/>
                </a:path>
              </a:pathLst>
            </a:custGeom>
            <a:solidFill>
              <a:srgbClr val="000000">
                <a:alpha val="0"/>
              </a:srgbClr>
            </a:solidFill>
          </p:spPr>
        </p:sp>
        <p:sp>
          <p:nvSpPr>
            <p:cNvPr name="TextBox 14" id="14"/>
            <p:cNvSpPr txBox="true"/>
            <p:nvPr/>
          </p:nvSpPr>
          <p:spPr>
            <a:xfrm>
              <a:off x="0" y="-104775"/>
              <a:ext cx="20922055" cy="10876813"/>
            </a:xfrm>
            <a:prstGeom prst="rect">
              <a:avLst/>
            </a:prstGeom>
          </p:spPr>
          <p:txBody>
            <a:bodyPr anchor="ctr" rtlCol="false" tIns="0" lIns="0" bIns="0" rIns="0"/>
            <a:lstStyle/>
            <a:p>
              <a:pPr algn="l">
                <a:lnSpc>
                  <a:spcPts val="4488"/>
                </a:lnSpc>
              </a:pPr>
              <a:r>
                <a:rPr lang="en-US" sz="3400">
                  <a:solidFill>
                    <a:srgbClr val="0F0F0F"/>
                  </a:solidFill>
                  <a:latin typeface="ITC Franklin Gothic LT"/>
                  <a:ea typeface="ITC Franklin Gothic LT"/>
                  <a:cs typeface="ITC Franklin Gothic LT"/>
                  <a:sym typeface="ITC Franklin Gothic LT"/>
                </a:rPr>
                <a:t>With the increasing need for data privacy and secure communication, traditional encryption methods may draw unwanted attention. Steganography allows users to hide secret messages inside images, making the communication discreet and undetectable.</a:t>
              </a:r>
            </a:p>
            <a:p>
              <a:pPr algn="l">
                <a:lnSpc>
                  <a:spcPts val="4488"/>
                </a:lnSpc>
              </a:pPr>
              <a:r>
                <a:rPr lang="en-US" sz="3400">
                  <a:solidFill>
                    <a:srgbClr val="0F0F0F"/>
                  </a:solidFill>
                  <a:latin typeface="ITC Franklin Gothic LT"/>
                  <a:ea typeface="ITC Franklin Gothic LT"/>
                  <a:cs typeface="ITC Franklin Gothic LT"/>
                  <a:sym typeface="ITC Franklin Gothic LT"/>
                </a:rPr>
                <a:t>This project aims to develop a secure and user-friendly steganography tool that allows users to encode and decode hidden messages within images, ensuring data confidentiality and integrity.</a:t>
              </a:r>
            </a:p>
            <a:p>
              <a:pPr algn="l">
                <a:lnSpc>
                  <a:spcPts val="6336"/>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028700" y="1694608"/>
            <a:ext cx="16544424" cy="1161100"/>
            <a:chOff x="0" y="0"/>
            <a:chExt cx="22059232" cy="1548134"/>
          </a:xfrm>
        </p:grpSpPr>
        <p:sp>
          <p:nvSpPr>
            <p:cNvPr name="Freeform 10" id="10"/>
            <p:cNvSpPr/>
            <p:nvPr/>
          </p:nvSpPr>
          <p:spPr>
            <a:xfrm flipH="false" flipV="false" rot="0">
              <a:off x="0" y="0"/>
              <a:ext cx="22059232" cy="1548134"/>
            </a:xfrm>
            <a:custGeom>
              <a:avLst/>
              <a:gdLst/>
              <a:ahLst/>
              <a:cxnLst/>
              <a:rect r="r" b="b" t="t" l="l"/>
              <a:pathLst>
                <a:path h="1548134" w="22059232">
                  <a:moveTo>
                    <a:pt x="0" y="0"/>
                  </a:moveTo>
                  <a:lnTo>
                    <a:pt x="22059232" y="0"/>
                  </a:lnTo>
                  <a:lnTo>
                    <a:pt x="22059232" y="1548134"/>
                  </a:lnTo>
                  <a:lnTo>
                    <a:pt x="0" y="1548134"/>
                  </a:lnTo>
                  <a:close/>
                </a:path>
              </a:pathLst>
            </a:custGeom>
            <a:solidFill>
              <a:srgbClr val="000000">
                <a:alpha val="0"/>
              </a:srgbClr>
            </a:solidFill>
          </p:spPr>
        </p:sp>
        <p:sp>
          <p:nvSpPr>
            <p:cNvPr name="TextBox 11" id="11"/>
            <p:cNvSpPr txBox="true"/>
            <p:nvPr/>
          </p:nvSpPr>
          <p:spPr>
            <a:xfrm>
              <a:off x="0" y="-114300"/>
              <a:ext cx="22059232" cy="1662434"/>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9801" y="2457986"/>
            <a:ext cx="12619081" cy="5172514"/>
            <a:chOff x="0" y="0"/>
            <a:chExt cx="27148204" cy="11127946"/>
          </a:xfrm>
        </p:grpSpPr>
        <p:sp>
          <p:nvSpPr>
            <p:cNvPr name="Freeform 13" id="13"/>
            <p:cNvSpPr/>
            <p:nvPr/>
          </p:nvSpPr>
          <p:spPr>
            <a:xfrm flipH="false" flipV="false" rot="0">
              <a:off x="0" y="0"/>
              <a:ext cx="27148203" cy="11127946"/>
            </a:xfrm>
            <a:custGeom>
              <a:avLst/>
              <a:gdLst/>
              <a:ahLst/>
              <a:cxnLst/>
              <a:rect r="r" b="b" t="t" l="l"/>
              <a:pathLst>
                <a:path h="11127946" w="27148203">
                  <a:moveTo>
                    <a:pt x="0" y="0"/>
                  </a:moveTo>
                  <a:lnTo>
                    <a:pt x="27148203" y="0"/>
                  </a:lnTo>
                  <a:lnTo>
                    <a:pt x="27148203" y="11127946"/>
                  </a:lnTo>
                  <a:lnTo>
                    <a:pt x="0" y="11127946"/>
                  </a:lnTo>
                  <a:close/>
                </a:path>
              </a:pathLst>
            </a:custGeom>
            <a:solidFill>
              <a:srgbClr val="000000">
                <a:alpha val="0"/>
              </a:srgbClr>
            </a:solidFill>
          </p:spPr>
        </p:sp>
        <p:sp>
          <p:nvSpPr>
            <p:cNvPr name="TextBox 14" id="14"/>
            <p:cNvSpPr txBox="true"/>
            <p:nvPr/>
          </p:nvSpPr>
          <p:spPr>
            <a:xfrm>
              <a:off x="0" y="-76200"/>
              <a:ext cx="27148204" cy="11204146"/>
            </a:xfrm>
            <a:prstGeom prst="rect">
              <a:avLst/>
            </a:prstGeom>
          </p:spPr>
          <p:txBody>
            <a:bodyPr anchor="ctr" rtlCol="false" tIns="0" lIns="0" bIns="0" rIns="0"/>
            <a:lstStyle/>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Programming Languag</a:t>
              </a:r>
              <a:r>
                <a:rPr lang="en-US" sz="2550">
                  <a:solidFill>
                    <a:srgbClr val="404040"/>
                  </a:solidFill>
                  <a:latin typeface="ITC Franklin Gothic LT"/>
                  <a:ea typeface="ITC Franklin Gothic LT"/>
                  <a:cs typeface="ITC Franklin Gothic LT"/>
                  <a:sym typeface="ITC Franklin Gothic LT"/>
                </a:rPr>
                <a:t>e: Python</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Libraries Used:</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OpenCV (Image Processing)</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NumPy (Data Handling)</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Argparse (Command-line interaction)</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File Handling: Text File Storage for decoded messages</a:t>
              </a:r>
            </a:p>
            <a:p>
              <a:pPr algn="l" marL="550545" indent="-275272"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Steganography Concept: LSB (Least Significant Bit) Encoding</a:t>
              </a:r>
            </a:p>
            <a:p>
              <a:pPr algn="l">
                <a:lnSpc>
                  <a:spcPts val="3366"/>
                </a:lnSpc>
              </a:pPr>
              <a:r>
                <a:rPr lang="en-US" sz="2550">
                  <a:solidFill>
                    <a:srgbClr val="404040"/>
                  </a:solidFill>
                  <a:latin typeface="ITC Franklin Gothic LT"/>
                  <a:ea typeface="ITC Franklin Gothic LT"/>
                  <a:cs typeface="ITC Franklin Gothic LT"/>
                  <a:sym typeface="ITC Franklin Gothic LT"/>
                </a:rPr>
                <a:t>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88890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88" y="3050008"/>
            <a:ext cx="15902057" cy="3624169"/>
            <a:chOff x="0" y="0"/>
            <a:chExt cx="22059230" cy="5027424"/>
          </a:xfrm>
        </p:grpSpPr>
        <p:sp>
          <p:nvSpPr>
            <p:cNvPr name="Freeform 13" id="13"/>
            <p:cNvSpPr/>
            <p:nvPr/>
          </p:nvSpPr>
          <p:spPr>
            <a:xfrm flipH="false" flipV="false" rot="0">
              <a:off x="0" y="0"/>
              <a:ext cx="22059230" cy="5027424"/>
            </a:xfrm>
            <a:custGeom>
              <a:avLst/>
              <a:gdLst/>
              <a:ahLst/>
              <a:cxnLst/>
              <a:rect r="r" b="b" t="t" l="l"/>
              <a:pathLst>
                <a:path h="5027424" w="22059230">
                  <a:moveTo>
                    <a:pt x="0" y="0"/>
                  </a:moveTo>
                  <a:lnTo>
                    <a:pt x="22059230" y="0"/>
                  </a:lnTo>
                  <a:lnTo>
                    <a:pt x="22059230" y="5027424"/>
                  </a:lnTo>
                  <a:lnTo>
                    <a:pt x="0" y="5027424"/>
                  </a:lnTo>
                  <a:close/>
                </a:path>
              </a:pathLst>
            </a:custGeom>
            <a:solidFill>
              <a:srgbClr val="000000">
                <a:alpha val="0"/>
              </a:srgbClr>
            </a:solidFill>
          </p:spPr>
        </p:sp>
        <p:sp>
          <p:nvSpPr>
            <p:cNvPr name="TextBox 14" id="14"/>
            <p:cNvSpPr txBox="true"/>
            <p:nvPr/>
          </p:nvSpPr>
          <p:spPr>
            <a:xfrm>
              <a:off x="0" y="-85725"/>
              <a:ext cx="22059230" cy="5113149"/>
            </a:xfrm>
            <a:prstGeom prst="rect">
              <a:avLst/>
            </a:prstGeom>
          </p:spPr>
          <p:txBody>
            <a:bodyPr anchor="ctr" rtlCol="false" tIns="0" lIns="0" bIns="0" rIns="0"/>
            <a:lstStyle/>
            <a:p>
              <a:pPr algn="l">
                <a:lnSpc>
                  <a:spcPts val="3564"/>
                </a:lnSpc>
              </a:pPr>
              <a:r>
                <a:rPr lang="en-US" sz="2700">
                  <a:solidFill>
                    <a:srgbClr val="0F0F0F"/>
                  </a:solidFill>
                  <a:latin typeface="ITC Franklin Gothic LT"/>
                  <a:ea typeface="ITC Franklin Gothic LT"/>
                  <a:cs typeface="ITC Franklin Gothic LT"/>
                  <a:sym typeface="ITC Franklin Gothic LT"/>
                </a:rPr>
                <a:t>✔️ User-Friendly Message Encoding: Users can enter multiple secret messages.</a:t>
              </a:r>
            </a:p>
            <a:p>
              <a:pPr algn="l">
                <a:lnSpc>
                  <a:spcPts val="3564"/>
                </a:lnSpc>
              </a:pPr>
              <a:r>
                <a:rPr lang="en-US" sz="2700">
                  <a:solidFill>
                    <a:srgbClr val="0F0F0F"/>
                  </a:solidFill>
                  <a:latin typeface="ITC Franklin Gothic LT"/>
                  <a:ea typeface="ITC Franklin Gothic LT"/>
                  <a:cs typeface="ITC Franklin Gothic LT"/>
                  <a:sym typeface="ITC Franklin Gothic LT"/>
                </a:rPr>
                <a:t>✔️ Persistent Storage: Decoded messages are saved in decoded_message.txt for future reference.</a:t>
              </a:r>
            </a:p>
            <a:p>
              <a:pPr algn="l">
                <a:lnSpc>
                  <a:spcPts val="3564"/>
                </a:lnSpc>
              </a:pPr>
              <a:r>
                <a:rPr lang="en-US" sz="2700">
                  <a:solidFill>
                    <a:srgbClr val="0F0F0F"/>
                  </a:solidFill>
                  <a:latin typeface="ITC Franklin Gothic LT"/>
                  <a:ea typeface="ITC Franklin Gothic LT"/>
                  <a:cs typeface="ITC Franklin Gothic LT"/>
                  <a:sym typeface="ITC Franklin Gothic LT"/>
                </a:rPr>
                <a:t>✔️ Lossless Image Steganography: Original image quality is preserved.</a:t>
              </a:r>
            </a:p>
            <a:p>
              <a:pPr algn="l">
                <a:lnSpc>
                  <a:spcPts val="3564"/>
                </a:lnSpc>
              </a:pPr>
              <a:r>
                <a:rPr lang="en-US" sz="2700">
                  <a:solidFill>
                    <a:srgbClr val="0F0F0F"/>
                  </a:solidFill>
                  <a:latin typeface="ITC Franklin Gothic LT"/>
                  <a:ea typeface="ITC Franklin Gothic LT"/>
                  <a:cs typeface="ITC Franklin Gothic LT"/>
                  <a:sym typeface="ITC Franklin Gothic LT"/>
                </a:rPr>
                <a:t>✔️ Supports Special Characters &amp; Emojis: Uses UTF-8 encoding for universal character support.</a:t>
              </a:r>
            </a:p>
            <a:p>
              <a:pPr algn="l">
                <a:lnSpc>
                  <a:spcPts val="3564"/>
                </a:lnSpc>
              </a:pPr>
              <a:r>
                <a:rPr lang="en-US" sz="2700">
                  <a:solidFill>
                    <a:srgbClr val="0F0F0F"/>
                  </a:solidFill>
                  <a:latin typeface="ITC Franklin Gothic LT"/>
                  <a:ea typeface="ITC Franklin Gothic LT"/>
                  <a:cs typeface="ITC Franklin Gothic LT"/>
                  <a:sym typeface="ITC Franklin Gothic LT"/>
                </a:rPr>
                <a:t>✔️ Unnoticeable Encryption: Unlike traditional encryption, this method keeps the image visually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2588991"/>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714878" y="3223001"/>
            <a:ext cx="16544422" cy="3700026"/>
            <a:chOff x="0" y="0"/>
            <a:chExt cx="22059230" cy="4933369"/>
          </a:xfrm>
        </p:grpSpPr>
        <p:sp>
          <p:nvSpPr>
            <p:cNvPr name="Freeform 13" id="13"/>
            <p:cNvSpPr/>
            <p:nvPr/>
          </p:nvSpPr>
          <p:spPr>
            <a:xfrm flipH="false" flipV="false" rot="0">
              <a:off x="0" y="0"/>
              <a:ext cx="22059230" cy="4933369"/>
            </a:xfrm>
            <a:custGeom>
              <a:avLst/>
              <a:gdLst/>
              <a:ahLst/>
              <a:cxnLst/>
              <a:rect r="r" b="b" t="t" l="l"/>
              <a:pathLst>
                <a:path h="4933369" w="22059230">
                  <a:moveTo>
                    <a:pt x="0" y="0"/>
                  </a:moveTo>
                  <a:lnTo>
                    <a:pt x="22059230" y="0"/>
                  </a:lnTo>
                  <a:lnTo>
                    <a:pt x="22059230" y="4933369"/>
                  </a:lnTo>
                  <a:lnTo>
                    <a:pt x="0" y="4933369"/>
                  </a:lnTo>
                  <a:close/>
                </a:path>
              </a:pathLst>
            </a:custGeom>
            <a:solidFill>
              <a:srgbClr val="000000">
                <a:alpha val="0"/>
              </a:srgbClr>
            </a:solidFill>
          </p:spPr>
        </p:sp>
        <p:sp>
          <p:nvSpPr>
            <p:cNvPr name="TextBox 14" id="14"/>
            <p:cNvSpPr txBox="true"/>
            <p:nvPr/>
          </p:nvSpPr>
          <p:spPr>
            <a:xfrm>
              <a:off x="0" y="-76200"/>
              <a:ext cx="22059230" cy="5009569"/>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Individuals who need to share confidential data securely.</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a:t>
              </a:r>
              <a:r>
                <a:rPr lang="en-US" sz="2550">
                  <a:solidFill>
                    <a:srgbClr val="404040"/>
                  </a:solidFill>
                  <a:latin typeface="ITC Franklin Gothic LT"/>
                  <a:ea typeface="ITC Franklin Gothic LT"/>
                  <a:cs typeface="ITC Franklin Gothic LT"/>
                  <a:sym typeface="ITC Franklin Gothic LT"/>
                </a:rPr>
                <a:t>Cybersecurity Enthusiasts interested in secure communication techniques.</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a:t>
              </a:r>
              <a:r>
                <a:rPr lang="en-US" sz="2550">
                  <a:solidFill>
                    <a:srgbClr val="404040"/>
                  </a:solidFill>
                  <a:latin typeface="ITC Franklin Gothic LT"/>
                  <a:ea typeface="ITC Franklin Gothic LT"/>
                  <a:cs typeface="ITC Franklin Gothic LT"/>
                  <a:sym typeface="ITC Franklin Gothic LT"/>
                </a:rPr>
                <a:t>Researchers &amp; Students exploring digital steganography.</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a:t>
              </a:r>
              <a:r>
                <a:rPr lang="en-US" sz="2550">
                  <a:solidFill>
                    <a:srgbClr val="404040"/>
                  </a:solidFill>
                  <a:latin typeface="ITC Franklin Gothic LT"/>
                  <a:ea typeface="ITC Franklin Gothic LT"/>
                  <a:cs typeface="ITC Franklin Gothic LT"/>
                  <a:sym typeface="ITC Franklin Gothic LT"/>
                </a:rPr>
                <a:t>Businesses &amp; Journalists for discreet data exchange.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7743378" y="4650722"/>
            <a:ext cx="4754612" cy="2014562"/>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2531236" y="2077278"/>
            <a:ext cx="14526762" cy="7579587"/>
          </a:xfrm>
          <a:custGeom>
            <a:avLst/>
            <a:gdLst/>
            <a:ahLst/>
            <a:cxnLst/>
            <a:rect r="r" b="b" t="t" l="l"/>
            <a:pathLst>
              <a:path h="7579587" w="14526762">
                <a:moveTo>
                  <a:pt x="0" y="0"/>
                </a:moveTo>
                <a:lnTo>
                  <a:pt x="14526762" y="0"/>
                </a:lnTo>
                <a:lnTo>
                  <a:pt x="14526762" y="7579587"/>
                </a:lnTo>
                <a:lnTo>
                  <a:pt x="0" y="7579587"/>
                </a:lnTo>
                <a:lnTo>
                  <a:pt x="0" y="0"/>
                </a:lnTo>
                <a:close/>
              </a:path>
            </a:pathLst>
          </a:custGeom>
          <a:blipFill>
            <a:blip r:embed="rId3"/>
            <a:stretch>
              <a:fillRect l="0" t="-1031" r="-3909" b="-1031"/>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6492" y="787398"/>
            <a:ext cx="15572832" cy="8217735"/>
          </a:xfrm>
          <a:custGeom>
            <a:avLst/>
            <a:gdLst/>
            <a:ahLst/>
            <a:cxnLst/>
            <a:rect r="r" b="b" t="t" l="l"/>
            <a:pathLst>
              <a:path h="8217735" w="15572832">
                <a:moveTo>
                  <a:pt x="0" y="0"/>
                </a:moveTo>
                <a:lnTo>
                  <a:pt x="15572832" y="0"/>
                </a:lnTo>
                <a:lnTo>
                  <a:pt x="15572832" y="8217734"/>
                </a:lnTo>
                <a:lnTo>
                  <a:pt x="0" y="8217734"/>
                </a:lnTo>
                <a:lnTo>
                  <a:pt x="0" y="0"/>
                </a:lnTo>
                <a:close/>
              </a:path>
            </a:pathLst>
          </a:custGeom>
          <a:blipFill>
            <a:blip r:embed="rId2"/>
            <a:stretch>
              <a:fillRect l="-349" t="0" r="-349" b="-734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0911" y="1028700"/>
            <a:ext cx="15403248" cy="7833698"/>
          </a:xfrm>
          <a:custGeom>
            <a:avLst/>
            <a:gdLst/>
            <a:ahLst/>
            <a:cxnLst/>
            <a:rect r="r" b="b" t="t" l="l"/>
            <a:pathLst>
              <a:path h="7833698" w="15403248">
                <a:moveTo>
                  <a:pt x="0" y="0"/>
                </a:moveTo>
                <a:lnTo>
                  <a:pt x="15403248" y="0"/>
                </a:lnTo>
                <a:lnTo>
                  <a:pt x="15403248" y="7833698"/>
                </a:lnTo>
                <a:lnTo>
                  <a:pt x="0" y="7833698"/>
                </a:lnTo>
                <a:lnTo>
                  <a:pt x="0" y="0"/>
                </a:lnTo>
                <a:close/>
              </a:path>
            </a:pathLst>
          </a:custGeom>
          <a:blipFill>
            <a:blip r:embed="rId2"/>
            <a:stretch>
              <a:fillRect l="0" t="-3817" r="0" b="-678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DAGgMON71R0</dc:identifier>
  <dcterms:modified xsi:type="dcterms:W3CDTF">2011-08-01T06:04:30Z</dcterms:modified>
  <cp:revision>1</cp:revision>
  <dc:title>Presented By: Student Name : College Name &amp; Department :</dc:title>
</cp:coreProperties>
</file>