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7DF9-B143-9604-CB4E-451212899C7A}"/>
              </a:ext>
            </a:extLst>
          </p:cNvPr>
          <p:cNvSpPr>
            <a:spLocks noGrp="1"/>
          </p:cNvSpPr>
          <p:nvPr>
            <p:ph type="ctrTitle"/>
          </p:nvPr>
        </p:nvSpPr>
        <p:spPr>
          <a:xfrm>
            <a:off x="3400425" y="67236"/>
            <a:ext cx="8791575" cy="1754229"/>
          </a:xfrm>
        </p:spPr>
        <p:txBody>
          <a:bodyPr/>
          <a:lstStyle/>
          <a:p>
            <a:r>
              <a:rPr lang="en-IN"/>
              <a:t>CYBER security</a:t>
            </a:r>
            <a:br>
              <a:rPr lang="en-IN"/>
            </a:br>
            <a:endParaRPr lang="en-US"/>
          </a:p>
        </p:txBody>
      </p:sp>
      <p:sp>
        <p:nvSpPr>
          <p:cNvPr id="5" name="Subtitle 4">
            <a:extLst>
              <a:ext uri="{FF2B5EF4-FFF2-40B4-BE49-F238E27FC236}">
                <a16:creationId xmlns:a16="http://schemas.microsoft.com/office/drawing/2014/main" id="{34BD63CA-D293-311C-9878-5462A16B959A}"/>
              </a:ext>
            </a:extLst>
          </p:cNvPr>
          <p:cNvSpPr>
            <a:spLocks noGrp="1"/>
          </p:cNvSpPr>
          <p:nvPr>
            <p:ph type="subTitle" idx="1"/>
          </p:nvPr>
        </p:nvSpPr>
        <p:spPr>
          <a:xfrm>
            <a:off x="3685716" y="2377685"/>
            <a:ext cx="8419718" cy="495096"/>
          </a:xfrm>
        </p:spPr>
        <p:txBody>
          <a:bodyPr>
            <a:normAutofit fontScale="25000" lnSpcReduction="20000"/>
          </a:bodyPr>
          <a:lstStyle/>
          <a:p>
            <a:r>
              <a:rPr lang="en-IN" sz="14400" dirty="0"/>
              <a:t>        </a:t>
            </a:r>
            <a:r>
              <a:rPr lang="en-IN" sz="14400" dirty="0">
                <a:solidFill>
                  <a:schemeClr val="accent2"/>
                </a:solidFill>
              </a:rPr>
              <a:t>  </a:t>
            </a:r>
            <a:r>
              <a:rPr lang="en-IN" sz="14400" b="1" dirty="0">
                <a:solidFill>
                  <a:schemeClr val="accent2">
                    <a:lumMod val="75000"/>
                  </a:schemeClr>
                </a:solidFill>
              </a:rPr>
              <a:t>Fire wall</a:t>
            </a:r>
          </a:p>
          <a:p>
            <a:r>
              <a:rPr lang="en-IN" sz="14400" b="1">
                <a:solidFill>
                  <a:schemeClr val="accent2">
                    <a:lumMod val="75000"/>
                  </a:schemeClr>
                </a:solidFill>
              </a:rPr>
              <a:t>M.rajeshwari </a:t>
            </a:r>
            <a:endParaRPr lang="en-IN" sz="14400" b="1" dirty="0">
              <a:solidFill>
                <a:schemeClr val="accent2">
                  <a:lumMod val="75000"/>
                </a:schemeClr>
              </a:solidFill>
            </a:endParaRPr>
          </a:p>
          <a:p>
            <a:r>
              <a:rPr lang="en-IN" sz="3200" dirty="0"/>
              <a:t>        </a:t>
            </a:r>
          </a:p>
          <a:p>
            <a:endParaRPr lang="en-IN" sz="3200" dirty="0"/>
          </a:p>
          <a:p>
            <a:endParaRPr lang="en-IN" sz="3200" dirty="0"/>
          </a:p>
          <a:p>
            <a:endParaRPr lang="en-IN" sz="3200" dirty="0"/>
          </a:p>
          <a:p>
            <a:r>
              <a:rPr lang="en-IN" sz="12800" dirty="0" err="1"/>
              <a:t>Kavver</a:t>
            </a:r>
            <a:r>
              <a:rPr lang="en-IN" sz="12800" dirty="0"/>
              <a:t> engineering college </a:t>
            </a:r>
          </a:p>
          <a:p>
            <a:endParaRPr lang="en-US" sz="3200" dirty="0"/>
          </a:p>
        </p:txBody>
      </p:sp>
    </p:spTree>
    <p:extLst>
      <p:ext uri="{BB962C8B-B14F-4D97-AF65-F5344CB8AC3E}">
        <p14:creationId xmlns:p14="http://schemas.microsoft.com/office/powerpoint/2010/main" val="390353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EC03-F685-1CD9-D1B7-2444666FECF2}"/>
              </a:ext>
            </a:extLst>
          </p:cNvPr>
          <p:cNvSpPr>
            <a:spLocks noGrp="1"/>
          </p:cNvSpPr>
          <p:nvPr>
            <p:ph type="title"/>
          </p:nvPr>
        </p:nvSpPr>
        <p:spPr/>
        <p:txBody>
          <a:bodyPr/>
          <a:lstStyle/>
          <a:p>
            <a:r>
              <a:rPr lang="en-IN" dirty="0"/>
              <a:t>                </a:t>
            </a:r>
            <a:r>
              <a:rPr lang="en-IN" b="1" dirty="0">
                <a:solidFill>
                  <a:schemeClr val="bg1"/>
                </a:solidFill>
              </a:rPr>
              <a:t>DIAGRAM</a:t>
            </a:r>
            <a:r>
              <a:rPr lang="en-IN" dirty="0"/>
              <a:t> </a:t>
            </a:r>
            <a:endParaRPr lang="en-US" dirty="0"/>
          </a:p>
        </p:txBody>
      </p:sp>
      <p:pic>
        <p:nvPicPr>
          <p:cNvPr id="6" name="Content Placeholder 5">
            <a:extLst>
              <a:ext uri="{FF2B5EF4-FFF2-40B4-BE49-F238E27FC236}">
                <a16:creationId xmlns:a16="http://schemas.microsoft.com/office/drawing/2014/main" id="{74E53DCB-ADA4-5DEC-54E6-2215CF006A62}"/>
              </a:ext>
            </a:extLst>
          </p:cNvPr>
          <p:cNvPicPr>
            <a:picLocks noGrp="1" noChangeAspect="1"/>
          </p:cNvPicPr>
          <p:nvPr>
            <p:ph idx="1"/>
          </p:nvPr>
        </p:nvPicPr>
        <p:blipFill>
          <a:blip r:embed="rId2"/>
          <a:stretch>
            <a:fillRect/>
          </a:stretch>
        </p:blipFill>
        <p:spPr>
          <a:xfrm>
            <a:off x="1554763" y="1767023"/>
            <a:ext cx="6813942" cy="4626441"/>
          </a:xfrm>
          <a:prstGeom prst="rect">
            <a:avLst/>
          </a:prstGeom>
        </p:spPr>
      </p:pic>
    </p:spTree>
    <p:extLst>
      <p:ext uri="{BB962C8B-B14F-4D97-AF65-F5344CB8AC3E}">
        <p14:creationId xmlns:p14="http://schemas.microsoft.com/office/powerpoint/2010/main" val="242429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78D-1005-6FD5-5CC4-7DDA2E993348}"/>
              </a:ext>
            </a:extLst>
          </p:cNvPr>
          <p:cNvSpPr>
            <a:spLocks noGrp="1"/>
          </p:cNvSpPr>
          <p:nvPr>
            <p:ph type="title"/>
          </p:nvPr>
        </p:nvSpPr>
        <p:spPr/>
        <p:txBody>
          <a:bodyPr/>
          <a:lstStyle/>
          <a:p>
            <a:r>
              <a:rPr lang="en-IN" b="1" dirty="0" err="1">
                <a:solidFill>
                  <a:schemeClr val="bg1"/>
                </a:solidFill>
              </a:rPr>
              <a:t>iNTErNAl</a:t>
            </a:r>
            <a:r>
              <a:rPr lang="en-IN" b="1" dirty="0">
                <a:solidFill>
                  <a:schemeClr val="bg1"/>
                </a:solidFill>
              </a:rPr>
              <a:t> firewall function </a:t>
            </a:r>
            <a:endParaRPr lang="en-US" b="1" dirty="0">
              <a:solidFill>
                <a:schemeClr val="bg1"/>
              </a:solidFill>
            </a:endParaRPr>
          </a:p>
        </p:txBody>
      </p:sp>
      <p:sp>
        <p:nvSpPr>
          <p:cNvPr id="3" name="Content Placeholder 2">
            <a:extLst>
              <a:ext uri="{FF2B5EF4-FFF2-40B4-BE49-F238E27FC236}">
                <a16:creationId xmlns:a16="http://schemas.microsoft.com/office/drawing/2014/main" id="{17DE198E-0B4D-9EED-72B8-8B7CF2890221}"/>
              </a:ext>
            </a:extLst>
          </p:cNvPr>
          <p:cNvSpPr>
            <a:spLocks noGrp="1"/>
          </p:cNvSpPr>
          <p:nvPr>
            <p:ph idx="1"/>
          </p:nvPr>
        </p:nvSpPr>
        <p:spPr/>
        <p:txBody>
          <a:bodyPr>
            <a:noAutofit/>
          </a:bodyPr>
          <a:lstStyle/>
          <a:p>
            <a:r>
              <a:rPr lang="en-IN" sz="3600" b="1" dirty="0">
                <a:solidFill>
                  <a:schemeClr val="accent3">
                    <a:lumMod val="40000"/>
                    <a:lumOff val="60000"/>
                  </a:schemeClr>
                </a:solidFill>
              </a:rPr>
              <a:t>Using micro-segmentation, which splits the network into granular zones that are secured individually, the attack surface is reduced.
Intelligent automation is being used to apply and update security policies based on “known good” </a:t>
            </a:r>
            <a:r>
              <a:rPr lang="en-IN" sz="3600" b="1" dirty="0" err="1">
                <a:solidFill>
                  <a:schemeClr val="accent3">
                    <a:lumMod val="40000"/>
                    <a:lumOff val="60000"/>
                  </a:schemeClr>
                </a:solidFill>
              </a:rPr>
              <a:t>behavior</a:t>
            </a:r>
            <a:r>
              <a:rPr lang="en-IN" sz="3600" b="1" dirty="0">
                <a:solidFill>
                  <a:schemeClr val="accent3">
                    <a:lumMod val="40000"/>
                    <a:lumOff val="60000"/>
                  </a:schemeClr>
                </a:solidFill>
              </a:rPr>
              <a:t>.</a:t>
            </a:r>
            <a:endParaRPr lang="en-US" sz="3600" b="1" dirty="0">
              <a:solidFill>
                <a:schemeClr val="accent3">
                  <a:lumMod val="40000"/>
                  <a:lumOff val="60000"/>
                </a:schemeClr>
              </a:solidFill>
            </a:endParaRPr>
          </a:p>
        </p:txBody>
      </p:sp>
    </p:spTree>
    <p:extLst>
      <p:ext uri="{BB962C8B-B14F-4D97-AF65-F5344CB8AC3E}">
        <p14:creationId xmlns:p14="http://schemas.microsoft.com/office/powerpoint/2010/main" val="37719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DA36-7A36-C78E-1ECE-997D677E0E22}"/>
              </a:ext>
            </a:extLst>
          </p:cNvPr>
          <p:cNvSpPr>
            <a:spLocks noGrp="1"/>
          </p:cNvSpPr>
          <p:nvPr>
            <p:ph type="title"/>
          </p:nvPr>
        </p:nvSpPr>
        <p:spPr/>
        <p:txBody>
          <a:bodyPr/>
          <a:lstStyle/>
          <a:p>
            <a:r>
              <a:rPr lang="en-IN" b="1" dirty="0">
                <a:solidFill>
                  <a:schemeClr val="bg1"/>
                </a:solidFill>
              </a:rPr>
              <a:t>Distributed firewall</a:t>
            </a:r>
            <a:endParaRPr lang="en-US" b="1" dirty="0">
              <a:solidFill>
                <a:schemeClr val="bg1"/>
              </a:solidFill>
            </a:endParaRPr>
          </a:p>
        </p:txBody>
      </p:sp>
      <p:sp>
        <p:nvSpPr>
          <p:cNvPr id="3" name="Content Placeholder 2">
            <a:extLst>
              <a:ext uri="{FF2B5EF4-FFF2-40B4-BE49-F238E27FC236}">
                <a16:creationId xmlns:a16="http://schemas.microsoft.com/office/drawing/2014/main" id="{BCF34006-C6A1-3469-C2D8-D4E8AA400871}"/>
              </a:ext>
            </a:extLst>
          </p:cNvPr>
          <p:cNvSpPr>
            <a:spLocks noGrp="1"/>
          </p:cNvSpPr>
          <p:nvPr>
            <p:ph idx="1"/>
          </p:nvPr>
        </p:nvSpPr>
        <p:spPr>
          <a:xfrm>
            <a:off x="1000828" y="2041669"/>
            <a:ext cx="9905999" cy="3541714"/>
          </a:xfrm>
        </p:spPr>
        <p:txBody>
          <a:bodyPr>
            <a:noAutofit/>
          </a:bodyPr>
          <a:lstStyle/>
          <a:p>
            <a:r>
              <a:rPr lang="en-IN" sz="3200" b="1" dirty="0">
                <a:solidFill>
                  <a:schemeClr val="bg1"/>
                </a:solidFill>
              </a:rPr>
              <a:t>A distributed firewall is a security software application that protects an organization’s whole network against potential intrusions. It can be deployed alongside traditional firewalls to add further protection to the network and maintain a high level of throughput for network traffic.</a:t>
            </a:r>
            <a:endParaRPr lang="en-US" sz="3200" b="1" dirty="0">
              <a:solidFill>
                <a:schemeClr val="bg1"/>
              </a:solidFill>
            </a:endParaRPr>
          </a:p>
        </p:txBody>
      </p:sp>
    </p:spTree>
    <p:extLst>
      <p:ext uri="{BB962C8B-B14F-4D97-AF65-F5344CB8AC3E}">
        <p14:creationId xmlns:p14="http://schemas.microsoft.com/office/powerpoint/2010/main" val="152274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E1FB-BE1C-F8FF-28E0-2D880642FFE9}"/>
              </a:ext>
            </a:extLst>
          </p:cNvPr>
          <p:cNvSpPr>
            <a:spLocks noGrp="1"/>
          </p:cNvSpPr>
          <p:nvPr>
            <p:ph type="title"/>
          </p:nvPr>
        </p:nvSpPr>
        <p:spPr/>
        <p:txBody>
          <a:bodyPr/>
          <a:lstStyle/>
          <a:p>
            <a:r>
              <a:rPr lang="en-IN" dirty="0">
                <a:solidFill>
                  <a:schemeClr val="bg1"/>
                </a:solidFill>
              </a:rPr>
              <a:t>Advantages of a Distributed </a:t>
            </a:r>
            <a:r>
              <a:rPr lang="en-IN" dirty="0" err="1">
                <a:solidFill>
                  <a:schemeClr val="bg1"/>
                </a:solidFill>
              </a:rPr>
              <a:t>Firewal</a:t>
            </a:r>
            <a:endParaRPr lang="en-US" dirty="0">
              <a:solidFill>
                <a:schemeClr val="bg1"/>
              </a:solidFill>
            </a:endParaRPr>
          </a:p>
        </p:txBody>
      </p:sp>
      <p:sp>
        <p:nvSpPr>
          <p:cNvPr id="3" name="Content Placeholder 2">
            <a:extLst>
              <a:ext uri="{FF2B5EF4-FFF2-40B4-BE49-F238E27FC236}">
                <a16:creationId xmlns:a16="http://schemas.microsoft.com/office/drawing/2014/main" id="{94A1CA75-E32E-E0E1-D56B-0AF7345C42CD}"/>
              </a:ext>
            </a:extLst>
          </p:cNvPr>
          <p:cNvSpPr>
            <a:spLocks noGrp="1"/>
          </p:cNvSpPr>
          <p:nvPr>
            <p:ph idx="1"/>
          </p:nvPr>
        </p:nvSpPr>
        <p:spPr/>
        <p:txBody>
          <a:bodyPr/>
          <a:lstStyle/>
          <a:p>
            <a:r>
              <a:rPr lang="en-IN" sz="3200" b="1" dirty="0">
                <a:solidFill>
                  <a:schemeClr val="accent3">
                    <a:lumMod val="75000"/>
                  </a:schemeClr>
                </a:solidFill>
              </a:rPr>
              <a:t>Protection from Insider Attacks</a:t>
            </a:r>
            <a:r>
              <a:rPr lang="en-IN" dirty="0"/>
              <a:t>
A significant advantage of distributed firewalls is protecting hosts that are not within the traditional confines of enterprise networks. This is especially important with the rise of remote working and users accessing networks from disparate locations. A distributed firewall enables enterprises to protect user machines whenever and wherever they attempt to access networks</a:t>
            </a:r>
            <a:endParaRPr lang="en-US" dirty="0"/>
          </a:p>
        </p:txBody>
      </p:sp>
    </p:spTree>
    <p:extLst>
      <p:ext uri="{BB962C8B-B14F-4D97-AF65-F5344CB8AC3E}">
        <p14:creationId xmlns:p14="http://schemas.microsoft.com/office/powerpoint/2010/main" val="260519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E949-F461-3EF1-2AA8-D6114F8CFC0D}"/>
              </a:ext>
            </a:extLst>
          </p:cNvPr>
          <p:cNvSpPr>
            <a:spLocks noGrp="1"/>
          </p:cNvSpPr>
          <p:nvPr>
            <p:ph type="title"/>
          </p:nvPr>
        </p:nvSpPr>
        <p:spPr/>
        <p:txBody>
          <a:bodyPr>
            <a:normAutofit/>
          </a:bodyPr>
          <a:lstStyle/>
          <a:p>
            <a:r>
              <a:rPr lang="en-IN" sz="3200" b="1" dirty="0"/>
              <a:t>Intrusion Detection</a:t>
            </a:r>
            <a:endParaRPr lang="en-US" sz="3200" b="1" dirty="0"/>
          </a:p>
        </p:txBody>
      </p:sp>
      <p:sp>
        <p:nvSpPr>
          <p:cNvPr id="3" name="Content Placeholder 2">
            <a:extLst>
              <a:ext uri="{FF2B5EF4-FFF2-40B4-BE49-F238E27FC236}">
                <a16:creationId xmlns:a16="http://schemas.microsoft.com/office/drawing/2014/main" id="{0F272B91-0534-E4A1-ECEC-A9C481E73A22}"/>
              </a:ext>
            </a:extLst>
          </p:cNvPr>
          <p:cNvSpPr>
            <a:spLocks noGrp="1"/>
          </p:cNvSpPr>
          <p:nvPr>
            <p:ph idx="1"/>
          </p:nvPr>
        </p:nvSpPr>
        <p:spPr>
          <a:xfrm>
            <a:off x="1141412" y="1894813"/>
            <a:ext cx="9905999" cy="3896388"/>
          </a:xfrm>
        </p:spPr>
        <p:txBody>
          <a:bodyPr>
            <a:noAutofit/>
          </a:bodyPr>
          <a:lstStyle/>
          <a:p>
            <a:r>
              <a:rPr lang="en-IN" sz="2800" b="1" dirty="0">
                <a:solidFill>
                  <a:schemeClr val="bg1"/>
                </a:solidFill>
              </a:rPr>
              <a:t>Traditional firewalls typically do not understand the intention of a host and rely on the features of various protocols. This could lead to, for example, incoming Transmission Control Protocol (TCP) packets that originate from incoming attacks being presumed legitimate. 
However, sending hosts know the intention, so it is more secure to use distributed firewalls, which understand this intention and can reject illegitimate traffic.</a:t>
            </a:r>
            <a:endParaRPr lang="en-US" sz="2800" b="1" dirty="0">
              <a:solidFill>
                <a:schemeClr val="bg1"/>
              </a:solidFill>
            </a:endParaRPr>
          </a:p>
        </p:txBody>
      </p:sp>
    </p:spTree>
    <p:extLst>
      <p:ext uri="{BB962C8B-B14F-4D97-AF65-F5344CB8AC3E}">
        <p14:creationId xmlns:p14="http://schemas.microsoft.com/office/powerpoint/2010/main" val="353175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68AF-72DC-D3CC-60BF-BB2C04E5EBDC}"/>
              </a:ext>
            </a:extLst>
          </p:cNvPr>
          <p:cNvSpPr>
            <a:spLocks noGrp="1"/>
          </p:cNvSpPr>
          <p:nvPr>
            <p:ph type="title"/>
          </p:nvPr>
        </p:nvSpPr>
        <p:spPr/>
        <p:txBody>
          <a:bodyPr/>
          <a:lstStyle/>
          <a:p>
            <a:r>
              <a:rPr lang="en-IN" b="1" dirty="0">
                <a:solidFill>
                  <a:schemeClr val="accent6">
                    <a:lumMod val="40000"/>
                    <a:lumOff val="60000"/>
                  </a:schemeClr>
                </a:solidFill>
              </a:rPr>
              <a:t>Service Exposure and Port Scanning</a:t>
            </a:r>
            <a:endParaRPr lang="en-US" b="1"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E7DDF06B-8B46-D426-C109-32ED8DD4B93C}"/>
              </a:ext>
            </a:extLst>
          </p:cNvPr>
          <p:cNvSpPr>
            <a:spLocks noGrp="1"/>
          </p:cNvSpPr>
          <p:nvPr>
            <p:ph idx="1"/>
          </p:nvPr>
        </p:nvSpPr>
        <p:spPr/>
        <p:txBody>
          <a:bodyPr>
            <a:normAutofit/>
          </a:bodyPr>
          <a:lstStyle/>
          <a:p>
            <a:r>
              <a:rPr lang="en-IN" sz="2800" b="1" dirty="0">
                <a:solidFill>
                  <a:schemeClr val="accent4"/>
                </a:solidFill>
              </a:rPr>
              <a:t>Distributed firewalls ensure traffic throughput is no longer limited by firewall speed and eliminates the single point of failure that can isolate entire networks. Some enterprises attempt to address this by deploying multiple firewalls, which can result in an insecure firewall-to-firewall protocol.</a:t>
            </a:r>
            <a:endParaRPr lang="en-US" sz="2800" b="1" dirty="0">
              <a:solidFill>
                <a:schemeClr val="accent4"/>
              </a:solidFill>
            </a:endParaRPr>
          </a:p>
        </p:txBody>
      </p:sp>
    </p:spTree>
    <p:extLst>
      <p:ext uri="{BB962C8B-B14F-4D97-AF65-F5344CB8AC3E}">
        <p14:creationId xmlns:p14="http://schemas.microsoft.com/office/powerpoint/2010/main" val="262242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43E8-349C-A5C5-2701-D5E4110DA186}"/>
              </a:ext>
            </a:extLst>
          </p:cNvPr>
          <p:cNvSpPr>
            <a:spLocks noGrp="1"/>
          </p:cNvSpPr>
          <p:nvPr>
            <p:ph type="title"/>
          </p:nvPr>
        </p:nvSpPr>
        <p:spPr/>
        <p:txBody>
          <a:bodyPr>
            <a:normAutofit/>
          </a:bodyPr>
          <a:lstStyle/>
          <a:p>
            <a:r>
              <a:rPr lang="en-IN" sz="4000" b="1" dirty="0">
                <a:solidFill>
                  <a:schemeClr val="bg1"/>
                </a:solidFill>
              </a:rPr>
              <a:t>Perimeter firewall.</a:t>
            </a:r>
            <a:endParaRPr lang="en-US" sz="4000" b="1" dirty="0">
              <a:solidFill>
                <a:schemeClr val="bg1"/>
              </a:solidFill>
            </a:endParaRPr>
          </a:p>
        </p:txBody>
      </p:sp>
      <p:sp>
        <p:nvSpPr>
          <p:cNvPr id="3" name="Content Placeholder 2">
            <a:extLst>
              <a:ext uri="{FF2B5EF4-FFF2-40B4-BE49-F238E27FC236}">
                <a16:creationId xmlns:a16="http://schemas.microsoft.com/office/drawing/2014/main" id="{990EC774-7E38-1068-DF4A-B32DDB24B7B4}"/>
              </a:ext>
            </a:extLst>
          </p:cNvPr>
          <p:cNvSpPr>
            <a:spLocks noGrp="1"/>
          </p:cNvSpPr>
          <p:nvPr>
            <p:ph idx="1"/>
          </p:nvPr>
        </p:nvSpPr>
        <p:spPr/>
        <p:txBody>
          <a:bodyPr>
            <a:noAutofit/>
          </a:bodyPr>
          <a:lstStyle/>
          <a:p>
            <a:r>
              <a:rPr lang="en-IN" sz="3200" b="1" dirty="0">
                <a:solidFill>
                  <a:schemeClr val="accent6">
                    <a:lumMod val="50000"/>
                  </a:schemeClr>
                </a:solidFill>
              </a:rPr>
              <a:t>A perimeter firewall refers to a security application that defends the boundary between a private network and a public network. Its goal is to prevent unwanted or suspicious data from entering the network. It protects against cyberattacks and other malicious traffic by scanning each data packet that tries to enter the network. </a:t>
            </a:r>
            <a:endParaRPr lang="en-US" sz="3200" b="1" dirty="0">
              <a:solidFill>
                <a:schemeClr val="accent6">
                  <a:lumMod val="50000"/>
                </a:schemeClr>
              </a:solidFill>
            </a:endParaRPr>
          </a:p>
        </p:txBody>
      </p:sp>
    </p:spTree>
    <p:extLst>
      <p:ext uri="{BB962C8B-B14F-4D97-AF65-F5344CB8AC3E}">
        <p14:creationId xmlns:p14="http://schemas.microsoft.com/office/powerpoint/2010/main" val="302049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77D51-4B5E-0A5B-9ED0-83FDEF0A36AD}"/>
              </a:ext>
            </a:extLst>
          </p:cNvPr>
          <p:cNvSpPr>
            <a:spLocks noGrp="1"/>
          </p:cNvSpPr>
          <p:nvPr>
            <p:ph idx="1"/>
          </p:nvPr>
        </p:nvSpPr>
        <p:spPr>
          <a:xfrm>
            <a:off x="689101" y="379123"/>
            <a:ext cx="9905999" cy="3541714"/>
          </a:xfrm>
        </p:spPr>
        <p:txBody>
          <a:bodyPr>
            <a:noAutofit/>
          </a:bodyPr>
          <a:lstStyle/>
          <a:p>
            <a:r>
              <a:rPr lang="en-IN" sz="3200" b="1" dirty="0">
                <a:solidFill>
                  <a:schemeClr val="bg2"/>
                </a:solidFill>
              </a:rPr>
              <a:t>A perimeter firewall can also act as a proxy service, an intermediary between users and the internet, that allows greater access control by an administrator. As a perimeter firewall examines the content of the data packet, it can tell if it contains a threat based on the information in the packet’s header and the payload of the packet itself. </a:t>
            </a:r>
            <a:endParaRPr lang="en-US" sz="3200" b="1" dirty="0">
              <a:solidFill>
                <a:schemeClr val="bg2"/>
              </a:solidFill>
            </a:endParaRPr>
          </a:p>
        </p:txBody>
      </p:sp>
    </p:spTree>
    <p:extLst>
      <p:ext uri="{BB962C8B-B14F-4D97-AF65-F5344CB8AC3E}">
        <p14:creationId xmlns:p14="http://schemas.microsoft.com/office/powerpoint/2010/main" val="167877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6CD8-F73E-570E-B9E6-2C45F60890B4}"/>
              </a:ext>
            </a:extLst>
          </p:cNvPr>
          <p:cNvSpPr>
            <a:spLocks noGrp="1"/>
          </p:cNvSpPr>
          <p:nvPr>
            <p:ph type="title"/>
          </p:nvPr>
        </p:nvSpPr>
        <p:spPr>
          <a:xfrm rot="10800000" flipV="1">
            <a:off x="627975" y="122246"/>
            <a:ext cx="9905999" cy="1980385"/>
          </a:xfrm>
        </p:spPr>
        <p:txBody>
          <a:bodyPr>
            <a:normAutofit/>
          </a:bodyPr>
          <a:lstStyle/>
          <a:p>
            <a:r>
              <a:rPr lang="en-IN" b="1" dirty="0"/>
              <a:t>Network Perimeter</a:t>
            </a:r>
            <a:endParaRPr lang="en-US" b="1" dirty="0"/>
          </a:p>
        </p:txBody>
      </p:sp>
      <p:sp>
        <p:nvSpPr>
          <p:cNvPr id="3" name="Content Placeholder 2">
            <a:extLst>
              <a:ext uri="{FF2B5EF4-FFF2-40B4-BE49-F238E27FC236}">
                <a16:creationId xmlns:a16="http://schemas.microsoft.com/office/drawing/2014/main" id="{7322E445-A096-321F-0708-D82D5463D2C1}"/>
              </a:ext>
            </a:extLst>
          </p:cNvPr>
          <p:cNvSpPr>
            <a:spLocks noGrp="1"/>
          </p:cNvSpPr>
          <p:nvPr>
            <p:ph idx="1"/>
          </p:nvPr>
        </p:nvSpPr>
        <p:spPr>
          <a:xfrm>
            <a:off x="444609" y="1974272"/>
            <a:ext cx="9905999" cy="3541714"/>
          </a:xfrm>
        </p:spPr>
        <p:txBody>
          <a:bodyPr>
            <a:normAutofit/>
          </a:bodyPr>
          <a:lstStyle/>
          <a:p>
            <a:r>
              <a:rPr lang="en-IN" sz="3600" b="1" dirty="0"/>
              <a:t>The network perimeter works as both a barrier and an entry point to the internet or an internal network to which it is connected. The perimeter of a network needs to be a secure boundary against cyberattacks.</a:t>
            </a:r>
            <a:endParaRPr lang="en-US" sz="3600" b="1" dirty="0"/>
          </a:p>
        </p:txBody>
      </p:sp>
    </p:spTree>
    <p:extLst>
      <p:ext uri="{BB962C8B-B14F-4D97-AF65-F5344CB8AC3E}">
        <p14:creationId xmlns:p14="http://schemas.microsoft.com/office/powerpoint/2010/main" val="285941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0BE48-1BD8-152F-3DA1-FE3A4C8F5AFD}"/>
              </a:ext>
            </a:extLst>
          </p:cNvPr>
          <p:cNvSpPr>
            <a:spLocks noGrp="1"/>
          </p:cNvSpPr>
          <p:nvPr>
            <p:ph idx="1"/>
          </p:nvPr>
        </p:nvSpPr>
        <p:spPr>
          <a:xfrm>
            <a:off x="525658" y="635840"/>
            <a:ext cx="10069443" cy="6099914"/>
          </a:xfrm>
        </p:spPr>
        <p:txBody>
          <a:bodyPr>
            <a:normAutofit fontScale="85000" lnSpcReduction="20000"/>
          </a:bodyPr>
          <a:lstStyle/>
          <a:p>
            <a:r>
              <a:rPr lang="en-US" dirty="0"/>
              <a:t>import socket# Define the IP addresses to </a:t>
            </a:r>
            <a:r>
              <a:rPr lang="en-US" dirty="0" err="1"/>
              <a:t>blockblocked_ips</a:t>
            </a:r>
            <a:r>
              <a:rPr lang="en-US" dirty="0"/>
              <a:t> = ['10.0.0.1', '192.168.1.1']</a:t>
            </a:r>
            <a:r>
              <a:rPr lang="en-US" dirty="0" err="1"/>
              <a:t>def</a:t>
            </a:r>
            <a:r>
              <a:rPr lang="en-US" dirty="0"/>
              <a:t> main():</a:t>
            </a:r>
            <a:endParaRPr lang="en-IN" dirty="0"/>
          </a:p>
          <a:p>
            <a:r>
              <a:rPr lang="en-US" dirty="0"/>
              <a:t>    # Create a socket    </a:t>
            </a:r>
            <a:r>
              <a:rPr lang="en-US" dirty="0" err="1"/>
              <a:t>server_socket</a:t>
            </a:r>
            <a:r>
              <a:rPr lang="en-US" dirty="0"/>
              <a:t> = </a:t>
            </a:r>
            <a:r>
              <a:rPr lang="en-US" dirty="0" err="1"/>
              <a:t>socket.socket</a:t>
            </a:r>
            <a:r>
              <a:rPr lang="en-US" dirty="0"/>
              <a:t>(</a:t>
            </a:r>
            <a:r>
              <a:rPr lang="en-US" dirty="0" err="1"/>
              <a:t>socket.AF_INET</a:t>
            </a:r>
            <a:r>
              <a:rPr lang="en-US" dirty="0"/>
              <a:t>, </a:t>
            </a:r>
            <a:r>
              <a:rPr lang="en-US" dirty="0" err="1"/>
              <a:t>socket.SOCK_STREAM</a:t>
            </a:r>
            <a:r>
              <a:rPr lang="en-US" dirty="0"/>
              <a:t>) </a:t>
            </a:r>
            <a:endParaRPr lang="en-IN" dirty="0"/>
          </a:p>
          <a:p>
            <a:r>
              <a:rPr lang="en-US" dirty="0"/>
              <a:t>       # Bind the socket to localhost and port 8080    </a:t>
            </a:r>
            <a:r>
              <a:rPr lang="en-US" dirty="0" err="1"/>
              <a:t>server_socket.bind</a:t>
            </a:r>
            <a:r>
              <a:rPr lang="en-US" dirty="0"/>
              <a:t>(('localhost', 8080))</a:t>
            </a:r>
            <a:endParaRPr lang="en-IN" dirty="0"/>
          </a:p>
          <a:p>
            <a:r>
              <a:rPr lang="en-US" dirty="0"/>
              <a:t>        # Listen for incoming connections</a:t>
            </a:r>
            <a:endParaRPr lang="en-IN" dirty="0"/>
          </a:p>
          <a:p>
            <a:r>
              <a:rPr lang="en-US" dirty="0"/>
              <a:t>    </a:t>
            </a:r>
            <a:r>
              <a:rPr lang="en-US" dirty="0" err="1"/>
              <a:t>server_socket.listen</a:t>
            </a:r>
            <a:r>
              <a:rPr lang="en-US" dirty="0"/>
              <a:t>(5)        print("Firewall is running...")</a:t>
            </a:r>
            <a:endParaRPr lang="en-IN" dirty="0"/>
          </a:p>
          <a:p>
            <a:r>
              <a:rPr lang="en-US" dirty="0"/>
              <a:t>        while True:  </a:t>
            </a:r>
            <a:endParaRPr lang="en-IN" dirty="0"/>
          </a:p>
          <a:p>
            <a:r>
              <a:rPr lang="en-US" dirty="0"/>
              <a:t>      # Accept incoming connection</a:t>
            </a:r>
            <a:endParaRPr lang="en-IN" dirty="0"/>
          </a:p>
          <a:p>
            <a:r>
              <a:rPr lang="en-US" dirty="0"/>
              <a:t>        </a:t>
            </a:r>
            <a:r>
              <a:rPr lang="en-US" dirty="0" err="1"/>
              <a:t>client_socket</a:t>
            </a:r>
            <a:r>
              <a:rPr lang="en-US" dirty="0"/>
              <a:t>, </a:t>
            </a:r>
            <a:r>
              <a:rPr lang="en-US" dirty="0" err="1"/>
              <a:t>addr</a:t>
            </a:r>
            <a:r>
              <a:rPr lang="en-US" dirty="0"/>
              <a:t> = </a:t>
            </a:r>
            <a:r>
              <a:rPr lang="en-US" dirty="0" err="1"/>
              <a:t>server_socket.accept</a:t>
            </a:r>
            <a:r>
              <a:rPr lang="en-US" dirty="0"/>
              <a:t>()                # Check if the incoming connection IP is in the blocked list        if </a:t>
            </a:r>
            <a:r>
              <a:rPr lang="en-US" dirty="0" err="1"/>
              <a:t>addr</a:t>
            </a:r>
            <a:r>
              <a:rPr lang="en-US" dirty="0"/>
              <a:t>[0] in </a:t>
            </a:r>
            <a:r>
              <a:rPr lang="en-US" dirty="0" err="1"/>
              <a:t>blocked_ips</a:t>
            </a:r>
            <a:r>
              <a:rPr lang="en-US" dirty="0"/>
              <a:t>: </a:t>
            </a:r>
            <a:endParaRPr lang="en-IN" dirty="0"/>
          </a:p>
          <a:p>
            <a:r>
              <a:rPr lang="en-US" dirty="0"/>
              <a:t>           print("Connection from blocked IP address:", </a:t>
            </a:r>
            <a:r>
              <a:rPr lang="en-US" dirty="0" err="1"/>
              <a:t>addr</a:t>
            </a:r>
            <a:r>
              <a:rPr lang="en-US" dirty="0"/>
              <a:t>[0])</a:t>
            </a:r>
            <a:endParaRPr lang="en-IN" dirty="0"/>
          </a:p>
          <a:p>
            <a:r>
              <a:rPr lang="en-US" dirty="0"/>
              <a:t>           </a:t>
            </a:r>
            <a:r>
              <a:rPr lang="en-US" dirty="0" err="1"/>
              <a:t>client_socket.close</a:t>
            </a:r>
            <a:r>
              <a:rPr lang="en-US" dirty="0"/>
              <a:t>()  # Close the connection</a:t>
            </a:r>
            <a:endParaRPr lang="en-IN" dirty="0"/>
          </a:p>
          <a:p>
            <a:r>
              <a:rPr lang="en-US" dirty="0"/>
              <a:t>        else:            print("Connection accepted from:", </a:t>
            </a:r>
            <a:r>
              <a:rPr lang="en-US" dirty="0" err="1"/>
              <a:t>addr</a:t>
            </a:r>
            <a:r>
              <a:rPr lang="en-US" dirty="0"/>
              <a:t>[0])            # Handle the connection (optional)            # Implement your logic here                        # Close the connection            </a:t>
            </a:r>
            <a:r>
              <a:rPr lang="en-US" dirty="0" err="1"/>
              <a:t>client_socket.close</a:t>
            </a:r>
            <a:r>
              <a:rPr lang="en-US" dirty="0"/>
              <a:t>()if __name__ == "__main__":    main()</a:t>
            </a:r>
          </a:p>
        </p:txBody>
      </p:sp>
    </p:spTree>
    <p:extLst>
      <p:ext uri="{BB962C8B-B14F-4D97-AF65-F5344CB8AC3E}">
        <p14:creationId xmlns:p14="http://schemas.microsoft.com/office/powerpoint/2010/main" val="8397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1F0-2C84-1302-B306-07E7A8E561BD}"/>
              </a:ext>
            </a:extLst>
          </p:cNvPr>
          <p:cNvSpPr>
            <a:spLocks noGrp="1"/>
          </p:cNvSpPr>
          <p:nvPr>
            <p:ph type="title"/>
          </p:nvPr>
        </p:nvSpPr>
        <p:spPr/>
        <p:txBody>
          <a:bodyPr>
            <a:normAutofit/>
          </a:bodyPr>
          <a:lstStyle/>
          <a:p>
            <a:br>
              <a:rPr lang="en-IN" b="0" i="0" dirty="0">
                <a:solidFill>
                  <a:srgbClr val="1F1F1F"/>
                </a:solidFill>
                <a:effectLst/>
                <a:latin typeface="Google Sans"/>
              </a:rPr>
            </a:br>
            <a:endParaRPr lang="en-US" dirty="0"/>
          </a:p>
        </p:txBody>
      </p:sp>
      <p:sp>
        <p:nvSpPr>
          <p:cNvPr id="5" name="Content Placeholder 4">
            <a:extLst>
              <a:ext uri="{FF2B5EF4-FFF2-40B4-BE49-F238E27FC236}">
                <a16:creationId xmlns:a16="http://schemas.microsoft.com/office/drawing/2014/main" id="{3F68AD8F-9BC8-E29A-B6FD-F419A9D033E3}"/>
              </a:ext>
            </a:extLst>
          </p:cNvPr>
          <p:cNvSpPr>
            <a:spLocks noGrp="1"/>
          </p:cNvSpPr>
          <p:nvPr>
            <p:ph idx="1"/>
          </p:nvPr>
        </p:nvSpPr>
        <p:spPr>
          <a:xfrm>
            <a:off x="2432696" y="728539"/>
            <a:ext cx="8052385" cy="4950963"/>
          </a:xfrm>
        </p:spPr>
        <p:txBody>
          <a:bodyPr>
            <a:normAutofit/>
          </a:bodyPr>
          <a:lstStyle/>
          <a:p>
            <a:r>
              <a:rPr lang="en-IN" b="1" i="0" dirty="0">
                <a:solidFill>
                  <a:srgbClr val="1F1F1F"/>
                </a:solidFill>
                <a:effectLst/>
                <a:latin typeface="Google Sans"/>
              </a:rPr>
              <a:t>Network firewall.</a:t>
            </a:r>
          </a:p>
          <a:p>
            <a:r>
              <a:rPr lang="en-IN" b="1" i="0" dirty="0">
                <a:solidFill>
                  <a:srgbClr val="1F1F1F"/>
                </a:solidFill>
                <a:effectLst/>
                <a:latin typeface="Google Sans"/>
              </a:rPr>
              <a:t>Host-based firewall.</a:t>
            </a:r>
          </a:p>
          <a:p>
            <a:r>
              <a:rPr lang="en-IN" b="1" i="0" dirty="0">
                <a:solidFill>
                  <a:srgbClr val="1F1F1F"/>
                </a:solidFill>
                <a:effectLst/>
                <a:latin typeface="Google Sans"/>
              </a:rPr>
              <a:t>Hardware firewall.</a:t>
            </a:r>
          </a:p>
          <a:p>
            <a:r>
              <a:rPr lang="en-IN" b="1" i="0" dirty="0">
                <a:solidFill>
                  <a:srgbClr val="1F1F1F"/>
                </a:solidFill>
                <a:effectLst/>
                <a:latin typeface="Google Sans"/>
              </a:rPr>
              <a:t>Software firewall.</a:t>
            </a:r>
          </a:p>
          <a:p>
            <a:r>
              <a:rPr lang="en-IN" b="1" i="0" dirty="0">
                <a:solidFill>
                  <a:srgbClr val="1F1F1F"/>
                </a:solidFill>
                <a:effectLst/>
                <a:latin typeface="Google Sans"/>
              </a:rPr>
              <a:t>Internal firewall.</a:t>
            </a:r>
          </a:p>
          <a:p>
            <a:r>
              <a:rPr lang="en-IN" b="1" i="0" dirty="0">
                <a:solidFill>
                  <a:srgbClr val="1F1F1F"/>
                </a:solidFill>
                <a:effectLst/>
                <a:latin typeface="Google Sans"/>
              </a:rPr>
              <a:t>Distributed firewall.</a:t>
            </a:r>
          </a:p>
          <a:p>
            <a:r>
              <a:rPr lang="en-IN" b="1" i="0" dirty="0">
                <a:solidFill>
                  <a:srgbClr val="1F1F1F"/>
                </a:solidFill>
                <a:effectLst/>
                <a:latin typeface="Google Sans"/>
              </a:rPr>
              <a:t>Perimeter firewall.</a:t>
            </a:r>
          </a:p>
          <a:p>
            <a:r>
              <a:rPr lang="en-IN" b="1" i="0" dirty="0">
                <a:solidFill>
                  <a:srgbClr val="1F1F1F"/>
                </a:solidFill>
                <a:effectLst/>
                <a:latin typeface="Google Sans"/>
              </a:rPr>
              <a:t>Next-generation firewall </a:t>
            </a:r>
          </a:p>
        </p:txBody>
      </p:sp>
    </p:spTree>
    <p:extLst>
      <p:ext uri="{BB962C8B-B14F-4D97-AF65-F5344CB8AC3E}">
        <p14:creationId xmlns:p14="http://schemas.microsoft.com/office/powerpoint/2010/main" val="184075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694-A2AC-3990-D871-65307AF7B310}"/>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963E4032-8636-3BBE-BE1C-AFB73D23110A}"/>
              </a:ext>
            </a:extLst>
          </p:cNvPr>
          <p:cNvPicPr>
            <a:picLocks noGrp="1" noChangeAspect="1"/>
          </p:cNvPicPr>
          <p:nvPr>
            <p:ph idx="1"/>
          </p:nvPr>
        </p:nvPicPr>
        <p:blipFill>
          <a:blip r:embed="rId2"/>
          <a:stretch>
            <a:fillRect/>
          </a:stretch>
        </p:blipFill>
        <p:spPr>
          <a:xfrm>
            <a:off x="1412142" y="1723830"/>
            <a:ext cx="5262490" cy="4065868"/>
          </a:xfrm>
        </p:spPr>
      </p:pic>
      <p:pic>
        <p:nvPicPr>
          <p:cNvPr id="5" name="Picture 4">
            <a:extLst>
              <a:ext uri="{FF2B5EF4-FFF2-40B4-BE49-F238E27FC236}">
                <a16:creationId xmlns:a16="http://schemas.microsoft.com/office/drawing/2014/main" id="{D1D82C38-4165-FBF6-D670-DD0ED88563B9}"/>
              </a:ext>
            </a:extLst>
          </p:cNvPr>
          <p:cNvPicPr>
            <a:picLocks noChangeAspect="1"/>
          </p:cNvPicPr>
          <p:nvPr/>
        </p:nvPicPr>
        <p:blipFill>
          <a:blip r:embed="rId2"/>
          <a:stretch>
            <a:fillRect/>
          </a:stretch>
        </p:blipFill>
        <p:spPr>
          <a:xfrm>
            <a:off x="1141414" y="344007"/>
            <a:ext cx="8051386" cy="6220603"/>
          </a:xfrm>
          <a:prstGeom prst="rect">
            <a:avLst/>
          </a:prstGeom>
        </p:spPr>
      </p:pic>
    </p:spTree>
    <p:extLst>
      <p:ext uri="{BB962C8B-B14F-4D97-AF65-F5344CB8AC3E}">
        <p14:creationId xmlns:p14="http://schemas.microsoft.com/office/powerpoint/2010/main" val="326197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2EF31-4931-217F-FB7B-7C92B6BAC414}"/>
              </a:ext>
            </a:extLst>
          </p:cNvPr>
          <p:cNvSpPr>
            <a:spLocks noGrp="1"/>
          </p:cNvSpPr>
          <p:nvPr>
            <p:ph idx="1"/>
          </p:nvPr>
        </p:nvSpPr>
        <p:spPr>
          <a:xfrm>
            <a:off x="220042" y="0"/>
            <a:ext cx="9905999" cy="6961909"/>
          </a:xfrm>
        </p:spPr>
        <p:txBody>
          <a:bodyPr>
            <a:normAutofit fontScale="70000" lnSpcReduction="20000"/>
          </a:bodyPr>
          <a:lstStyle/>
          <a:p>
            <a:r>
              <a:rPr lang="en-IN" sz="4000" b="1" dirty="0">
                <a:solidFill>
                  <a:schemeClr val="accent3"/>
                </a:solidFill>
              </a:rPr>
              <a:t>Network fire wall </a:t>
            </a:r>
          </a:p>
          <a:p>
            <a:pPr marL="0" indent="0">
              <a:buNone/>
            </a:pPr>
            <a:r>
              <a:rPr lang="en-IN" sz="4000" b="1" dirty="0">
                <a:solidFill>
                  <a:schemeClr val="accent3"/>
                </a:solidFill>
              </a:rPr>
              <a:t>   </a:t>
            </a:r>
            <a:r>
              <a:rPr lang="en-IN" sz="5800" b="1" dirty="0">
                <a:solidFill>
                  <a:schemeClr val="accent3"/>
                </a:solidFill>
              </a:rPr>
              <a:t>  </a:t>
            </a:r>
            <a:r>
              <a:rPr lang="en-IN" sz="5800" dirty="0">
                <a:solidFill>
                  <a:schemeClr val="bg1"/>
                </a:solidFill>
              </a:rPr>
              <a:t>A Firewall is a network security device that monitors and filters incoming and outgoing network traffic based on an organization’s previously established security policies. At its most basic, a firewall is essentially the barrier that sits between a private internal network and the public Internet. A firewall’s main purpose is to allow non-threatening traffic in and to keep dangerous traffic out.</a:t>
            </a:r>
            <a:endParaRPr lang="en-US" sz="5800" dirty="0">
              <a:solidFill>
                <a:schemeClr val="bg1"/>
              </a:solidFill>
            </a:endParaRPr>
          </a:p>
        </p:txBody>
      </p:sp>
    </p:spTree>
    <p:extLst>
      <p:ext uri="{BB962C8B-B14F-4D97-AF65-F5344CB8AC3E}">
        <p14:creationId xmlns:p14="http://schemas.microsoft.com/office/powerpoint/2010/main" val="167433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56601C-596F-22DF-23E0-65B0C5652BD6}"/>
              </a:ext>
            </a:extLst>
          </p:cNvPr>
          <p:cNvSpPr>
            <a:spLocks noGrp="1"/>
          </p:cNvSpPr>
          <p:nvPr>
            <p:ph idx="1"/>
          </p:nvPr>
        </p:nvSpPr>
        <p:spPr>
          <a:xfrm>
            <a:off x="488984" y="660128"/>
            <a:ext cx="11295529" cy="5855583"/>
          </a:xfrm>
        </p:spPr>
        <p:txBody>
          <a:bodyPr>
            <a:normAutofit/>
          </a:bodyPr>
          <a:lstStyle/>
          <a:p>
            <a:r>
              <a:rPr lang="en-IN" sz="3200" b="1" dirty="0">
                <a:solidFill>
                  <a:schemeClr val="accent2"/>
                </a:solidFill>
              </a:rPr>
              <a:t>Host based firewall</a:t>
            </a:r>
          </a:p>
          <a:p>
            <a:r>
              <a:rPr lang="en-IN" sz="3200" b="1" dirty="0">
                <a:solidFill>
                  <a:schemeClr val="accent2"/>
                </a:solidFill>
              </a:rPr>
              <a:t> </a:t>
            </a:r>
            <a:r>
              <a:rPr lang="en-IN" sz="3200" b="1" dirty="0">
                <a:solidFill>
                  <a:schemeClr val="bg1"/>
                </a:solidFill>
              </a:rPr>
              <a:t>A host-based firewall is a piece of firewall software that runs on an individual computer or device connected to a network. These types of firewalls are a granular way to protect the individual hosts from viruses and malware, and to control the spread of these harmful infections throughout the network.</a:t>
            </a:r>
            <a:endParaRPr lang="en-US" sz="3200" b="1" dirty="0">
              <a:solidFill>
                <a:schemeClr val="bg1"/>
              </a:solidFill>
            </a:endParaRPr>
          </a:p>
        </p:txBody>
      </p:sp>
    </p:spTree>
    <p:extLst>
      <p:ext uri="{BB962C8B-B14F-4D97-AF65-F5344CB8AC3E}">
        <p14:creationId xmlns:p14="http://schemas.microsoft.com/office/powerpoint/2010/main" val="19832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D5D8-07FF-51E8-EBF5-022BDA40382F}"/>
              </a:ext>
            </a:extLst>
          </p:cNvPr>
          <p:cNvSpPr>
            <a:spLocks noGrp="1"/>
          </p:cNvSpPr>
          <p:nvPr>
            <p:ph type="title"/>
          </p:nvPr>
        </p:nvSpPr>
        <p:spPr/>
        <p:txBody>
          <a:bodyPr/>
          <a:lstStyle/>
          <a:p>
            <a:r>
              <a:rPr lang="en-IN" b="0" i="0" dirty="0">
                <a:solidFill>
                  <a:schemeClr val="accent4">
                    <a:lumMod val="75000"/>
                  </a:schemeClr>
                </a:solidFill>
                <a:effectLst/>
                <a:latin typeface="Google Sans"/>
              </a:rPr>
              <a:t>Hardware firewall.</a:t>
            </a:r>
            <a:br>
              <a:rPr lang="en-IN" b="0" i="0" dirty="0">
                <a:solidFill>
                  <a:schemeClr val="accent4">
                    <a:lumMod val="75000"/>
                  </a:schemeClr>
                </a:solidFill>
                <a:effectLst/>
                <a:latin typeface="Google Sans"/>
              </a:rPr>
            </a:b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2470AF61-34EF-944A-47E6-95C98AA80544}"/>
              </a:ext>
            </a:extLst>
          </p:cNvPr>
          <p:cNvSpPr>
            <a:spLocks noGrp="1"/>
          </p:cNvSpPr>
          <p:nvPr>
            <p:ph idx="1"/>
          </p:nvPr>
        </p:nvSpPr>
        <p:spPr/>
        <p:txBody>
          <a:bodyPr>
            <a:noAutofit/>
          </a:bodyPr>
          <a:lstStyle/>
          <a:p>
            <a:r>
              <a:rPr lang="en-IN" sz="3200" b="1" i="0" dirty="0">
                <a:solidFill>
                  <a:srgbClr val="1F1F1F"/>
                </a:solidFill>
                <a:effectLst/>
                <a:latin typeface="Google Sans"/>
              </a:rPr>
              <a:t>A hardware firewall is </a:t>
            </a:r>
            <a:r>
              <a:rPr lang="en-IN" sz="3200" b="1" i="0" dirty="0">
                <a:solidFill>
                  <a:srgbClr val="040C28"/>
                </a:solidFill>
                <a:effectLst/>
                <a:latin typeface="Google Sans"/>
              </a:rPr>
              <a:t>a physical appliance that is deployed to enforce a network boundary</a:t>
            </a:r>
            <a:r>
              <a:rPr lang="en-IN" sz="3200" b="1" i="0" dirty="0">
                <a:solidFill>
                  <a:srgbClr val="1F1F1F"/>
                </a:solidFill>
                <a:effectLst/>
                <a:latin typeface="Google Sans"/>
              </a:rPr>
              <a:t>. All network links crossing this boundary pass through this firewall, which enables it to perform inspection of both inbound and outbound network traffic and enforce access controls and other security policies.</a:t>
            </a:r>
            <a:endParaRPr lang="en-US" sz="3200" b="1" dirty="0"/>
          </a:p>
        </p:txBody>
      </p:sp>
    </p:spTree>
    <p:extLst>
      <p:ext uri="{BB962C8B-B14F-4D97-AF65-F5344CB8AC3E}">
        <p14:creationId xmlns:p14="http://schemas.microsoft.com/office/powerpoint/2010/main" val="53874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73CD-1260-1026-6454-CDB72F778171}"/>
              </a:ext>
            </a:extLst>
          </p:cNvPr>
          <p:cNvSpPr>
            <a:spLocks noGrp="1"/>
          </p:cNvSpPr>
          <p:nvPr>
            <p:ph type="title"/>
          </p:nvPr>
        </p:nvSpPr>
        <p:spPr>
          <a:xfrm>
            <a:off x="359038" y="-179503"/>
            <a:ext cx="9905998" cy="1478570"/>
          </a:xfrm>
        </p:spPr>
        <p:txBody>
          <a:bodyPr>
            <a:normAutofit/>
          </a:bodyPr>
          <a:lstStyle/>
          <a:p>
            <a:r>
              <a:rPr lang="en-IN" sz="4000" b="1" dirty="0">
                <a:solidFill>
                  <a:schemeClr val="accent2">
                    <a:lumMod val="50000"/>
                  </a:schemeClr>
                </a:solidFill>
              </a:rPr>
              <a:t>Software fire wall </a:t>
            </a:r>
            <a:endParaRPr lang="en-US" sz="4000" b="1" dirty="0">
              <a:solidFill>
                <a:schemeClr val="accent2">
                  <a:lumMod val="50000"/>
                </a:schemeClr>
              </a:solidFill>
            </a:endParaRPr>
          </a:p>
        </p:txBody>
      </p:sp>
      <p:sp>
        <p:nvSpPr>
          <p:cNvPr id="5" name="Content Placeholder 4">
            <a:extLst>
              <a:ext uri="{FF2B5EF4-FFF2-40B4-BE49-F238E27FC236}">
                <a16:creationId xmlns:a16="http://schemas.microsoft.com/office/drawing/2014/main" id="{1066C70D-71DD-A00B-8424-7EDD0CAA6F6A}"/>
              </a:ext>
            </a:extLst>
          </p:cNvPr>
          <p:cNvSpPr>
            <a:spLocks noGrp="1"/>
          </p:cNvSpPr>
          <p:nvPr>
            <p:ph idx="1"/>
          </p:nvPr>
        </p:nvSpPr>
        <p:spPr>
          <a:xfrm>
            <a:off x="151220" y="880332"/>
            <a:ext cx="10692000" cy="5855422"/>
          </a:xfrm>
        </p:spPr>
        <p:txBody>
          <a:bodyPr>
            <a:noAutofit/>
          </a:bodyPr>
          <a:lstStyle/>
          <a:p>
            <a:r>
              <a:rPr lang="en-IN" sz="2800" b="1" dirty="0"/>
              <a:t>A software firewall is a firewall in a software form factor rather than a physical appliance, which can be deployed on servers or virtual machines to secure cloud environments.
*Note: The term “software firewall” should not be confused with the term “firewall software,” which describes the operating system running a next-generation firewall (NGFW).
Software firewalls are designed to protect data, workloads and applications in environments wherein it is difficult or impossible to deploy physical firewalls, including:</a:t>
            </a:r>
            <a:endParaRPr lang="en-US" sz="2800" b="1" dirty="0"/>
          </a:p>
        </p:txBody>
      </p:sp>
    </p:spTree>
    <p:extLst>
      <p:ext uri="{BB962C8B-B14F-4D97-AF65-F5344CB8AC3E}">
        <p14:creationId xmlns:p14="http://schemas.microsoft.com/office/powerpoint/2010/main" val="389555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2CEE-2548-E6BD-271F-2B85C866CDE1}"/>
              </a:ext>
            </a:extLst>
          </p:cNvPr>
          <p:cNvSpPr>
            <a:spLocks noGrp="1"/>
          </p:cNvSpPr>
          <p:nvPr>
            <p:ph type="title"/>
          </p:nvPr>
        </p:nvSpPr>
        <p:spPr>
          <a:xfrm>
            <a:off x="1569274" y="-259372"/>
            <a:ext cx="9905998" cy="1478570"/>
          </a:xfrm>
        </p:spPr>
        <p:txBody>
          <a:bodyPr/>
          <a:lstStyle/>
          <a:p>
            <a:r>
              <a:rPr lang="en-IN" sz="3200" b="1" dirty="0">
                <a:solidFill>
                  <a:schemeClr val="accent3">
                    <a:lumMod val="50000"/>
                  </a:schemeClr>
                </a:solidFill>
              </a:rPr>
              <a:t>Types</a:t>
            </a:r>
            <a:r>
              <a:rPr lang="en-IN" dirty="0"/>
              <a:t> </a:t>
            </a:r>
            <a:endParaRPr lang="en-US" dirty="0"/>
          </a:p>
        </p:txBody>
      </p:sp>
      <p:sp>
        <p:nvSpPr>
          <p:cNvPr id="3" name="Content Placeholder 2">
            <a:extLst>
              <a:ext uri="{FF2B5EF4-FFF2-40B4-BE49-F238E27FC236}">
                <a16:creationId xmlns:a16="http://schemas.microsoft.com/office/drawing/2014/main" id="{FE78843F-5458-A1FB-B82A-63FB1CBC293D}"/>
              </a:ext>
            </a:extLst>
          </p:cNvPr>
          <p:cNvSpPr>
            <a:spLocks noGrp="1"/>
          </p:cNvSpPr>
          <p:nvPr>
            <p:ph idx="1"/>
          </p:nvPr>
        </p:nvSpPr>
        <p:spPr>
          <a:xfrm>
            <a:off x="1294219" y="1658143"/>
            <a:ext cx="9905999" cy="3085001"/>
          </a:xfrm>
        </p:spPr>
        <p:txBody>
          <a:bodyPr>
            <a:normAutofit fontScale="85000" lnSpcReduction="20000"/>
          </a:bodyPr>
          <a:lstStyle/>
          <a:p>
            <a:r>
              <a:rPr lang="en-IN" b="0" i="0" dirty="0">
                <a:solidFill>
                  <a:schemeClr val="accent2">
                    <a:lumMod val="50000"/>
                  </a:schemeClr>
                </a:solidFill>
                <a:effectLst/>
                <a:latin typeface="Merriweather" pitchFamily="2" charset="0"/>
              </a:rPr>
              <a:t>Software-defined networks (SDN)</a:t>
            </a:r>
          </a:p>
          <a:p>
            <a:r>
              <a:rPr lang="en-IN" b="0" i="0" dirty="0">
                <a:solidFill>
                  <a:schemeClr val="accent2">
                    <a:lumMod val="50000"/>
                  </a:schemeClr>
                </a:solidFill>
                <a:effectLst/>
                <a:latin typeface="Merriweather" pitchFamily="2" charset="0"/>
              </a:rPr>
              <a:t>Hypervisors</a:t>
            </a:r>
          </a:p>
          <a:p>
            <a:r>
              <a:rPr lang="en-IN" b="0" i="0" dirty="0">
                <a:solidFill>
                  <a:schemeClr val="accent2">
                    <a:lumMod val="50000"/>
                  </a:schemeClr>
                </a:solidFill>
                <a:effectLst/>
                <a:latin typeface="Merriweather" pitchFamily="2" charset="0"/>
              </a:rPr>
              <a:t>Public cloud environments</a:t>
            </a:r>
          </a:p>
          <a:p>
            <a:r>
              <a:rPr lang="en-IN" b="0" i="0" dirty="0">
                <a:solidFill>
                  <a:schemeClr val="accent2">
                    <a:lumMod val="50000"/>
                  </a:schemeClr>
                </a:solidFill>
                <a:effectLst/>
                <a:latin typeface="Merriweather" pitchFamily="2" charset="0"/>
              </a:rPr>
              <a:t>Virtualized data </a:t>
            </a:r>
            <a:r>
              <a:rPr lang="en-IN" b="0" i="0" dirty="0" err="1">
                <a:solidFill>
                  <a:schemeClr val="accent2">
                    <a:lumMod val="50000"/>
                  </a:schemeClr>
                </a:solidFill>
                <a:effectLst/>
                <a:latin typeface="Merriweather" pitchFamily="2" charset="0"/>
              </a:rPr>
              <a:t>centers</a:t>
            </a:r>
            <a:endParaRPr lang="en-IN" b="0" i="0" dirty="0">
              <a:solidFill>
                <a:schemeClr val="accent2">
                  <a:lumMod val="50000"/>
                </a:schemeClr>
              </a:solidFill>
              <a:effectLst/>
              <a:latin typeface="Merriweather" pitchFamily="2" charset="0"/>
            </a:endParaRPr>
          </a:p>
          <a:p>
            <a:r>
              <a:rPr lang="en-IN" b="0" i="0" dirty="0">
                <a:solidFill>
                  <a:schemeClr val="accent2">
                    <a:lumMod val="50000"/>
                  </a:schemeClr>
                </a:solidFill>
                <a:effectLst/>
                <a:latin typeface="Merriweather" pitchFamily="2" charset="0"/>
              </a:rPr>
              <a:t>Branch offices</a:t>
            </a:r>
          </a:p>
          <a:p>
            <a:r>
              <a:rPr lang="en-IN" b="0" i="0" dirty="0">
                <a:solidFill>
                  <a:schemeClr val="accent2">
                    <a:lumMod val="50000"/>
                  </a:schemeClr>
                </a:solidFill>
                <a:effectLst/>
                <a:latin typeface="Merriweather" pitchFamily="2" charset="0"/>
              </a:rPr>
              <a:t>Container environments</a:t>
            </a:r>
          </a:p>
          <a:p>
            <a:r>
              <a:rPr lang="en-IN" b="0" i="0" dirty="0">
                <a:solidFill>
                  <a:schemeClr val="accent2">
                    <a:lumMod val="50000"/>
                  </a:schemeClr>
                </a:solidFill>
                <a:effectLst/>
                <a:latin typeface="Merriweather" pitchFamily="2" charset="0"/>
              </a:rPr>
              <a:t>Hybrid and </a:t>
            </a:r>
            <a:r>
              <a:rPr lang="en-IN" b="0" i="0" dirty="0" err="1">
                <a:solidFill>
                  <a:schemeClr val="accent2">
                    <a:lumMod val="50000"/>
                  </a:schemeClr>
                </a:solidFill>
                <a:effectLst/>
                <a:latin typeface="Merriweather" pitchFamily="2" charset="0"/>
              </a:rPr>
              <a:t>multicloud</a:t>
            </a:r>
            <a:r>
              <a:rPr lang="en-IN" b="0" i="0" dirty="0">
                <a:solidFill>
                  <a:schemeClr val="accent2">
                    <a:lumMod val="50000"/>
                  </a:schemeClr>
                </a:solidFill>
                <a:effectLst/>
                <a:latin typeface="Merriweather" pitchFamily="2" charset="0"/>
              </a:rPr>
              <a:t> environments</a:t>
            </a:r>
          </a:p>
          <a:p>
            <a:endParaRPr lang="en-US" dirty="0"/>
          </a:p>
        </p:txBody>
      </p:sp>
    </p:spTree>
    <p:extLst>
      <p:ext uri="{BB962C8B-B14F-4D97-AF65-F5344CB8AC3E}">
        <p14:creationId xmlns:p14="http://schemas.microsoft.com/office/powerpoint/2010/main" val="307572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5CFB-6E6B-08D4-6E3A-8524A553D674}"/>
              </a:ext>
            </a:extLst>
          </p:cNvPr>
          <p:cNvSpPr>
            <a:spLocks noGrp="1"/>
          </p:cNvSpPr>
          <p:nvPr>
            <p:ph type="title"/>
          </p:nvPr>
        </p:nvSpPr>
        <p:spPr>
          <a:xfrm>
            <a:off x="1143001" y="618518"/>
            <a:ext cx="9905998" cy="1478570"/>
          </a:xfrm>
        </p:spPr>
        <p:txBody>
          <a:bodyPr>
            <a:normAutofit/>
          </a:bodyPr>
          <a:lstStyle/>
          <a:p>
            <a:r>
              <a:rPr lang="en-IN" sz="4000" b="1" dirty="0">
                <a:solidFill>
                  <a:schemeClr val="accent4">
                    <a:lumMod val="40000"/>
                    <a:lumOff val="60000"/>
                  </a:schemeClr>
                </a:solidFill>
              </a:rPr>
              <a:t>Internal firewall</a:t>
            </a:r>
            <a:endParaRPr lang="en-US" sz="4000" b="1" dirty="0">
              <a:solidFill>
                <a:schemeClr val="accent4">
                  <a:lumMod val="40000"/>
                  <a:lumOff val="60000"/>
                </a:schemeClr>
              </a:solidFill>
            </a:endParaRPr>
          </a:p>
        </p:txBody>
      </p:sp>
      <p:sp>
        <p:nvSpPr>
          <p:cNvPr id="5" name="Title 1">
            <a:extLst>
              <a:ext uri="{FF2B5EF4-FFF2-40B4-BE49-F238E27FC236}">
                <a16:creationId xmlns:a16="http://schemas.microsoft.com/office/drawing/2014/main" id="{8E31BC12-E2F5-7628-4980-302228789DB4}"/>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b="1" dirty="0">
                <a:solidFill>
                  <a:schemeClr val="accent4">
                    <a:lumMod val="40000"/>
                    <a:lumOff val="60000"/>
                  </a:schemeClr>
                </a:solidFill>
              </a:rPr>
              <a:t>Internal firewall</a:t>
            </a:r>
            <a:endParaRPr lang="en-US" b="1" dirty="0">
              <a:solidFill>
                <a:schemeClr val="accent4">
                  <a:lumMod val="40000"/>
                  <a:lumOff val="60000"/>
                </a:schemeClr>
              </a:solidFill>
            </a:endParaRPr>
          </a:p>
        </p:txBody>
      </p:sp>
      <p:sp>
        <p:nvSpPr>
          <p:cNvPr id="6" name="TextBox 5">
            <a:extLst>
              <a:ext uri="{FF2B5EF4-FFF2-40B4-BE49-F238E27FC236}">
                <a16:creationId xmlns:a16="http://schemas.microsoft.com/office/drawing/2014/main" id="{01491C62-39BB-8FD4-B609-07306BD75BC5}"/>
              </a:ext>
            </a:extLst>
          </p:cNvPr>
          <p:cNvSpPr txBox="1"/>
          <p:nvPr/>
        </p:nvSpPr>
        <p:spPr>
          <a:xfrm>
            <a:off x="464534" y="1919263"/>
            <a:ext cx="9657434" cy="3416320"/>
          </a:xfrm>
          <a:prstGeom prst="rect">
            <a:avLst/>
          </a:prstGeom>
          <a:noFill/>
        </p:spPr>
        <p:txBody>
          <a:bodyPr wrap="square" rtlCol="0">
            <a:spAutoFit/>
          </a:bodyPr>
          <a:lstStyle/>
          <a:p>
            <a:pPr algn="l"/>
            <a:r>
              <a:rPr lang="en-IN" sz="3600" b="1" dirty="0">
                <a:solidFill>
                  <a:schemeClr val="tx1">
                    <a:lumMod val="10000"/>
                  </a:schemeClr>
                </a:solidFill>
              </a:rPr>
              <a:t>The Internal Network Firewall (INFW) is not a novel technology, but rather a subset of the Next Generation Firewall (NGFW) architecture.
In most IT or hosted environments, traffic patterns can be classified as follows</a:t>
            </a:r>
            <a:r>
              <a:rPr lang="en-IN" dirty="0">
                <a:solidFill>
                  <a:schemeClr val="tx1">
                    <a:lumMod val="10000"/>
                  </a:schemeClr>
                </a:solidFill>
              </a:rPr>
              <a:t>:</a:t>
            </a:r>
            <a:endParaRPr lang="en-US" dirty="0">
              <a:solidFill>
                <a:schemeClr val="tx1">
                  <a:lumMod val="10000"/>
                </a:schemeClr>
              </a:solidFill>
            </a:endParaRPr>
          </a:p>
        </p:txBody>
      </p:sp>
    </p:spTree>
    <p:extLst>
      <p:ext uri="{BB962C8B-B14F-4D97-AF65-F5344CB8AC3E}">
        <p14:creationId xmlns:p14="http://schemas.microsoft.com/office/powerpoint/2010/main" val="288274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3CF32-5B6B-AAC7-E8B8-D1C4C60F7E58}"/>
              </a:ext>
            </a:extLst>
          </p:cNvPr>
          <p:cNvSpPr>
            <a:spLocks noGrp="1"/>
          </p:cNvSpPr>
          <p:nvPr>
            <p:ph idx="1"/>
          </p:nvPr>
        </p:nvSpPr>
        <p:spPr>
          <a:xfrm>
            <a:off x="1349230" y="391347"/>
            <a:ext cx="9905999" cy="3541714"/>
          </a:xfrm>
        </p:spPr>
        <p:txBody>
          <a:bodyPr>
            <a:noAutofit/>
          </a:bodyPr>
          <a:lstStyle/>
          <a:p>
            <a:r>
              <a:rPr lang="en-IN" sz="3200" b="1" dirty="0">
                <a:solidFill>
                  <a:schemeClr val="bg1"/>
                </a:solidFill>
              </a:rPr>
              <a:t>North to South: Traffic from LAN to the Internet and vice versa.
East to West: Intra-organization traffic that routes server-to-server, server-to-client, or client-to-client but does not leave the organization. East-west traffic may occur between IP subnets or routed VLAN interfaces (typical in many enterprises with L3 switches). The majority of traffic in an organization or virtualized environment flows east to west.</a:t>
            </a:r>
            <a:endParaRPr lang="en-US" sz="3200" b="1" dirty="0">
              <a:solidFill>
                <a:schemeClr val="bg1"/>
              </a:solidFill>
            </a:endParaRPr>
          </a:p>
        </p:txBody>
      </p:sp>
    </p:spTree>
    <p:extLst>
      <p:ext uri="{BB962C8B-B14F-4D97-AF65-F5344CB8AC3E}">
        <p14:creationId xmlns:p14="http://schemas.microsoft.com/office/powerpoint/2010/main" val="2860590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CYBER security </vt:lpstr>
      <vt:lpstr> </vt:lpstr>
      <vt:lpstr>PowerPoint Presentation</vt:lpstr>
      <vt:lpstr>PowerPoint Presentation</vt:lpstr>
      <vt:lpstr>Hardware firewall. </vt:lpstr>
      <vt:lpstr>Software fire wall </vt:lpstr>
      <vt:lpstr>Types </vt:lpstr>
      <vt:lpstr>Internal firewall</vt:lpstr>
      <vt:lpstr>PowerPoint Presentation</vt:lpstr>
      <vt:lpstr>                DIAGRAM </vt:lpstr>
      <vt:lpstr>iNTErNAl firewall function </vt:lpstr>
      <vt:lpstr>Distributed firewall</vt:lpstr>
      <vt:lpstr>Advantages of a Distributed Firewal</vt:lpstr>
      <vt:lpstr>Intrusion Detection</vt:lpstr>
      <vt:lpstr>Service Exposure and Port Scanning</vt:lpstr>
      <vt:lpstr>Perimeter firewall.</vt:lpstr>
      <vt:lpstr>PowerPoint Presentation</vt:lpstr>
      <vt:lpstr>Network Perimeter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roshithdhaya@gmail.com</dc:creator>
  <cp:lastModifiedBy>918248994708</cp:lastModifiedBy>
  <cp:revision>8</cp:revision>
  <dcterms:created xsi:type="dcterms:W3CDTF">2024-04-02T07:36:28Z</dcterms:created>
  <dcterms:modified xsi:type="dcterms:W3CDTF">2024-04-05T11:05:50Z</dcterms:modified>
</cp:coreProperties>
</file>