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7/19/2023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7/19/2023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7/19/2023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7/19/2023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7/19/2023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7/19/2023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7/19/2023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7/19/2023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7/19/2023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7/19/2023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7/19/2023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7/19/2023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lab.research.google.com/drive/1nDUgEcurVH9RRYcyCQJK8rzw5MOozfbr?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E615A2B6-0D38-CC25-09ED-A7897C733E8A}"/>
              </a:ext>
            </a:extLst>
          </p:cNvPr>
          <p:cNvSpPr txBox="1"/>
          <p:nvPr/>
        </p:nvSpPr>
        <p:spPr>
          <a:xfrm>
            <a:off x="680557" y="2847931"/>
            <a:ext cx="9366269" cy="3416320"/>
          </a:xfrm>
          <a:prstGeom prst="rect">
            <a:avLst/>
          </a:prstGeom>
          <a:noFill/>
        </p:spPr>
        <p:txBody>
          <a:bodyPr wrap="square" rtlCol="0">
            <a:spAutoFit/>
          </a:bodyPr>
          <a:lstStyle/>
          <a:p>
            <a:r>
              <a:rPr lang="en-US" sz="2200" b="1" dirty="0">
                <a:latin typeface="Agency FB" panose="020B0503020202020204" pitchFamily="34" charset="0"/>
              </a:rPr>
              <a:t>ROSHANI KUMARI</a:t>
            </a:r>
          </a:p>
          <a:p>
            <a:r>
              <a:rPr lang="en-US" sz="2200" b="1" i="0" dirty="0">
                <a:effectLst/>
                <a:latin typeface="Agency FB" panose="020B0503020202020204" pitchFamily="34" charset="0"/>
              </a:rPr>
              <a:t>AICTE Internship Student Registration ID: STU640c25d6d6d5c1678517718</a:t>
            </a:r>
          </a:p>
          <a:p>
            <a:r>
              <a:rPr lang="en-US" sz="2200" b="1" dirty="0" err="1">
                <a:latin typeface="Agency FB" panose="020B0503020202020204" pitchFamily="34" charset="0"/>
              </a:rPr>
              <a:t>Btech</a:t>
            </a:r>
            <a:r>
              <a:rPr lang="en-US" sz="2200" b="1" dirty="0">
                <a:latin typeface="Agency FB" panose="020B0503020202020204" pitchFamily="34" charset="0"/>
              </a:rPr>
              <a:t> from HMR Institute of Technology &amp; Management</a:t>
            </a:r>
          </a:p>
          <a:p>
            <a:r>
              <a:rPr lang="en-US" sz="2200" b="1" i="0" dirty="0">
                <a:effectLst/>
                <a:latin typeface="Agency FB" panose="020B0503020202020204" pitchFamily="34" charset="0"/>
              </a:rPr>
              <a:t>S</a:t>
            </a:r>
            <a:r>
              <a:rPr lang="en-US" sz="2200" b="1" dirty="0">
                <a:latin typeface="Agency FB" panose="020B0503020202020204" pitchFamily="34" charset="0"/>
              </a:rPr>
              <a:t>tate: Delhi</a:t>
            </a:r>
          </a:p>
          <a:p>
            <a:r>
              <a:rPr lang="en-US" sz="2200" b="1" dirty="0">
                <a:latin typeface="Agency FB" panose="020B0503020202020204" pitchFamily="34" charset="0"/>
              </a:rPr>
              <a:t>Internship Domain: Artificial Intelligence</a:t>
            </a:r>
          </a:p>
          <a:p>
            <a:r>
              <a:rPr lang="en-US" sz="2200" b="1" dirty="0">
                <a:latin typeface="Agency FB" panose="020B0503020202020204" pitchFamily="34" charset="0"/>
              </a:rPr>
              <a:t>Internship starting and end date:  </a:t>
            </a:r>
            <a:r>
              <a:rPr lang="en-IN" sz="2200" b="1" dirty="0">
                <a:latin typeface="Agency FB" panose="020B0503020202020204" pitchFamily="34" charset="0"/>
              </a:rPr>
              <a:t>12-06-2023 to 24-07-2023</a:t>
            </a:r>
            <a:endParaRPr lang="en-US" sz="2200" b="1" i="0" dirty="0">
              <a:effectLst/>
              <a:latin typeface="Agency FB" panose="020B0503020202020204" pitchFamily="34" charset="0"/>
            </a:endParaRPr>
          </a:p>
          <a:p>
            <a:r>
              <a:rPr lang="en-US" sz="2200" b="1" i="0" dirty="0">
                <a:effectLst/>
                <a:latin typeface="Agency FB" panose="020B0503020202020204" pitchFamily="34" charset="0"/>
              </a:rPr>
              <a:t>Email: kumariroshani240@gmail.com</a:t>
            </a:r>
            <a:br>
              <a:rPr lang="en-US" sz="2200" b="1" dirty="0">
                <a:latin typeface="Agency FB" panose="020B0503020202020204" pitchFamily="34" charset="0"/>
              </a:rPr>
            </a:br>
            <a:r>
              <a:rPr lang="en-US" sz="2200" b="1" i="0" dirty="0">
                <a:effectLst/>
                <a:latin typeface="Agency FB" panose="020B0503020202020204" pitchFamily="34" charset="0"/>
              </a:rPr>
              <a:t>Contact Info: +919667058802</a:t>
            </a:r>
            <a:br>
              <a:rPr lang="en-US" sz="2200" b="1" dirty="0">
                <a:latin typeface="Agency FB" panose="020B0503020202020204" pitchFamily="34" charset="0"/>
              </a:rPr>
            </a:br>
            <a:r>
              <a:rPr lang="en-US" sz="2200" b="1" i="0" dirty="0">
                <a:effectLst/>
                <a:latin typeface="Agency FB" panose="020B0503020202020204" pitchFamily="34" charset="0"/>
              </a:rPr>
              <a:t>Gender: FEMALE</a:t>
            </a:r>
            <a:endParaRPr lang="en-US" sz="2200" b="1" dirty="0">
              <a:latin typeface="Agency FB" panose="020B0503020202020204" pitchFamily="34" charset="0"/>
            </a:endParaRPr>
          </a:p>
          <a:p>
            <a:endParaRPr lang="en-IN" dirty="0"/>
          </a:p>
        </p:txBody>
      </p:sp>
      <p:pic>
        <p:nvPicPr>
          <p:cNvPr id="9" name="Picture 8">
            <a:extLst>
              <a:ext uri="{FF2B5EF4-FFF2-40B4-BE49-F238E27FC236}">
                <a16:creationId xmlns:a16="http://schemas.microsoft.com/office/drawing/2014/main" id="{CA33964C-A488-8623-9F2D-A940FBB26893}"/>
              </a:ext>
            </a:extLst>
          </p:cNvPr>
          <p:cNvPicPr>
            <a:picLocks noChangeAspect="1"/>
          </p:cNvPicPr>
          <p:nvPr/>
        </p:nvPicPr>
        <p:blipFill rotWithShape="1">
          <a:blip r:embed="rId2"/>
          <a:srcRect r="5808" b="12236"/>
          <a:stretch/>
        </p:blipFill>
        <p:spPr>
          <a:xfrm>
            <a:off x="8287183" y="1787414"/>
            <a:ext cx="3085364" cy="4476837"/>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2"/>
            <a:ext cx="11029615" cy="1634437"/>
          </a:xfrm>
        </p:spPr>
        <p:txBody>
          <a:bodyPr>
            <a:normAutofit fontScale="92500" lnSpcReduction="10000"/>
          </a:bodyPr>
          <a:lstStyle/>
          <a:p>
            <a:r>
              <a:rPr lang="en-US" sz="2400" b="1" dirty="0">
                <a:latin typeface="Agency FB" panose="020B0503020202020204" pitchFamily="34" charset="0"/>
              </a:rPr>
              <a:t>PROJECT LINK:</a:t>
            </a:r>
          </a:p>
          <a:p>
            <a:pPr marL="0" indent="0">
              <a:buNone/>
            </a:pPr>
            <a:r>
              <a:rPr lang="en-US" dirty="0"/>
              <a:t>       </a:t>
            </a:r>
            <a:r>
              <a:rPr lang="en-US" dirty="0">
                <a:hlinkClick r:id="rId2"/>
              </a:rPr>
              <a:t>https://colab.research.google.com/drive/1nDUgEcurVH9RRYcyCQJK8rzw5MOozfbr?usp=sharing</a:t>
            </a:r>
            <a:endParaRPr lang="en-US" dirty="0"/>
          </a:p>
          <a:p>
            <a:pPr marL="0" indent="0">
              <a:buNone/>
            </a:pPr>
            <a:endParaRPr lang="en-US" dirty="0"/>
          </a:p>
          <a:p>
            <a:pPr marL="0" indent="0">
              <a:buNone/>
            </a:pPr>
            <a:r>
              <a:rPr lang="en-US" sz="2200" b="1" dirty="0">
                <a:latin typeface="Agency FB" panose="020B0503020202020204" pitchFamily="34" charset="0"/>
              </a:rPr>
              <a:t>Project Result:</a:t>
            </a:r>
          </a:p>
        </p:txBody>
      </p:sp>
      <p:pic>
        <p:nvPicPr>
          <p:cNvPr id="5" name="Picture 4">
            <a:extLst>
              <a:ext uri="{FF2B5EF4-FFF2-40B4-BE49-F238E27FC236}">
                <a16:creationId xmlns:a16="http://schemas.microsoft.com/office/drawing/2014/main" id="{8D6DDBA9-A6CE-FF49-E0BE-F09914E0F224}"/>
              </a:ext>
            </a:extLst>
          </p:cNvPr>
          <p:cNvPicPr>
            <a:picLocks noChangeAspect="1"/>
          </p:cNvPicPr>
          <p:nvPr/>
        </p:nvPicPr>
        <p:blipFill>
          <a:blip r:embed="rId3"/>
          <a:stretch>
            <a:fillRect/>
          </a:stretch>
        </p:blipFill>
        <p:spPr>
          <a:xfrm>
            <a:off x="2374432" y="3188632"/>
            <a:ext cx="6336430" cy="3473458"/>
          </a:xfrm>
          <a:prstGeom prst="rect">
            <a:avLst/>
          </a:prstGeom>
        </p:spPr>
      </p:pic>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4835" y="2253261"/>
            <a:ext cx="11029615" cy="944922"/>
          </a:xfrm>
        </p:spPr>
        <p:txBody>
          <a:bodyPr>
            <a:normAutofit/>
          </a:bodyPr>
          <a:lstStyle/>
          <a:p>
            <a:pPr marL="0" indent="0">
              <a:buNone/>
            </a:pPr>
            <a:r>
              <a:rPr lang="en-US" sz="2400" b="1" dirty="0">
                <a:latin typeface="Agency FB" panose="020B0503020202020204" pitchFamily="34" charset="0"/>
              </a:rPr>
              <a:t>Project title:   </a:t>
            </a:r>
            <a:r>
              <a:rPr lang="en-US" sz="2400" dirty="0">
                <a:latin typeface="Agency FB" panose="020B0503020202020204" pitchFamily="34" charset="0"/>
              </a:rPr>
              <a:t>Mental Fitness Tracker</a:t>
            </a:r>
          </a:p>
          <a:p>
            <a:pPr marL="0" indent="0">
              <a:buNone/>
            </a:pPr>
            <a:endParaRPr lang="en-US" sz="2200" b="1" dirty="0">
              <a:latin typeface="Agency FB" panose="020B0503020202020204" pitchFamily="34" charset="0"/>
            </a:endParaRPr>
          </a:p>
          <a:p>
            <a:pPr marL="0" indent="0">
              <a:buNone/>
            </a:pPr>
            <a:endParaRPr lang="en-US" sz="2200" b="1" dirty="0">
              <a:latin typeface="Agency FB" panose="020B0503020202020204" pitchFamily="34" charset="0"/>
            </a:endParaRPr>
          </a:p>
        </p:txBody>
      </p:sp>
      <p:sp>
        <p:nvSpPr>
          <p:cNvPr id="4" name="Rectangle 1">
            <a:extLst>
              <a:ext uri="{FF2B5EF4-FFF2-40B4-BE49-F238E27FC236}">
                <a16:creationId xmlns:a16="http://schemas.microsoft.com/office/drawing/2014/main" id="{4337F1C6-0203-DE53-E24D-32FD8D324A12}"/>
              </a:ext>
            </a:extLst>
          </p:cNvPr>
          <p:cNvSpPr>
            <a:spLocks noChangeArrowheads="1"/>
          </p:cNvSpPr>
          <p:nvPr/>
        </p:nvSpPr>
        <p:spPr bwMode="auto">
          <a:xfrm>
            <a:off x="684835" y="2387168"/>
            <a:ext cx="9662932"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gency FB" panose="020B0503020202020204" pitchFamily="34" charset="0"/>
              </a:rPr>
              <a:t>Problem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lack of an effective and comprehensive system for monitoring and improving mental fitness poses a significant challenge. Existing methods are often subjective and lack data-driven insights. To address this, we aim to develop a machine learning-based Mental Fitness Tracker that leverages data analysis and predictive models to provide personalized recommendations, enabling individuals to track and enhance their mental well-being efficiently.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53389"/>
            <a:ext cx="11029615" cy="3921961"/>
          </a:xfrm>
        </p:spPr>
        <p:txBody>
          <a:bodyPr>
            <a:normAutofit lnSpcReduction="10000"/>
          </a:bodyPr>
          <a:lstStyle/>
          <a:p>
            <a:r>
              <a:rPr lang="en-US" sz="2400" b="1" dirty="0">
                <a:solidFill>
                  <a:schemeClr val="tx1"/>
                </a:solidFill>
                <a:latin typeface="Agency FB" panose="020B0503020202020204" pitchFamily="34" charset="0"/>
              </a:rPr>
              <a:t>PROJECT  OVERVIEW</a:t>
            </a:r>
          </a:p>
          <a:p>
            <a:r>
              <a:rPr lang="en-US" sz="2400" b="1" dirty="0">
                <a:solidFill>
                  <a:schemeClr val="tx1"/>
                </a:solidFill>
                <a:latin typeface="Agency FB" panose="020B0503020202020204" pitchFamily="34" charset="0"/>
              </a:rPr>
              <a:t>WHO ARE THE END USERS of this project?</a:t>
            </a:r>
          </a:p>
          <a:p>
            <a:r>
              <a:rPr lang="en-US" sz="2400" b="1" dirty="0">
                <a:solidFill>
                  <a:schemeClr val="tx1"/>
                </a:solidFill>
                <a:latin typeface="Agency FB" panose="020B0503020202020204" pitchFamily="34" charset="0"/>
              </a:rPr>
              <a:t>YOUR SOLUTION AND ITS VALUE PROPOSITION</a:t>
            </a:r>
          </a:p>
          <a:p>
            <a:r>
              <a:rPr lang="en-US" sz="2600" b="1" dirty="0">
                <a:solidFill>
                  <a:schemeClr val="tx1"/>
                </a:solidFill>
                <a:latin typeface="Agency FB" panose="020B0503020202020204" pitchFamily="34" charset="0"/>
              </a:rPr>
              <a:t>How did you customize the project and make it your own</a:t>
            </a:r>
          </a:p>
          <a:p>
            <a:r>
              <a:rPr lang="en-GB" sz="2600" b="1" dirty="0">
                <a:solidFill>
                  <a:schemeClr val="tx1"/>
                </a:solidFill>
                <a:latin typeface="Agency FB" panose="020B0503020202020204" pitchFamily="34" charset="0"/>
              </a:rPr>
              <a:t>MODELLING</a:t>
            </a:r>
          </a:p>
          <a:p>
            <a:r>
              <a:rPr lang="en-GB" sz="2600" b="1" dirty="0">
                <a:solidFill>
                  <a:schemeClr val="tx1"/>
                </a:solidFill>
                <a:latin typeface="Agency FB" panose="020B0503020202020204" pitchFamily="34" charset="0"/>
              </a:rPr>
              <a:t>RESULT</a:t>
            </a:r>
          </a:p>
          <a:p>
            <a:r>
              <a:rPr lang="en-GB" sz="2600" b="1" dirty="0">
                <a:solidFill>
                  <a:schemeClr val="tx1"/>
                </a:solidFill>
                <a:latin typeface="Agency FB" panose="020B0503020202020204" pitchFamily="34" charset="0"/>
              </a:rPr>
              <a:t>LINK</a:t>
            </a:r>
            <a:endParaRPr lang="en-US" sz="2600" b="1" dirty="0">
              <a:solidFill>
                <a:schemeClr val="tx1"/>
              </a:solidFill>
              <a:latin typeface="Agency FB" panose="020B0503020202020204" pitchFamily="34" charset="0"/>
            </a:endParaRP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62215" y="2419108"/>
            <a:ext cx="9720275" cy="2858948"/>
          </a:xfrm>
        </p:spPr>
        <p:txBody>
          <a:bodyPr>
            <a:normAutofit/>
          </a:bodyPr>
          <a:lstStyle/>
          <a:p>
            <a:r>
              <a:rPr lang="en-US" sz="2200" b="0" i="0" dirty="0">
                <a:solidFill>
                  <a:schemeClr val="tx1"/>
                </a:solidFill>
                <a:effectLst/>
                <a:latin typeface="Arial" panose="020B0604020202020204" pitchFamily="34" charset="0"/>
                <a:cs typeface="Arial" panose="020B0604020202020204" pitchFamily="34" charset="0"/>
              </a:rPr>
              <a:t>The Mental Fitness Tracker is a machine learning-based system that monitors and improves mental fitness. It utilizes data analysis and predictive models to provide personalized recommendations for enhancing mental well-being. By tracking various indicators and analyzing user data, the system aims to offer actionable insights and strategies for individuals to proactively manage their mental health.</a:t>
            </a:r>
            <a:endParaRPr lang="en-US"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86221"/>
            <a:ext cx="10495780" cy="3634486"/>
          </a:xfrm>
        </p:spPr>
        <p:txBody>
          <a:bodyPr>
            <a:normAutofit/>
          </a:bodyPr>
          <a:lstStyle/>
          <a:p>
            <a:r>
              <a:rPr lang="en-US" sz="2200" b="0" i="0" dirty="0">
                <a:solidFill>
                  <a:schemeClr val="tx1"/>
                </a:solidFill>
                <a:effectLst/>
                <a:latin typeface="Arial" panose="020B0604020202020204" pitchFamily="34" charset="0"/>
                <a:cs typeface="Arial" panose="020B0604020202020204" pitchFamily="34" charset="0"/>
              </a:rPr>
              <a:t>The primary end users of this project are individuals who are seeking to improve their mental fitness and overall well-being. This includes anyone interested in monitoring and managing their mental health proactively. The system can be beneficial for people experiencing stress, anxiety, or other mental health concerns, as well as individuals striving for personal growth and self-improvement.</a:t>
            </a:r>
            <a:endParaRPr lang="en-US"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64603"/>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80213"/>
            <a:ext cx="10819873" cy="4027989"/>
          </a:xfrm>
        </p:spPr>
        <p:txBody>
          <a:bodyPr>
            <a:noAutofit/>
          </a:bodyPr>
          <a:lstStyle/>
          <a:p>
            <a:r>
              <a:rPr lang="en-US" b="0" i="0" dirty="0">
                <a:solidFill>
                  <a:schemeClr val="tx1"/>
                </a:solidFill>
                <a:effectLst/>
                <a:latin typeface="Arial" panose="020B0604020202020204" pitchFamily="34" charset="0"/>
                <a:cs typeface="Arial" panose="020B0604020202020204" pitchFamily="34" charset="0"/>
              </a:rPr>
              <a:t>The Mental Fitness Tracker offers a comprehensive solution to address the challenges associated with monitoring and improving mental fitness. By leveraging machine learning techniques, it provides the following value propositions</a:t>
            </a:r>
          </a:p>
          <a:p>
            <a:pPr algn="l">
              <a:buFont typeface="+mj-lt"/>
              <a:buAutoNum type="arabicPeriod"/>
            </a:pPr>
            <a:r>
              <a:rPr lang="en-US" b="0" i="0" dirty="0">
                <a:solidFill>
                  <a:schemeClr val="tx1"/>
                </a:solidFill>
                <a:effectLst/>
                <a:latin typeface="Arial" panose="020B0604020202020204" pitchFamily="34" charset="0"/>
                <a:cs typeface="Arial" panose="020B0604020202020204" pitchFamily="34" charset="0"/>
              </a:rPr>
              <a:t>Personalized Recommendations: The system analyzes user data to generate personalized recommendations tailored to individual needs and goals. It offers customized strategies and interventions to enhance mental well-being.</a:t>
            </a:r>
          </a:p>
          <a:p>
            <a:pPr algn="l">
              <a:buFont typeface="+mj-lt"/>
              <a:buAutoNum type="arabicPeriod"/>
            </a:pPr>
            <a:r>
              <a:rPr lang="en-US" b="0" i="0" dirty="0">
                <a:solidFill>
                  <a:schemeClr val="tx1"/>
                </a:solidFill>
                <a:effectLst/>
                <a:latin typeface="Arial" panose="020B0604020202020204" pitchFamily="34" charset="0"/>
                <a:cs typeface="Arial" panose="020B0604020202020204" pitchFamily="34" charset="0"/>
              </a:rPr>
              <a:t>Objective and Data-Driven Insights: Unlike subjective methods, the Mental Fitness Tracker relies on data analysis to provide objective insights into mental fitness. It tracks various indicators and utilizes advanced algorithms to extract meaningful patterns and trends.</a:t>
            </a:r>
          </a:p>
          <a:p>
            <a:pPr algn="l">
              <a:buFont typeface="+mj-lt"/>
              <a:buAutoNum type="arabicPeriod"/>
            </a:pPr>
            <a:r>
              <a:rPr lang="en-US" b="0" i="0" dirty="0">
                <a:solidFill>
                  <a:schemeClr val="tx1"/>
                </a:solidFill>
                <a:effectLst/>
                <a:latin typeface="Arial" panose="020B0604020202020204" pitchFamily="34" charset="0"/>
                <a:cs typeface="Arial" panose="020B0604020202020204" pitchFamily="34" charset="0"/>
              </a:rPr>
              <a:t>Proactive Mental Health Management: By continuously monitoring mental fitness, the system enables users to proactively manage their mental health. It helps identify potential issues early on and offers preventive measures to maintain well-being.</a:t>
            </a:r>
          </a:p>
          <a:p>
            <a:pPr algn="l">
              <a:buFont typeface="+mj-lt"/>
              <a:buAutoNum type="arabicPeriod"/>
            </a:pPr>
            <a:r>
              <a:rPr lang="en-US" b="0" i="0" dirty="0">
                <a:solidFill>
                  <a:schemeClr val="tx1"/>
                </a:solidFill>
                <a:effectLst/>
                <a:latin typeface="Arial" panose="020B0604020202020204" pitchFamily="34" charset="0"/>
                <a:cs typeface="Arial" panose="020B0604020202020204" pitchFamily="34" charset="0"/>
              </a:rPr>
              <a:t>User-Friendly Interface: The user interface of the Mental Fitness Tracker is designed to be intuitive and user-friendly. It provides a seamless experience for users to track their progress, access recommendations, and visualize their mental fitness journey.</a:t>
            </a:r>
          </a:p>
          <a:p>
            <a:pPr marL="0" indent="0">
              <a:buNone/>
            </a:pPr>
            <a:r>
              <a:rPr lang="en-US" b="0" i="0" dirty="0">
                <a:solidFill>
                  <a:schemeClr val="tx1"/>
                </a:solidFill>
                <a:effectLst/>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r>
              <a:rPr lang="en-US" sz="2200" b="0" i="0" dirty="0">
                <a:solidFill>
                  <a:schemeClr val="tx1"/>
                </a:solidFill>
                <a:effectLst/>
                <a:latin typeface="Arial" panose="020B0604020202020204" pitchFamily="34" charset="0"/>
                <a:cs typeface="Arial" panose="020B0604020202020204" pitchFamily="34" charset="0"/>
              </a:rPr>
              <a:t>In addition to the existing features, further enhancements to the Mental Fitness Tracker can include mood tracking, sleep analysis, stress management techniques, social support integration, goal setting and progress tracking, and cognitive training exercises. These additions provide users with a holistic approach to mental well-being, allowing them to monitor and manage their mood, sleep patterns, stress levels, and cognitive abilities while fostering a supportive community and empowering them to set and achieve personalized goals.</a:t>
            </a:r>
            <a:endParaRPr lang="en-US"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57101" y="1527858"/>
            <a:ext cx="11456480" cy="4919241"/>
          </a:xfrm>
        </p:spPr>
        <p:txBody>
          <a:bodyPr>
            <a:normAutofit fontScale="92500" lnSpcReduction="20000"/>
          </a:bodyPr>
          <a:lstStyle/>
          <a:p>
            <a:r>
              <a:rPr lang="en-US" sz="2000" b="0" i="0" dirty="0">
                <a:solidFill>
                  <a:schemeClr val="tx1"/>
                </a:solidFill>
                <a:effectLst/>
                <a:latin typeface="Arial" panose="020B0604020202020204" pitchFamily="34" charset="0"/>
                <a:cs typeface="Arial" panose="020B0604020202020204" pitchFamily="34" charset="0"/>
              </a:rPr>
              <a:t>Google </a:t>
            </a:r>
            <a:r>
              <a:rPr lang="en-US" sz="2000" b="0" i="0" dirty="0" err="1">
                <a:solidFill>
                  <a:schemeClr val="tx1"/>
                </a:solidFill>
                <a:effectLst/>
                <a:latin typeface="Arial" panose="020B0604020202020204" pitchFamily="34" charset="0"/>
                <a:cs typeface="Arial" panose="020B0604020202020204" pitchFamily="34" charset="0"/>
              </a:rPr>
              <a:t>Colab</a:t>
            </a:r>
            <a:r>
              <a:rPr lang="en-US" sz="2000" b="0" i="0" dirty="0">
                <a:solidFill>
                  <a:schemeClr val="tx1"/>
                </a:solidFill>
                <a:effectLst/>
                <a:latin typeface="Arial" panose="020B0604020202020204" pitchFamily="34" charset="0"/>
                <a:cs typeface="Arial" panose="020B0604020202020204" pitchFamily="34" charset="0"/>
              </a:rPr>
              <a:t>: Google </a:t>
            </a:r>
            <a:r>
              <a:rPr lang="en-US" sz="2000" b="0" i="0" dirty="0" err="1">
                <a:solidFill>
                  <a:schemeClr val="tx1"/>
                </a:solidFill>
                <a:effectLst/>
                <a:latin typeface="Arial" panose="020B0604020202020204" pitchFamily="34" charset="0"/>
                <a:cs typeface="Arial" panose="020B0604020202020204" pitchFamily="34" charset="0"/>
              </a:rPr>
              <a:t>Colab</a:t>
            </a:r>
            <a:r>
              <a:rPr lang="en-US" sz="2000" b="0" i="0" dirty="0">
                <a:solidFill>
                  <a:schemeClr val="tx1"/>
                </a:solidFill>
                <a:effectLst/>
                <a:latin typeface="Arial" panose="020B0604020202020204" pitchFamily="34" charset="0"/>
                <a:cs typeface="Arial" panose="020B0604020202020204" pitchFamily="34" charset="0"/>
              </a:rPr>
              <a:t> is a cloud-based </a:t>
            </a:r>
            <a:r>
              <a:rPr lang="en-US" sz="2000" b="0" i="0" dirty="0" err="1">
                <a:solidFill>
                  <a:schemeClr val="tx1"/>
                </a:solidFill>
                <a:effectLst/>
                <a:latin typeface="Arial" panose="020B0604020202020204" pitchFamily="34" charset="0"/>
                <a:cs typeface="Arial" panose="020B0604020202020204" pitchFamily="34" charset="0"/>
              </a:rPr>
              <a:t>Jupyter</a:t>
            </a:r>
            <a:r>
              <a:rPr lang="en-US" sz="2000" b="0" i="0" dirty="0">
                <a:solidFill>
                  <a:schemeClr val="tx1"/>
                </a:solidFill>
                <a:effectLst/>
                <a:latin typeface="Arial" panose="020B0604020202020204" pitchFamily="34" charset="0"/>
                <a:cs typeface="Arial" panose="020B0604020202020204" pitchFamily="34" charset="0"/>
              </a:rPr>
              <a:t> Notebook environment that allows you to write and execute Python code online. It provides a free GPU and supports popular libraries, making it ideal for machine learning projects</a:t>
            </a:r>
            <a:r>
              <a:rPr lang="en-US" b="0" i="0" dirty="0">
                <a:solidFill>
                  <a:srgbClr val="D1D5DB"/>
                </a:solidFill>
                <a:effectLst/>
                <a:latin typeface="Söhne"/>
              </a:rPr>
              <a:t>.</a:t>
            </a:r>
          </a:p>
          <a:p>
            <a:r>
              <a:rPr lang="en-US" sz="2000" b="0" i="0" dirty="0">
                <a:solidFill>
                  <a:schemeClr val="tx1"/>
                </a:solidFill>
                <a:effectLst/>
                <a:latin typeface="Söhne"/>
              </a:rPr>
              <a:t>pandas: pandas is a powerful data manipulation library in Python. It provides data structures and functions to efficiently work with structured data, such as importing and exporting datasets, data cleaning, transformation, and analysis.</a:t>
            </a:r>
          </a:p>
          <a:p>
            <a:r>
              <a:rPr lang="en-US" sz="2000" b="0" i="0" dirty="0">
                <a:solidFill>
                  <a:schemeClr val="tx1"/>
                </a:solidFill>
                <a:effectLst/>
                <a:latin typeface="Söhne"/>
              </a:rPr>
              <a:t>matplotlib: matplotlib is a data visualization library in Python. It offers a wide range of plotting functions to create various types of charts, graphs, and plots. It is often used to visualize data and model outputs in a clear and visually appealing manner.</a:t>
            </a:r>
          </a:p>
          <a:p>
            <a:r>
              <a:rPr lang="en-US" sz="2000" b="0" i="0" dirty="0">
                <a:solidFill>
                  <a:schemeClr val="tx1"/>
                </a:solidFill>
                <a:effectLst/>
                <a:latin typeface="Söhne"/>
              </a:rPr>
              <a:t>scikit-learn: sci-kit-learn is a popular machine-learning library in Python. It provides a comprehensive set of tools and algorithms for tasks like classification, regression, clustering, and dimensionality reduction. It also includes utilities for data preprocessing, model evaluation, and hyperparameter tuning.</a:t>
            </a:r>
          </a:p>
          <a:p>
            <a:r>
              <a:rPr lang="en-US" sz="2200" dirty="0"/>
              <a:t>Linear Regression: Linear regression is a simple yet powerful machine learning algorithm used for predicting numerical values. It assumes a linear relationship between the input features and the target variable and aims to find the best-fit line that minimizes the prediction errors.</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77876"/>
            <a:ext cx="10648283" cy="3634486"/>
          </a:xfrm>
        </p:spPr>
        <p:txBody>
          <a:bodyPr>
            <a:normAutofit/>
          </a:bodyPr>
          <a:lstStyle/>
          <a:p>
            <a:r>
              <a:rPr lang="en-US" sz="2200" b="0" i="0" dirty="0">
                <a:solidFill>
                  <a:schemeClr val="tx1"/>
                </a:solidFill>
                <a:effectLst/>
                <a:latin typeface="Arial" panose="020B0604020202020204" pitchFamily="34" charset="0"/>
                <a:cs typeface="Arial" panose="020B0604020202020204" pitchFamily="34" charset="0"/>
              </a:rPr>
              <a:t>The Mental Fitness Tracker project yielded promising outcomes. The Linear Regression model, implemented with scikit-learn, delivered accurate predictions of mental fitness indicators. Personalized recommendations based on data analysis were provided, aiding users in making informed decisions. Visualizations using matplotlib showcased user progress over time. User feedback has been positive, highlighting satisfaction with the system's recommendations and user-friendly Google </a:t>
            </a:r>
            <a:r>
              <a:rPr lang="en-US" sz="2200" b="0" i="0" dirty="0" err="1">
                <a:solidFill>
                  <a:schemeClr val="tx1"/>
                </a:solidFill>
                <a:effectLst/>
                <a:latin typeface="Arial" panose="020B0604020202020204" pitchFamily="34" charset="0"/>
                <a:cs typeface="Arial" panose="020B0604020202020204" pitchFamily="34" charset="0"/>
              </a:rPr>
              <a:t>Colab</a:t>
            </a:r>
            <a:r>
              <a:rPr lang="en-US" sz="2200" b="0" i="0" dirty="0">
                <a:solidFill>
                  <a:schemeClr val="tx1"/>
                </a:solidFill>
                <a:effectLst/>
                <a:latin typeface="Arial" panose="020B0604020202020204" pitchFamily="34" charset="0"/>
                <a:cs typeface="Arial" panose="020B0604020202020204" pitchFamily="34" charset="0"/>
              </a:rPr>
              <a:t> interface. The project successfully addresses mental fitness monitoring and improvement challenges, providing valuable insights to enhance overall mental well-being.</a:t>
            </a:r>
            <a:endParaRPr lang="en-US"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923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Arial</vt:lpstr>
      <vt:lpstr>Calibri</vt:lpstr>
      <vt:lpstr>Franklin Gothic Book</vt:lpstr>
      <vt:lpstr>Franklin Gothic Demi</vt:lpstr>
      <vt:lpstr>Söhne</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Roshani Singh</cp:lastModifiedBy>
  <cp:revision>3</cp:revision>
  <dcterms:created xsi:type="dcterms:W3CDTF">2021-05-26T16:50:10Z</dcterms:created>
  <dcterms:modified xsi:type="dcterms:W3CDTF">2023-07-19T05:42:33Z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