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8" r:id="rId9"/>
    <p:sldId id="267" r:id="rId10"/>
    <p:sldId id="260" r:id="rId11"/>
    <p:sldId id="261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hni Balasubramanian" userId="b0ce54d188052d8e" providerId="LiveId" clId="{DB9B3167-6161-49B3-A402-ECE93EEDB044}"/>
    <pc:docChg chg="delSld">
      <pc:chgData name="Roshni Balasubramanian" userId="b0ce54d188052d8e" providerId="LiveId" clId="{DB9B3167-6161-49B3-A402-ECE93EEDB044}" dt="2021-06-14T08:58:07.982" v="1" actId="2696"/>
      <pc:docMkLst>
        <pc:docMk/>
      </pc:docMkLst>
      <pc:sldChg chg="del">
        <pc:chgData name="Roshni Balasubramanian" userId="b0ce54d188052d8e" providerId="LiveId" clId="{DB9B3167-6161-49B3-A402-ECE93EEDB044}" dt="2021-06-14T08:58:05.504" v="0" actId="2696"/>
        <pc:sldMkLst>
          <pc:docMk/>
          <pc:sldMk cId="0" sldId="262"/>
        </pc:sldMkLst>
      </pc:sldChg>
      <pc:sldChg chg="del">
        <pc:chgData name="Roshni Balasubramanian" userId="b0ce54d188052d8e" providerId="LiveId" clId="{DB9B3167-6161-49B3-A402-ECE93EEDB044}" dt="2021-06-14T08:58:07.982" v="1" actId="2696"/>
        <pc:sldMkLst>
          <pc:docMk/>
          <pc:sldMk cId="0" sldId="26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hni\Downloads\KPMG_VI_New_raw_data_update_final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hni\AppData\Roaming\Microsoft\Excel\KPMG_VI_New_raw_data_update_final%20(1)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hni\Downloads\KPMG_VI_New_raw_data_update_final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hni\Downloads\KPMG_VI_New_raw_data_update_final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hni\AppData\Roaming\Microsoft\Excel\KPMG_VI_New_raw_data_update_final%20(1)%20(version%201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hni\AppData\Roaming\Microsoft\Excel\KPMG_VI_New_raw_data_update_final%20(1)%20(version%201)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hni\AppData\Roaming\Microsoft\Excel\KPMG_VI_New_raw_data_update_final%20(1)%20(version%201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(1).xlsx]JobAnalysis!PivotTable1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Age Groups</a:t>
            </a:r>
            <a:r>
              <a:rPr lang="en-IN" baseline="0" dirty="0"/>
              <a:t> Profit and Gender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JobAnalysis!$T$43:$T$45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JobAnalysis!$S$46:$S$52</c:f>
              <c:strCache>
                <c:ptCount val="6"/>
                <c:pt idx="0">
                  <c:v>19-29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60-70</c:v>
                </c:pt>
                <c:pt idx="5">
                  <c:v>75-90</c:v>
                </c:pt>
              </c:strCache>
            </c:strRef>
          </c:cat>
          <c:val>
            <c:numRef>
              <c:f>JobAnalysis!$T$46:$T$52</c:f>
              <c:numCache>
                <c:formatCode>General</c:formatCode>
                <c:ptCount val="6"/>
                <c:pt idx="0">
                  <c:v>881226.9200000019</c:v>
                </c:pt>
                <c:pt idx="1">
                  <c:v>943590.12000000197</c:v>
                </c:pt>
                <c:pt idx="2">
                  <c:v>1887181.6500000057</c:v>
                </c:pt>
                <c:pt idx="3">
                  <c:v>973619.82000000158</c:v>
                </c:pt>
                <c:pt idx="4">
                  <c:v>675795.28000000049</c:v>
                </c:pt>
                <c:pt idx="5">
                  <c:v>2977.1099999999997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5C-47A3-AA56-8796D013A495}"/>
            </c:ext>
          </c:extLst>
        </c:ser>
        <c:ser>
          <c:idx val="1"/>
          <c:order val="1"/>
          <c:tx>
            <c:strRef>
              <c:f>JobAnalysis!$U$43:$U$45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JobAnalysis!$S$46:$S$52</c:f>
              <c:strCache>
                <c:ptCount val="6"/>
                <c:pt idx="0">
                  <c:v>19-29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60-70</c:v>
                </c:pt>
                <c:pt idx="5">
                  <c:v>75-90</c:v>
                </c:pt>
              </c:strCache>
            </c:strRef>
          </c:cat>
          <c:val>
            <c:numRef>
              <c:f>JobAnalysis!$U$46:$U$52</c:f>
              <c:numCache>
                <c:formatCode>General</c:formatCode>
                <c:ptCount val="6"/>
                <c:pt idx="0">
                  <c:v>993358.92000000097</c:v>
                </c:pt>
                <c:pt idx="1">
                  <c:v>879992.29</c:v>
                </c:pt>
                <c:pt idx="2">
                  <c:v>1761462.6900000062</c:v>
                </c:pt>
                <c:pt idx="3">
                  <c:v>882042.41000000061</c:v>
                </c:pt>
                <c:pt idx="4">
                  <c:v>662002.11999999953</c:v>
                </c:pt>
                <c:pt idx="5">
                  <c:v>14331.570000000002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5C-47A3-AA56-8796D013A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2794432"/>
        <c:axId val="1222794016"/>
      </c:barChart>
      <c:catAx>
        <c:axId val="1222794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Age Groups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794016"/>
        <c:crosses val="autoZero"/>
        <c:auto val="1"/>
        <c:lblAlgn val="ctr"/>
        <c:lblOffset val="100"/>
        <c:noMultiLvlLbl val="0"/>
      </c:catAx>
      <c:valAx>
        <c:axId val="122279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Profit</a:t>
                </a:r>
                <a:r>
                  <a:rPr lang="en-IN" baseline="0" dirty="0"/>
                  <a:t> (Dollars)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79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 (version 1).xlsb]JobAnalysis!PivotTable1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Online</a:t>
            </a:r>
            <a:r>
              <a:rPr lang="en-US" baseline="0" dirty="0"/>
              <a:t> Shopping by Different Age groups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JobAnalysis!$T$43:$T$44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JobAnalysis!$S$45:$S$51</c:f>
              <c:strCache>
                <c:ptCount val="6"/>
                <c:pt idx="0">
                  <c:v>19-29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60-70</c:v>
                </c:pt>
                <c:pt idx="5">
                  <c:v>75-90</c:v>
                </c:pt>
              </c:strCache>
            </c:strRef>
          </c:cat>
          <c:val>
            <c:numRef>
              <c:f>JobAnalysis!$T$45:$T$51</c:f>
              <c:numCache>
                <c:formatCode>General</c:formatCode>
                <c:ptCount val="6"/>
                <c:pt idx="0">
                  <c:v>1696</c:v>
                </c:pt>
                <c:pt idx="1">
                  <c:v>1595</c:v>
                </c:pt>
                <c:pt idx="2">
                  <c:v>3313</c:v>
                </c:pt>
                <c:pt idx="3">
                  <c:v>1645</c:v>
                </c:pt>
                <c:pt idx="4">
                  <c:v>1247</c:v>
                </c:pt>
                <c:pt idx="5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62-4ABD-8AB2-21212CEB916A}"/>
            </c:ext>
          </c:extLst>
        </c:ser>
        <c:ser>
          <c:idx val="1"/>
          <c:order val="1"/>
          <c:tx>
            <c:strRef>
              <c:f>JobAnalysis!$U$43:$U$44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JobAnalysis!$S$45:$S$51</c:f>
              <c:strCache>
                <c:ptCount val="6"/>
                <c:pt idx="0">
                  <c:v>19-29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60-70</c:v>
                </c:pt>
                <c:pt idx="5">
                  <c:v>75-90</c:v>
                </c:pt>
              </c:strCache>
            </c:strRef>
          </c:cat>
          <c:val>
            <c:numRef>
              <c:f>JobAnalysis!$U$45:$U$51</c:f>
              <c:numCache>
                <c:formatCode>General</c:formatCode>
                <c:ptCount val="6"/>
                <c:pt idx="0">
                  <c:v>1674</c:v>
                </c:pt>
                <c:pt idx="1">
                  <c:v>1632</c:v>
                </c:pt>
                <c:pt idx="2">
                  <c:v>3337</c:v>
                </c:pt>
                <c:pt idx="3">
                  <c:v>1648</c:v>
                </c:pt>
                <c:pt idx="4">
                  <c:v>1193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62-4ABD-8AB2-21212CEB91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2794432"/>
        <c:axId val="1222794016"/>
      </c:barChart>
      <c:catAx>
        <c:axId val="1222794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794016"/>
        <c:crosses val="autoZero"/>
        <c:auto val="1"/>
        <c:lblAlgn val="ctr"/>
        <c:lblOffset val="100"/>
        <c:noMultiLvlLbl val="0"/>
      </c:catAx>
      <c:valAx>
        <c:axId val="122279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  <a:r>
                  <a:rPr lang="en-US" baseline="0" dirty="0"/>
                  <a:t> of Customers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79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[KPMG_VI_New_raw_data_update_final (1).xlsx]JobAnalysis!PivotTable4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Industries</a:t>
            </a:r>
            <a:r>
              <a:rPr lang="en-US" baseline="0" dirty="0"/>
              <a:t> vs Purchases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JobAnalysis!$B$1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JobAnalysis!$A$2:$A$11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JobAnalysis!$B$2:$B$11</c:f>
              <c:numCache>
                <c:formatCode>General</c:formatCode>
                <c:ptCount val="9"/>
                <c:pt idx="0">
                  <c:v>578</c:v>
                </c:pt>
                <c:pt idx="1">
                  <c:v>698</c:v>
                </c:pt>
                <c:pt idx="2">
                  <c:v>3885</c:v>
                </c:pt>
                <c:pt idx="3">
                  <c:v>3091</c:v>
                </c:pt>
                <c:pt idx="4">
                  <c:v>1084</c:v>
                </c:pt>
                <c:pt idx="5">
                  <c:v>4014</c:v>
                </c:pt>
                <c:pt idx="6">
                  <c:v>1297</c:v>
                </c:pt>
                <c:pt idx="7">
                  <c:v>1758</c:v>
                </c:pt>
                <c:pt idx="8">
                  <c:v>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0-462C-B3D9-0FEFA1B5F2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0176127"/>
        <c:axId val="1240174879"/>
      </c:barChart>
      <c:catAx>
        <c:axId val="1240176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Job</a:t>
                </a:r>
                <a:r>
                  <a:rPr lang="en-US" b="1" baseline="0" dirty="0"/>
                  <a:t> Industries of Customers</a:t>
                </a:r>
                <a:endParaRPr lang="en-IN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174879"/>
        <c:crosses val="autoZero"/>
        <c:auto val="1"/>
        <c:lblAlgn val="ctr"/>
        <c:lblOffset val="100"/>
        <c:noMultiLvlLbl val="0"/>
      </c:catAx>
      <c:valAx>
        <c:axId val="124017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Count</a:t>
                </a:r>
                <a:r>
                  <a:rPr lang="en-US" b="1" baseline="0" dirty="0"/>
                  <a:t> of Purchases Made</a:t>
                </a:r>
                <a:endParaRPr lang="en-IN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176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(1).xlsx]JobAnalysis!PivotTable5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</a:t>
            </a:r>
            <a:r>
              <a:rPr lang="en-US" baseline="0" dirty="0"/>
              <a:t> from Each Industry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JobAnalysis!$M$13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JobAnalysis!$L$14:$L$23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JobAnalysis!$M$14:$M$23</c:f>
              <c:numCache>
                <c:formatCode>General</c:formatCode>
                <c:ptCount val="9"/>
                <c:pt idx="0">
                  <c:v>313802.95999999979</c:v>
                </c:pt>
                <c:pt idx="1">
                  <c:v>391105.47999999986</c:v>
                </c:pt>
                <c:pt idx="2">
                  <c:v>2202504.8600000041</c:v>
                </c:pt>
                <c:pt idx="3">
                  <c:v>1689193.2800000065</c:v>
                </c:pt>
                <c:pt idx="4">
                  <c:v>621922.16000000015</c:v>
                </c:pt>
                <c:pt idx="5">
                  <c:v>2205217.1699999971</c:v>
                </c:pt>
                <c:pt idx="6">
                  <c:v>717451.35000000068</c:v>
                </c:pt>
                <c:pt idx="7">
                  <c:v>996943.16000000143</c:v>
                </c:pt>
                <c:pt idx="8">
                  <c:v>189899.32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01-4AF1-A3A2-119BD4219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9422911"/>
        <c:axId val="1099429567"/>
      </c:barChart>
      <c:catAx>
        <c:axId val="1099422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Industries</a:t>
                </a:r>
                <a:r>
                  <a:rPr lang="en-US" b="1" baseline="0" dirty="0"/>
                  <a:t> of Customers</a:t>
                </a:r>
                <a:endParaRPr lang="en-IN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429567"/>
        <c:crosses val="autoZero"/>
        <c:auto val="1"/>
        <c:lblAlgn val="ctr"/>
        <c:lblOffset val="100"/>
        <c:noMultiLvlLbl val="0"/>
      </c:catAx>
      <c:valAx>
        <c:axId val="109942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Profit</a:t>
                </a:r>
                <a:r>
                  <a:rPr lang="en-US" b="1" baseline="0" dirty="0"/>
                  <a:t> (Dollars)</a:t>
                </a:r>
                <a:endParaRPr lang="en-IN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422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 (version 1).xlsb]RFMValueChart!PivotTable1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Customer Profiles and RFM</a:t>
            </a:r>
            <a:r>
              <a:rPr lang="en-US" baseline="0" dirty="0"/>
              <a:t> Score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RFMValueChart!$B$3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RFMValueChart!$A$4:$A$8</c:f>
              <c:strCache>
                <c:ptCount val="4"/>
                <c:pt idx="0">
                  <c:v>Bronze</c:v>
                </c:pt>
                <c:pt idx="1">
                  <c:v>Silver</c:v>
                </c:pt>
                <c:pt idx="2">
                  <c:v>Gold</c:v>
                </c:pt>
                <c:pt idx="3">
                  <c:v>Platinum</c:v>
                </c:pt>
              </c:strCache>
            </c:strRef>
          </c:cat>
          <c:val>
            <c:numRef>
              <c:f>RFMValueChart!$B$4:$B$8</c:f>
              <c:numCache>
                <c:formatCode>General</c:formatCode>
                <c:ptCount val="4"/>
                <c:pt idx="0">
                  <c:v>82933</c:v>
                </c:pt>
                <c:pt idx="1">
                  <c:v>208011</c:v>
                </c:pt>
                <c:pt idx="2">
                  <c:v>290153</c:v>
                </c:pt>
                <c:pt idx="3">
                  <c:v>376728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45-4CC6-BB85-D85A5DE09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255439"/>
        <c:axId val="81106943"/>
      </c:barChart>
      <c:catAx>
        <c:axId val="1852554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Customer</a:t>
                </a:r>
                <a:r>
                  <a:rPr lang="en-US" baseline="0" dirty="0"/>
                  <a:t> Profiles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06943"/>
        <c:crosses val="autoZero"/>
        <c:auto val="1"/>
        <c:lblAlgn val="ctr"/>
        <c:lblOffset val="100"/>
        <c:noMultiLvlLbl val="0"/>
      </c:catAx>
      <c:valAx>
        <c:axId val="8110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RMF SCORE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55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 (version 1).xlsb]CarsPerState!PivotTable3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Ownership</a:t>
            </a:r>
            <a:r>
              <a:rPr lang="en-US" baseline="0" dirty="0"/>
              <a:t> of Cars and Residence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CarsPerState!$B$3:$B$4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CarsPerState!$A$5:$A$7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CarsPerState!$B$5:$B$7</c:f>
              <c:numCache>
                <c:formatCode>General</c:formatCode>
                <c:ptCount val="2"/>
                <c:pt idx="0">
                  <c:v>5201</c:v>
                </c:pt>
                <c:pt idx="1">
                  <c:v>5475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CF-437E-B50D-F91F0F736421}"/>
            </c:ext>
          </c:extLst>
        </c:ser>
        <c:ser>
          <c:idx val="1"/>
          <c:order val="1"/>
          <c:tx>
            <c:strRef>
              <c:f>CarsPerState!$C$3:$C$4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CarsPerState!$A$5:$A$7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CarsPerState!$C$5:$C$7</c:f>
              <c:numCache>
                <c:formatCode>General</c:formatCode>
                <c:ptCount val="2"/>
                <c:pt idx="0">
                  <c:v>2129</c:v>
                </c:pt>
                <c:pt idx="1">
                  <c:v>2133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CF-437E-B50D-F91F0F736421}"/>
            </c:ext>
          </c:extLst>
        </c:ser>
        <c:ser>
          <c:idx val="2"/>
          <c:order val="2"/>
          <c:tx>
            <c:strRef>
              <c:f>CarsPerState!$D$3:$D$4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CarsPerState!$A$5:$A$7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CarsPerState!$D$5:$D$7</c:f>
              <c:numCache>
                <c:formatCode>General</c:formatCode>
                <c:ptCount val="2"/>
                <c:pt idx="0">
                  <c:v>2596</c:v>
                </c:pt>
                <c:pt idx="1">
                  <c:v>2425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CF-437E-B50D-F91F0F736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278591"/>
        <c:axId val="82273599"/>
      </c:barChart>
      <c:catAx>
        <c:axId val="82278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Owns a </a:t>
                </a:r>
                <a:r>
                  <a:rPr lang="en-US" baseline="0" dirty="0"/>
                  <a:t>Car?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0.4248986386429322"/>
              <c:y val="0.909722222222222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73599"/>
        <c:crosses val="autoZero"/>
        <c:auto val="1"/>
        <c:lblAlgn val="ctr"/>
        <c:lblOffset val="100"/>
        <c:noMultiLvlLbl val="0"/>
      </c:catAx>
      <c:valAx>
        <c:axId val="8227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  <a:r>
                  <a:rPr lang="en-US" baseline="0" dirty="0"/>
                  <a:t> of Customers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785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 (version 1).xlsb]AgeWealthDemographic!PivotTable2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Profit from</a:t>
            </a:r>
            <a:r>
              <a:rPr lang="en-IN" baseline="0" dirty="0"/>
              <a:t> Age Groups and Wealth Segments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AgeWealthDemographic!$B$3:$B$4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AgeWealthDemographic!$A$5:$A$11</c:f>
              <c:strCache>
                <c:ptCount val="6"/>
                <c:pt idx="0">
                  <c:v>19-29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75-90</c:v>
                </c:pt>
              </c:strCache>
            </c:strRef>
          </c:cat>
          <c:val>
            <c:numRef>
              <c:f>AgeWealthDemographic!$B$5:$B$11</c:f>
              <c:numCache>
                <c:formatCode>General</c:formatCode>
                <c:ptCount val="6"/>
                <c:pt idx="0">
                  <c:v>516188.2000000003</c:v>
                </c:pt>
                <c:pt idx="1">
                  <c:v>447235.92999999947</c:v>
                </c:pt>
                <c:pt idx="2">
                  <c:v>867515.61999999965</c:v>
                </c:pt>
                <c:pt idx="3">
                  <c:v>464747.84999999945</c:v>
                </c:pt>
                <c:pt idx="4">
                  <c:v>325147.95999999985</c:v>
                </c:pt>
                <c:pt idx="5">
                  <c:v>15668.100000000002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3D-455F-8F5B-7BE2BBB27707}"/>
            </c:ext>
          </c:extLst>
        </c:ser>
        <c:ser>
          <c:idx val="1"/>
          <c:order val="1"/>
          <c:tx>
            <c:strRef>
              <c:f>AgeWealthDemographic!$C$3:$C$4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AgeWealthDemographic!$A$5:$A$11</c:f>
              <c:strCache>
                <c:ptCount val="6"/>
                <c:pt idx="0">
                  <c:v>19-29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75-90</c:v>
                </c:pt>
              </c:strCache>
            </c:strRef>
          </c:cat>
          <c:val>
            <c:numRef>
              <c:f>AgeWealthDemographic!$C$5:$C$11</c:f>
              <c:numCache>
                <c:formatCode>General</c:formatCode>
                <c:ptCount val="6"/>
                <c:pt idx="0">
                  <c:v>433662.70999999985</c:v>
                </c:pt>
                <c:pt idx="1">
                  <c:v>486731.25000000006</c:v>
                </c:pt>
                <c:pt idx="2">
                  <c:v>946494.4999999993</c:v>
                </c:pt>
                <c:pt idx="3">
                  <c:v>510049.38999999972</c:v>
                </c:pt>
                <c:pt idx="4">
                  <c:v>342415.57999999961</c:v>
                </c:pt>
                <c:pt idx="5">
                  <c:v>4523.2300000000005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3D-455F-8F5B-7BE2BBB27707}"/>
            </c:ext>
          </c:extLst>
        </c:ser>
        <c:ser>
          <c:idx val="2"/>
          <c:order val="2"/>
          <c:tx>
            <c:strRef>
              <c:f>AgeWealthDemographic!$D$3:$D$4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AgeWealthDemographic!$A$5:$A$11</c:f>
              <c:strCache>
                <c:ptCount val="6"/>
                <c:pt idx="0">
                  <c:v>19-29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75-90</c:v>
                </c:pt>
              </c:strCache>
            </c:strRef>
          </c:cat>
          <c:val>
            <c:numRef>
              <c:f>AgeWealthDemographic!$D$5:$D$11</c:f>
              <c:numCache>
                <c:formatCode>General</c:formatCode>
                <c:ptCount val="6"/>
                <c:pt idx="0">
                  <c:v>952507.21000000206</c:v>
                </c:pt>
                <c:pt idx="1">
                  <c:v>910049.97000000149</c:v>
                </c:pt>
                <c:pt idx="2">
                  <c:v>1898875.3000000066</c:v>
                </c:pt>
                <c:pt idx="3">
                  <c:v>924419.43000000075</c:v>
                </c:pt>
                <c:pt idx="4">
                  <c:v>692752.53999999992</c:v>
                </c:pt>
                <c:pt idx="5">
                  <c:v>2977.11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3D-455F-8F5B-7BE2BBB27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795903"/>
        <c:axId val="244796735"/>
      </c:barChart>
      <c:catAx>
        <c:axId val="244795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Age</a:t>
                </a:r>
                <a:r>
                  <a:rPr lang="en-US" baseline="0" dirty="0"/>
                  <a:t> Groups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796735"/>
        <c:crosses val="autoZero"/>
        <c:auto val="1"/>
        <c:lblAlgn val="ctr"/>
        <c:lblOffset val="100"/>
        <c:noMultiLvlLbl val="0"/>
      </c:catAx>
      <c:valAx>
        <c:axId val="24479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Sum of Profit</a:t>
                </a:r>
                <a:r>
                  <a:rPr lang="en-US" baseline="0" dirty="0"/>
                  <a:t> (Dollars)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795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rgbClr val="0070C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Roshni Balasubramanian – Virtual Intern at KPMG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4656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Based on data exploration and analysis: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03101-DEAC-4B25-8DE4-236289E0F387}"/>
              </a:ext>
            </a:extLst>
          </p:cNvPr>
          <p:cNvSpPr txBox="1"/>
          <p:nvPr/>
        </p:nvSpPr>
        <p:spPr>
          <a:xfrm>
            <a:off x="626012" y="1562888"/>
            <a:ext cx="8144613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We can conclude that: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RFM Score is highest for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Platinum and Gold Customers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dirty="0"/>
              <a:t>New South Wales </a:t>
            </a:r>
            <a:r>
              <a:rPr lang="en-US" dirty="0"/>
              <a:t>has the highest population of customers who buy bikes/products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Women of age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group 40-49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are more profitable.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Pe</a:t>
            </a:r>
            <a:r>
              <a:rPr lang="en-US" dirty="0"/>
              <a:t>ople who work in </a:t>
            </a:r>
            <a:r>
              <a:rPr lang="en-US" b="1" dirty="0"/>
              <a:t>Manufacturing, Finance, and Health industries </a:t>
            </a:r>
            <a:r>
              <a:rPr lang="en-US" dirty="0"/>
              <a:t>derive most profit.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/>
              <a:t>Wealth segment “</a:t>
            </a:r>
            <a:r>
              <a:rPr lang="en-US" b="1" dirty="0"/>
              <a:t>Mass Customer</a:t>
            </a:r>
            <a:r>
              <a:rPr lang="en-US" dirty="0"/>
              <a:t>” has given Sprocket Central the highest profit and sales.</a:t>
            </a: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Based on the developed model we can use to interpret new customer data.</a:t>
            </a:r>
            <a:endParaRPr sz="1600" dirty="0"/>
          </a:p>
        </p:txBody>
      </p:sp>
      <p:sp>
        <p:nvSpPr>
          <p:cNvPr id="153" name="Place any supporting images, graphs, data or extra text here."/>
          <p:cNvSpPr/>
          <p:nvPr/>
        </p:nvSpPr>
        <p:spPr>
          <a:xfrm>
            <a:off x="4969973" y="3289336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30C69-82DF-4F7C-85D3-A66F21CD8CA7}"/>
              </a:ext>
            </a:extLst>
          </p:cNvPr>
          <p:cNvSpPr txBox="1"/>
          <p:nvPr/>
        </p:nvSpPr>
        <p:spPr>
          <a:xfrm>
            <a:off x="925511" y="4060201"/>
            <a:ext cx="808892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Sample of mos</a:t>
            </a:r>
            <a:r>
              <a:rPr lang="en-US" dirty="0"/>
              <a:t>t valuable customers based on the data exploration and modeling done.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24C0BF-C997-463B-819C-9E9252516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72" y="1604530"/>
            <a:ext cx="7210253" cy="2129918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1265308" y="950948"/>
            <a:ext cx="5459402" cy="3136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2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2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2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2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Course of action to determine target group for Sprocket Central’s products </a:t>
            </a:r>
            <a:endParaRPr sz="1600" dirty="0"/>
          </a:p>
        </p:txBody>
      </p:sp>
      <p:sp>
        <p:nvSpPr>
          <p:cNvPr id="124" name="Shape 73"/>
          <p:cNvSpPr/>
          <p:nvPr/>
        </p:nvSpPr>
        <p:spPr>
          <a:xfrm>
            <a:off x="353225" y="1915140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has been cleaned, analyzed and explored.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analysis, high value customers have been identified based on past trends. 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73">
            <a:extLst>
              <a:ext uri="{FF2B5EF4-FFF2-40B4-BE49-F238E27FC236}">
                <a16:creationId xmlns:a16="http://schemas.microsoft.com/office/drawing/2014/main" id="{B90A6493-7DA9-4A03-8B02-ED6CB1A046E6}"/>
              </a:ext>
            </a:extLst>
          </p:cNvPr>
          <p:cNvSpPr/>
          <p:nvPr/>
        </p:nvSpPr>
        <p:spPr>
          <a:xfrm>
            <a:off x="4487825" y="1915140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like Age, Job Industries, Profit made, Products purchased, and Car ownership have been considered.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RFM analysis have been done on past customer details to categorize customers into different profiles.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provided by client was cleaned in order to analyze.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53225" y="1846631"/>
            <a:ext cx="4134600" cy="251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Issues based on:</a:t>
            </a:r>
          </a:p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FFFF00"/>
                </a:highlight>
                <a:latin typeface="+mn-lt"/>
              </a:rPr>
              <a:t>Relevancy</a:t>
            </a:r>
          </a:p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FFFF00"/>
                </a:highlight>
                <a:latin typeface="+mn-lt"/>
              </a:rPr>
              <a:t>Consistency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FFFF00"/>
                </a:highlight>
                <a:latin typeface="+mn-lt"/>
              </a:rPr>
              <a:t>Accuracy</a:t>
            </a:r>
          </a:p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FFFF00"/>
                </a:highlight>
                <a:latin typeface="+mn-lt"/>
              </a:rPr>
              <a:t>Completeness</a:t>
            </a:r>
          </a:p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FFFF00"/>
                </a:highlight>
                <a:latin typeface="+mn-lt"/>
              </a:rPr>
              <a:t>Validity</a:t>
            </a:r>
          </a:p>
          <a:p>
            <a:pPr lvl="3"/>
            <a:endParaRPr lang="en-US" sz="1500" dirty="0"/>
          </a:p>
          <a:p>
            <a:pPr lvl="3"/>
            <a:r>
              <a:rPr lang="en-US" sz="1500" dirty="0"/>
              <a:t>were identified and rectified to proceed with the analysis of data. </a:t>
            </a:r>
            <a:endParaRPr sz="15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82">
            <a:extLst>
              <a:ext uri="{FF2B5EF4-FFF2-40B4-BE49-F238E27FC236}">
                <a16:creationId xmlns:a16="http://schemas.microsoft.com/office/drawing/2014/main" id="{4CAAF4CC-AB65-4DB8-9987-3C92CCE9DB13}"/>
              </a:ext>
            </a:extLst>
          </p:cNvPr>
          <p:cNvSpPr/>
          <p:nvPr/>
        </p:nvSpPr>
        <p:spPr>
          <a:xfrm>
            <a:off x="4487825" y="1846631"/>
            <a:ext cx="4134600" cy="22030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>
              <a:latin typeface="+mn-lt"/>
            </a:endParaRPr>
          </a:p>
          <a:p>
            <a:r>
              <a:rPr lang="en-US" sz="1400" b="1" u="sng" dirty="0">
                <a:latin typeface="+mn-lt"/>
              </a:rPr>
              <a:t>Some examples of the data cleaned include</a:t>
            </a:r>
            <a:r>
              <a:rPr lang="en-US" dirty="0">
                <a:latin typeface="+mn-lt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+mn-lt"/>
              </a:rPr>
              <a:t>Consistent nomenclature of fields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+mn-lt"/>
              </a:rPr>
              <a:t>Blanks in certain fields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+mn-lt"/>
              </a:rPr>
              <a:t>Uniformity among data types in fields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+mn-lt"/>
              </a:rPr>
              <a:t>Fields with Junk values cleaned/removed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+mn-lt"/>
              </a:rPr>
              <a:t>Redundant rows with duplicates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Based on Profit, Age Groups, and Gender: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5C2AD-993C-4A0E-B32A-C398F5FC6F1E}"/>
              </a:ext>
            </a:extLst>
          </p:cNvPr>
          <p:cNvSpPr txBox="1"/>
          <p:nvPr/>
        </p:nvSpPr>
        <p:spPr>
          <a:xfrm>
            <a:off x="395578" y="4060201"/>
            <a:ext cx="818449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profit gained from age group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40-49</a:t>
            </a:r>
            <a:r>
              <a:rPr lang="en-US" dirty="0"/>
              <a:t> in both online and offline mode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Among all age groups,</a:t>
            </a:r>
            <a:r>
              <a:rPr lang="en-US" dirty="0"/>
              <a:t> profit gained is more from </a:t>
            </a:r>
            <a:r>
              <a:rPr lang="en-US" b="1" dirty="0"/>
              <a:t>women</a:t>
            </a:r>
            <a:r>
              <a:rPr lang="en-US" dirty="0"/>
              <a:t>.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69BC41A-DB83-4219-A6C0-A85D0CBC4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749685"/>
              </p:ext>
            </p:extLst>
          </p:nvPr>
        </p:nvGraphicFramePr>
        <p:xfrm>
          <a:off x="4740812" y="1757278"/>
          <a:ext cx="3937431" cy="215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69BC41A-DB83-4219-A6C0-A85D0CBC4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854079"/>
              </p:ext>
            </p:extLst>
          </p:nvPr>
        </p:nvGraphicFramePr>
        <p:xfrm>
          <a:off x="465757" y="1728623"/>
          <a:ext cx="4106243" cy="215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45449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5266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Based on Job Industry, Count of Purchases, and Profit: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5C2AD-993C-4A0E-B32A-C398F5FC6F1E}"/>
              </a:ext>
            </a:extLst>
          </p:cNvPr>
          <p:cNvSpPr txBox="1"/>
          <p:nvPr/>
        </p:nvSpPr>
        <p:spPr>
          <a:xfrm>
            <a:off x="479753" y="4394773"/>
            <a:ext cx="818449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profit gained from </a:t>
            </a:r>
            <a:r>
              <a:rPr lang="en-US" b="1" dirty="0"/>
              <a:t>Manufacturing, Financial Services and Health Industry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products sold to Manufacturing, Financial Services and Health. 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52FB211-2031-4C8F-B853-466BDA77C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357416"/>
              </p:ext>
            </p:extLst>
          </p:nvPr>
        </p:nvGraphicFramePr>
        <p:xfrm>
          <a:off x="395579" y="1468996"/>
          <a:ext cx="3677044" cy="284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80EF17B-6A1C-4F7B-B8CD-D9845FC7EE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9607170"/>
              </p:ext>
            </p:extLst>
          </p:nvPr>
        </p:nvGraphicFramePr>
        <p:xfrm>
          <a:off x="4248161" y="1468997"/>
          <a:ext cx="4331911" cy="2718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70192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5266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dirty="0"/>
              <a:t>Based on </a:t>
            </a:r>
            <a:r>
              <a:rPr lang="en-US" dirty="0"/>
              <a:t>RFM Analysis</a:t>
            </a:r>
            <a:r>
              <a:rPr lang="en-US" b="0" dirty="0"/>
              <a:t>, Customers were split into </a:t>
            </a:r>
            <a:r>
              <a:rPr lang="en-US" dirty="0"/>
              <a:t>different Profiles: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5C2AD-993C-4A0E-B32A-C398F5FC6F1E}"/>
              </a:ext>
            </a:extLst>
          </p:cNvPr>
          <p:cNvSpPr txBox="1"/>
          <p:nvPr/>
        </p:nvSpPr>
        <p:spPr>
          <a:xfrm>
            <a:off x="479753" y="4219508"/>
            <a:ext cx="818449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Based on the RFM Analysis, most recent, frequent and profitable customers have been identified and categorized. It would be beneficial to target the Platinum and Gold Customers. 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B243C7E-2649-4BF9-9297-9410498AC4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038179"/>
              </p:ext>
            </p:extLst>
          </p:nvPr>
        </p:nvGraphicFramePr>
        <p:xfrm>
          <a:off x="2320290" y="1386671"/>
          <a:ext cx="4503420" cy="2804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33694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89200" y="89835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Based on Car ownership and State of Residence: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5C2AD-993C-4A0E-B32A-C398F5FC6F1E}"/>
              </a:ext>
            </a:extLst>
          </p:cNvPr>
          <p:cNvSpPr txBox="1"/>
          <p:nvPr/>
        </p:nvSpPr>
        <p:spPr>
          <a:xfrm>
            <a:off x="479753" y="4219508"/>
            <a:ext cx="818449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More customers are from </a:t>
            </a:r>
            <a:r>
              <a:rPr lang="en-US" b="1" dirty="0"/>
              <a:t>New South Wales </a:t>
            </a:r>
            <a:r>
              <a:rPr lang="en-US" dirty="0"/>
              <a:t>and with 5201 people not having cars and 5475 people having cars. Hence, people in NSW should be targeting compared to other state customers.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7B9BFED-387C-4FDF-92CD-5103FD3C24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733890"/>
              </p:ext>
            </p:extLst>
          </p:nvPr>
        </p:nvGraphicFramePr>
        <p:xfrm>
          <a:off x="655320" y="1390650"/>
          <a:ext cx="78333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655129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5266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dirty="0"/>
              <a:t>Based on Age Groups, Wealth Segments and Profit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5C2AD-993C-4A0E-B32A-C398F5FC6F1E}"/>
              </a:ext>
            </a:extLst>
          </p:cNvPr>
          <p:cNvSpPr txBox="1"/>
          <p:nvPr/>
        </p:nvSpPr>
        <p:spPr>
          <a:xfrm>
            <a:off x="479753" y="4356308"/>
            <a:ext cx="818449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It is evident that age group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40-49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has the most profit from the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Mass Customer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 Segment. Hence targeting these groups will prove to be more beneficial in terms of sales.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71A6FD2-800B-48AC-9568-89E1D326B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529542"/>
              </p:ext>
            </p:extLst>
          </p:nvPr>
        </p:nvGraphicFramePr>
        <p:xfrm>
          <a:off x="1563914" y="1468996"/>
          <a:ext cx="6016172" cy="283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86970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906</Words>
  <Application>Microsoft Office PowerPoint</Application>
  <PresentationFormat>On-screen Show (16:9)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Roshni</dc:creator>
  <cp:lastModifiedBy>Roshni Balasubramanian</cp:lastModifiedBy>
  <cp:revision>2</cp:revision>
  <dcterms:modified xsi:type="dcterms:W3CDTF">2021-06-14T08:58:09Z</dcterms:modified>
</cp:coreProperties>
</file>