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57" r:id="rId3"/>
    <p:sldId id="258" r:id="rId4"/>
    <p:sldId id="260" r:id="rId5"/>
    <p:sldId id="261" r:id="rId6"/>
    <p:sldId id="262" r:id="rId7"/>
    <p:sldId id="276" r:id="rId8"/>
    <p:sldId id="263" r:id="rId9"/>
    <p:sldId id="264" r:id="rId10"/>
    <p:sldId id="265" r:id="rId11"/>
    <p:sldId id="266" r:id="rId12"/>
    <p:sldId id="267" r:id="rId13"/>
    <p:sldId id="271" r:id="rId14"/>
    <p:sldId id="281" r:id="rId15"/>
    <p:sldId id="282" r:id="rId16"/>
    <p:sldId id="283" r:id="rId17"/>
    <p:sldId id="284" r:id="rId18"/>
    <p:sldId id="280" r:id="rId19"/>
    <p:sldId id="259"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0" d="100"/>
          <a:sy n="80" d="100"/>
        </p:scale>
        <p:origin x="154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79DD99-D8DB-447D-9A6B-FF64B9D95C62}" type="datetimeFigureOut">
              <a:rPr lang="en-US" smtClean="0"/>
              <a:pPr/>
              <a:t>11/24/2023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AF3D2-C5EB-4EBA-9D55-F9060C6D680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C7972DF-C23D-488B-ACAE-3493C3D2B7F3}" type="datetime1">
              <a:rPr lang="en-US" smtClean="0"/>
              <a:pPr/>
              <a:t>11/24/2023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4DBE121-3870-449C-BB21-4D6A5E2C576A}"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83181-6920-455D-9760-8E5048DABBE7}"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DBE121-3870-449C-BB21-4D6A5E2C576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5B594-5C78-4310-B597-5231A4D12067}"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DBE121-3870-449C-BB21-4D6A5E2C576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0A12006-5F9D-4CEA-9D12-17FA77768C4B}" type="datetime1">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DBE121-3870-449C-BB21-4D6A5E2C576A}"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5B10F4-076B-44B1-9C82-4F3625B4EB4B}" type="datetime1">
              <a:rPr lang="en-US" smtClean="0"/>
              <a:pPr/>
              <a:t>11/24/2023</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04DBE121-3870-449C-BB21-4D6A5E2C576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CFE2ACA-73C6-449A-BC38-8400B2B056ED}"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DBE121-3870-449C-BB21-4D6A5E2C576A}"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AD8726E-7CEE-4E81-8EAF-2165864CFEC8}" type="datetime1">
              <a:rPr lang="en-US" smtClean="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DBE121-3870-449C-BB21-4D6A5E2C576A}"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6A526BF-8F61-4CF9-BBF2-F3C09ED3E870}" type="datetime1">
              <a:rPr lang="en-US" smtClean="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DBE121-3870-449C-BB21-4D6A5E2C576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4BD83-C4E8-4A44-A79C-0670EDE8B5F6}" type="datetime1">
              <a:rPr lang="en-US" smtClean="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DBE121-3870-449C-BB21-4D6A5E2C576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CF23AB5-03AA-4351-9CE3-F0A11F9CA6A4}" type="datetime1">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DBE121-3870-449C-BB21-4D6A5E2C576A}"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5C88B74-2918-4410-9400-271A7311D31E}" type="datetime1">
              <a:rPr lang="en-US" smtClean="0"/>
              <a:pPr/>
              <a:t>11/24/2023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04DBE121-3870-449C-BB21-4D6A5E2C576A}"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0125F2-5159-4481-87EC-6E9F1DE71602}" type="datetime1">
              <a:rPr lang="en-US" smtClean="0"/>
              <a:pPr/>
              <a:t>11/24/2023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4DBE121-3870-449C-BB21-4D6A5E2C576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ijraset.com/research-paper/online-voting-syste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SVPS Final Logo.png"/>
          <p:cNvPicPr/>
          <p:nvPr/>
        </p:nvPicPr>
        <p:blipFill>
          <a:blip r:embed="rId2" cstate="print"/>
          <a:stretch>
            <a:fillRect/>
          </a:stretch>
        </p:blipFill>
        <p:spPr>
          <a:xfrm>
            <a:off x="3429000" y="3189514"/>
            <a:ext cx="2057400" cy="2220686"/>
          </a:xfrm>
          <a:prstGeom prst="rect">
            <a:avLst/>
          </a:prstGeom>
        </p:spPr>
      </p:pic>
      <p:sp>
        <p:nvSpPr>
          <p:cNvPr id="3" name="Subtitle 2"/>
          <p:cNvSpPr>
            <a:spLocks noGrp="1"/>
          </p:cNvSpPr>
          <p:nvPr>
            <p:ph type="subTitle" idx="1"/>
          </p:nvPr>
        </p:nvSpPr>
        <p:spPr>
          <a:xfrm>
            <a:off x="533400" y="3276600"/>
            <a:ext cx="8153400" cy="3352800"/>
          </a:xfrm>
        </p:spPr>
        <p:txBody>
          <a:bodyPr>
            <a:normAutofit fontScale="55000" lnSpcReduction="20000"/>
          </a:bodyPr>
          <a:lstStyle/>
          <a:p>
            <a:pPr algn="l">
              <a:lnSpc>
                <a:spcPct val="80000"/>
              </a:lnSpc>
            </a:pPr>
            <a:endParaRPr lang="en-US" sz="2900" b="1" dirty="0">
              <a:solidFill>
                <a:schemeClr val="tx1"/>
              </a:solidFill>
              <a:latin typeface="Times New Roman" pitchFamily="18" charset="0"/>
              <a:cs typeface="Times New Roman" pitchFamily="18" charset="0"/>
            </a:endParaRPr>
          </a:p>
          <a:p>
            <a:pPr algn="l">
              <a:lnSpc>
                <a:spcPct val="80000"/>
              </a:lnSpc>
            </a:pPr>
            <a:endParaRPr lang="en-US" sz="1800" b="1" dirty="0">
              <a:solidFill>
                <a:schemeClr val="tx1"/>
              </a:solidFill>
              <a:latin typeface="Calibri" pitchFamily="34" charset="0"/>
              <a:cs typeface="Times New Roman" pitchFamily="18" charset="0"/>
            </a:endParaRPr>
          </a:p>
          <a:p>
            <a:pPr>
              <a:lnSpc>
                <a:spcPct val="80000"/>
              </a:lnSpc>
            </a:pPr>
            <a:endParaRPr lang="en-US" sz="1800" b="1" dirty="0">
              <a:solidFill>
                <a:schemeClr val="tx1"/>
              </a:solidFill>
              <a:latin typeface="Calibri" pitchFamily="34" charset="0"/>
              <a:cs typeface="Times New Roman" pitchFamily="18" charset="0"/>
            </a:endParaRPr>
          </a:p>
          <a:p>
            <a:pPr>
              <a:lnSpc>
                <a:spcPct val="80000"/>
              </a:lnSpc>
            </a:pPr>
            <a:endParaRPr lang="en-US" sz="1800" b="1" dirty="0">
              <a:solidFill>
                <a:schemeClr val="tx1"/>
              </a:solidFill>
              <a:latin typeface="Calibri" pitchFamily="34" charset="0"/>
              <a:cs typeface="Times New Roman" pitchFamily="18" charset="0"/>
            </a:endParaRPr>
          </a:p>
          <a:p>
            <a:pPr>
              <a:lnSpc>
                <a:spcPct val="115000"/>
              </a:lnSpc>
              <a:spcBef>
                <a:spcPts val="0"/>
              </a:spcBef>
            </a:pPr>
            <a:endParaRPr lang="en-US" sz="1800" b="1" dirty="0">
              <a:solidFill>
                <a:srgbClr val="000000"/>
              </a:solidFill>
              <a:latin typeface="Times New Roman"/>
              <a:ea typeface="Times New Roman"/>
              <a:cs typeface="Times New Roman"/>
            </a:endParaRPr>
          </a:p>
          <a:p>
            <a:pPr>
              <a:lnSpc>
                <a:spcPct val="115000"/>
              </a:lnSpc>
              <a:spcBef>
                <a:spcPts val="0"/>
              </a:spcBef>
            </a:pPr>
            <a:endParaRPr lang="en-US" sz="1800" b="1" dirty="0">
              <a:solidFill>
                <a:srgbClr val="000000"/>
              </a:solidFill>
              <a:latin typeface="Times New Roman"/>
              <a:ea typeface="Times New Roman"/>
              <a:cs typeface="Times New Roman"/>
            </a:endParaRPr>
          </a:p>
          <a:p>
            <a:pPr>
              <a:lnSpc>
                <a:spcPct val="115000"/>
              </a:lnSpc>
              <a:spcBef>
                <a:spcPts val="0"/>
              </a:spcBef>
            </a:pPr>
            <a:endParaRPr lang="en-US" sz="1800" b="1" dirty="0">
              <a:solidFill>
                <a:srgbClr val="000000"/>
              </a:solidFill>
              <a:latin typeface="Times New Roman"/>
              <a:ea typeface="Times New Roman"/>
              <a:cs typeface="Times New Roman"/>
            </a:endParaRPr>
          </a:p>
          <a:p>
            <a:pPr>
              <a:lnSpc>
                <a:spcPct val="115000"/>
              </a:lnSpc>
              <a:spcBef>
                <a:spcPts val="0"/>
              </a:spcBef>
            </a:pPr>
            <a:endParaRPr lang="en-US" sz="1800" b="1" dirty="0">
              <a:solidFill>
                <a:srgbClr val="000000"/>
              </a:solidFill>
              <a:latin typeface="Times New Roman"/>
              <a:ea typeface="Times New Roman"/>
              <a:cs typeface="Times New Roman"/>
            </a:endParaRPr>
          </a:p>
          <a:p>
            <a:pPr>
              <a:lnSpc>
                <a:spcPct val="115000"/>
              </a:lnSpc>
              <a:spcBef>
                <a:spcPts val="0"/>
              </a:spcBef>
            </a:pPr>
            <a:endParaRPr lang="en-US" sz="1800" b="1" dirty="0">
              <a:solidFill>
                <a:srgbClr val="000000"/>
              </a:solidFill>
              <a:latin typeface="Times New Roman"/>
              <a:ea typeface="Times New Roman"/>
              <a:cs typeface="Times New Roman"/>
            </a:endParaRPr>
          </a:p>
          <a:p>
            <a:pPr>
              <a:lnSpc>
                <a:spcPct val="115000"/>
              </a:lnSpc>
              <a:spcBef>
                <a:spcPts val="0"/>
              </a:spcBef>
            </a:pPr>
            <a:endParaRPr lang="en-US" sz="3800" b="1" dirty="0">
              <a:solidFill>
                <a:srgbClr val="000000"/>
              </a:solidFill>
              <a:latin typeface="Times New Roman"/>
              <a:ea typeface="Times New Roman"/>
              <a:cs typeface="Times New Roman"/>
            </a:endParaRPr>
          </a:p>
          <a:p>
            <a:pPr>
              <a:lnSpc>
                <a:spcPct val="115000"/>
              </a:lnSpc>
              <a:spcBef>
                <a:spcPts val="0"/>
              </a:spcBef>
            </a:pPr>
            <a:endParaRPr lang="en-US" sz="3600" b="1" dirty="0">
              <a:solidFill>
                <a:srgbClr val="000000"/>
              </a:solidFill>
              <a:latin typeface="Times New Roman" pitchFamily="18" charset="0"/>
              <a:ea typeface="Times New Roman"/>
              <a:cs typeface="Times New Roman" pitchFamily="18" charset="0"/>
            </a:endParaRPr>
          </a:p>
          <a:p>
            <a:pPr>
              <a:lnSpc>
                <a:spcPct val="115000"/>
              </a:lnSpc>
              <a:spcBef>
                <a:spcPts val="0"/>
              </a:spcBef>
            </a:pPr>
            <a:endParaRPr lang="en-US" sz="3600" b="1" dirty="0">
              <a:solidFill>
                <a:srgbClr val="000000"/>
              </a:solidFill>
              <a:latin typeface="Times New Roman" pitchFamily="18" charset="0"/>
              <a:ea typeface="Times New Roman"/>
              <a:cs typeface="Times New Roman" pitchFamily="18" charset="0"/>
            </a:endParaRPr>
          </a:p>
          <a:p>
            <a:pPr>
              <a:lnSpc>
                <a:spcPct val="115000"/>
              </a:lnSpc>
              <a:spcBef>
                <a:spcPts val="0"/>
              </a:spcBef>
            </a:pPr>
            <a:r>
              <a:rPr lang="en-US" sz="3600" b="1" dirty="0">
                <a:solidFill>
                  <a:srgbClr val="000000"/>
                </a:solidFill>
                <a:latin typeface="Times New Roman" pitchFamily="18" charset="0"/>
                <a:ea typeface="Times New Roman"/>
                <a:cs typeface="Times New Roman" pitchFamily="18" charset="0"/>
              </a:rPr>
              <a:t>DEPARTMENT OF COMPUTER ENGINEERING</a:t>
            </a:r>
            <a:endParaRPr lang="en-US" sz="3600" dirty="0">
              <a:latin typeface="Times New Roman" pitchFamily="18" charset="0"/>
              <a:ea typeface="Times New Roman"/>
              <a:cs typeface="Times New Roman" pitchFamily="18" charset="0"/>
            </a:endParaRPr>
          </a:p>
          <a:p>
            <a:pPr>
              <a:lnSpc>
                <a:spcPct val="115000"/>
              </a:lnSpc>
              <a:spcBef>
                <a:spcPts val="0"/>
              </a:spcBef>
            </a:pPr>
            <a:r>
              <a:rPr lang="en-US" sz="3600" dirty="0">
                <a:solidFill>
                  <a:srgbClr val="000000"/>
                </a:solidFill>
                <a:latin typeface="Times New Roman" pitchFamily="18" charset="0"/>
                <a:ea typeface="Times New Roman"/>
                <a:cs typeface="Times New Roman" pitchFamily="18" charset="0"/>
              </a:rPr>
              <a:t>S.S.V.P.S.’s B.S. DEORE COLLEGE OF ENGINEERING, DHULE</a:t>
            </a:r>
            <a:endParaRPr lang="en-US" sz="3600" dirty="0">
              <a:latin typeface="Times New Roman" pitchFamily="18" charset="0"/>
              <a:ea typeface="Times New Roman"/>
              <a:cs typeface="Times New Roman" pitchFamily="18" charset="0"/>
            </a:endParaRPr>
          </a:p>
          <a:p>
            <a:pPr>
              <a:lnSpc>
                <a:spcPct val="150000"/>
              </a:lnSpc>
              <a:spcBef>
                <a:spcPts val="0"/>
              </a:spcBef>
              <a:spcAft>
                <a:spcPts val="1000"/>
              </a:spcAft>
            </a:pPr>
            <a:r>
              <a:rPr lang="en-US" sz="3600" dirty="0">
                <a:solidFill>
                  <a:srgbClr val="000000"/>
                </a:solidFill>
                <a:latin typeface="Times New Roman" pitchFamily="18" charset="0"/>
                <a:ea typeface="Times New Roman"/>
                <a:cs typeface="Times New Roman" pitchFamily="18" charset="0"/>
              </a:rPr>
              <a:t>2023-2024</a:t>
            </a:r>
            <a:endParaRPr lang="en-US" sz="3600" dirty="0">
              <a:latin typeface="Times New Roman" pitchFamily="18" charset="0"/>
              <a:ea typeface="Times New Roman"/>
              <a:cs typeface="Times New Roman" pitchFamily="18" charset="0"/>
            </a:endParaRPr>
          </a:p>
        </p:txBody>
      </p:sp>
      <p:sp>
        <p:nvSpPr>
          <p:cNvPr id="2" name="Title 1"/>
          <p:cNvSpPr>
            <a:spLocks noGrp="1"/>
          </p:cNvSpPr>
          <p:nvPr>
            <p:ph type="ctrTitle"/>
          </p:nvPr>
        </p:nvSpPr>
        <p:spPr/>
        <p:txBody>
          <a:bodyPr>
            <a:normAutofit/>
          </a:bodyPr>
          <a:lstStyle/>
          <a:p>
            <a:r>
              <a:rPr sz="3600" b="1" dirty="0">
                <a:latin typeface="Times New Roman" pitchFamily="18" charset="0"/>
                <a:cs typeface="Times New Roman" pitchFamily="18" charset="0"/>
              </a:rPr>
              <a:t>ONLINE VOTING SYSTEM</a:t>
            </a:r>
            <a:endParaRPr lang="en-US" sz="3600" b="1" dirty="0">
              <a:latin typeface="Times New Roman" pitchFamily="18" charset="0"/>
              <a:cs typeface="Times New Roman" pitchFamily="18" charset="0"/>
            </a:endParaRPr>
          </a:p>
        </p:txBody>
      </p:sp>
      <p:sp>
        <p:nvSpPr>
          <p:cNvPr id="6" name="TextBox 5"/>
          <p:cNvSpPr txBox="1"/>
          <p:nvPr/>
        </p:nvSpPr>
        <p:spPr>
          <a:xfrm>
            <a:off x="381000" y="3352800"/>
            <a:ext cx="2514600" cy="1477328"/>
          </a:xfrm>
          <a:prstGeom prst="rect">
            <a:avLst/>
          </a:prstGeom>
          <a:noFill/>
        </p:spPr>
        <p:txBody>
          <a:bodyPr wrap="square" rtlCol="0">
            <a:spAutoFit/>
          </a:bodyPr>
          <a:lstStyle/>
          <a:p>
            <a:pPr algn="ctr"/>
            <a:r>
              <a:rPr lang="en-US" b="1" dirty="0">
                <a:latin typeface="Times New Roman" pitchFamily="18" charset="0"/>
                <a:cs typeface="Times New Roman" pitchFamily="18" charset="0"/>
              </a:rPr>
              <a:t>Presented By:</a:t>
            </a:r>
          </a:p>
          <a:p>
            <a:pPr algn="ctr"/>
            <a:r>
              <a:rPr lang="en-US" dirty="0">
                <a:latin typeface="Times New Roman" pitchFamily="18" charset="0"/>
                <a:cs typeface="Times New Roman" pitchFamily="18" charset="0"/>
              </a:rPr>
              <a:t>VAISHNAVI PATIL ROSHNI PATIL</a:t>
            </a:r>
          </a:p>
          <a:p>
            <a:pPr algn="ctr"/>
            <a:r>
              <a:rPr lang="en-US" dirty="0">
                <a:latin typeface="Times New Roman" pitchFamily="18" charset="0"/>
                <a:cs typeface="Times New Roman" pitchFamily="18" charset="0"/>
              </a:rPr>
              <a:t>PIYUSHA SONAWANE</a:t>
            </a:r>
          </a:p>
          <a:p>
            <a:pPr algn="ctr"/>
            <a:r>
              <a:rPr lang="en-US" dirty="0">
                <a:latin typeface="Times New Roman" pitchFamily="18" charset="0"/>
                <a:cs typeface="Times New Roman" pitchFamily="18" charset="0"/>
              </a:rPr>
              <a:t>BHAGYASHRI PATIL</a:t>
            </a:r>
          </a:p>
        </p:txBody>
      </p:sp>
      <p:sp>
        <p:nvSpPr>
          <p:cNvPr id="7" name="TextBox 6"/>
          <p:cNvSpPr txBox="1"/>
          <p:nvPr/>
        </p:nvSpPr>
        <p:spPr>
          <a:xfrm>
            <a:off x="6553200" y="3276600"/>
            <a:ext cx="2362200" cy="646331"/>
          </a:xfrm>
          <a:prstGeom prst="rect">
            <a:avLst/>
          </a:prstGeom>
          <a:noFill/>
        </p:spPr>
        <p:txBody>
          <a:bodyPr wrap="square" rtlCol="0">
            <a:spAutoFit/>
          </a:bodyPr>
          <a:lstStyle/>
          <a:p>
            <a:pPr algn="ctr"/>
            <a:r>
              <a:rPr lang="en-US" b="1" dirty="0">
                <a:latin typeface="Times New Roman" pitchFamily="18" charset="0"/>
                <a:cs typeface="Times New Roman" pitchFamily="18" charset="0"/>
              </a:rPr>
              <a:t>Guided By:</a:t>
            </a:r>
          </a:p>
          <a:p>
            <a:pPr algn="ctr"/>
            <a:r>
              <a:rPr lang="en-US" dirty="0">
                <a:latin typeface="Times New Roman" pitchFamily="18" charset="0"/>
                <a:cs typeface="Times New Roman" pitchFamily="18" charset="0"/>
              </a:rPr>
              <a:t>Prof. B. R. MANDRE</a:t>
            </a:r>
          </a:p>
        </p:txBody>
      </p:sp>
      <p:sp>
        <p:nvSpPr>
          <p:cNvPr id="9" name="Slide Number Placeholder 8"/>
          <p:cNvSpPr>
            <a:spLocks noGrp="1"/>
          </p:cNvSpPr>
          <p:nvPr>
            <p:ph type="sldNum" sz="quarter" idx="12"/>
          </p:nvPr>
        </p:nvSpPr>
        <p:spPr/>
        <p:txBody>
          <a:bodyPr/>
          <a:lstStyle/>
          <a:p>
            <a:fld id="{04DBE121-3870-449C-BB21-4D6A5E2C576A}"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DBE121-3870-449C-BB21-4D6A5E2C576A}" type="slidenum">
              <a:rPr lang="en-US" smtClean="0"/>
              <a:pPr/>
              <a:t>10</a:t>
            </a:fld>
            <a:endParaRPr lang="en-US" dirty="0"/>
          </a:p>
        </p:txBody>
      </p:sp>
      <p:pic>
        <p:nvPicPr>
          <p:cNvPr id="6" name="Picture 5" descr="SSVPS Final Logo.png"/>
          <p:cNvPicPr/>
          <p:nvPr/>
        </p:nvPicPr>
        <p:blipFill>
          <a:blip r:embed="rId2" cstate="print"/>
          <a:stretch>
            <a:fillRect/>
          </a:stretch>
        </p:blipFill>
        <p:spPr>
          <a:xfrm>
            <a:off x="8001000" y="228600"/>
            <a:ext cx="914400" cy="1066800"/>
          </a:xfrm>
          <a:prstGeom prst="rect">
            <a:avLst/>
          </a:prstGeom>
        </p:spPr>
      </p:pic>
      <p:pic>
        <p:nvPicPr>
          <p:cNvPr id="8" name="Picture 7">
            <a:extLst>
              <a:ext uri="{FF2B5EF4-FFF2-40B4-BE49-F238E27FC236}">
                <a16:creationId xmlns:a16="http://schemas.microsoft.com/office/drawing/2014/main" id="{972573C0-AECE-489F-8998-E5BB996240E4}"/>
              </a:ext>
            </a:extLst>
          </p:cNvPr>
          <p:cNvPicPr/>
          <p:nvPr/>
        </p:nvPicPr>
        <p:blipFill>
          <a:blip r:embed="rId3"/>
          <a:stretch>
            <a:fillRect/>
          </a:stretch>
        </p:blipFill>
        <p:spPr>
          <a:xfrm>
            <a:off x="304800" y="1371600"/>
            <a:ext cx="3962400" cy="4202430"/>
          </a:xfrm>
          <a:prstGeom prst="rect">
            <a:avLst/>
          </a:prstGeom>
        </p:spPr>
      </p:pic>
      <p:sp>
        <p:nvSpPr>
          <p:cNvPr id="3" name="TextBox 2">
            <a:extLst>
              <a:ext uri="{FF2B5EF4-FFF2-40B4-BE49-F238E27FC236}">
                <a16:creationId xmlns:a16="http://schemas.microsoft.com/office/drawing/2014/main" id="{AD749554-883D-486E-B375-14C793AA7CDC}"/>
              </a:ext>
            </a:extLst>
          </p:cNvPr>
          <p:cNvSpPr txBox="1"/>
          <p:nvPr/>
        </p:nvSpPr>
        <p:spPr>
          <a:xfrm>
            <a:off x="838200" y="5715000"/>
            <a:ext cx="29718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Fig3: Admin Home</a:t>
            </a:r>
          </a:p>
        </p:txBody>
      </p:sp>
      <p:pic>
        <p:nvPicPr>
          <p:cNvPr id="11" name="Picture 10">
            <a:extLst>
              <a:ext uri="{FF2B5EF4-FFF2-40B4-BE49-F238E27FC236}">
                <a16:creationId xmlns:a16="http://schemas.microsoft.com/office/drawing/2014/main" id="{BDB85F0A-01B8-4245-A931-E39B1D0A73FD}"/>
              </a:ext>
            </a:extLst>
          </p:cNvPr>
          <p:cNvPicPr/>
          <p:nvPr/>
        </p:nvPicPr>
        <p:blipFill>
          <a:blip r:embed="rId4"/>
          <a:stretch>
            <a:fillRect/>
          </a:stretch>
        </p:blipFill>
        <p:spPr>
          <a:xfrm>
            <a:off x="4591050" y="1419225"/>
            <a:ext cx="4164330" cy="4107180"/>
          </a:xfrm>
          <a:prstGeom prst="rect">
            <a:avLst/>
          </a:prstGeom>
        </p:spPr>
      </p:pic>
      <p:sp>
        <p:nvSpPr>
          <p:cNvPr id="4" name="TextBox 3">
            <a:extLst>
              <a:ext uri="{FF2B5EF4-FFF2-40B4-BE49-F238E27FC236}">
                <a16:creationId xmlns:a16="http://schemas.microsoft.com/office/drawing/2014/main" id="{EB7AB3E9-E7E9-4AF9-A182-8C2DE20E1785}"/>
              </a:ext>
            </a:extLst>
          </p:cNvPr>
          <p:cNvSpPr txBox="1"/>
          <p:nvPr/>
        </p:nvSpPr>
        <p:spPr>
          <a:xfrm>
            <a:off x="5562600" y="5715000"/>
            <a:ext cx="24384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Fig4: Register Voter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DBE121-3870-449C-BB21-4D6A5E2C576A}" type="slidenum">
              <a:rPr lang="en-US" smtClean="0"/>
              <a:pPr/>
              <a:t>11</a:t>
            </a:fld>
            <a:endParaRPr lang="en-US" dirty="0"/>
          </a:p>
        </p:txBody>
      </p:sp>
      <p:pic>
        <p:nvPicPr>
          <p:cNvPr id="7" name="Picture 6" descr="SSVPS Final Logo.png"/>
          <p:cNvPicPr/>
          <p:nvPr/>
        </p:nvPicPr>
        <p:blipFill>
          <a:blip r:embed="rId2" cstate="print"/>
          <a:stretch>
            <a:fillRect/>
          </a:stretch>
        </p:blipFill>
        <p:spPr>
          <a:xfrm>
            <a:off x="8001000" y="228600"/>
            <a:ext cx="914400" cy="1066800"/>
          </a:xfrm>
          <a:prstGeom prst="rect">
            <a:avLst/>
          </a:prstGeom>
        </p:spPr>
      </p:pic>
      <p:sp>
        <p:nvSpPr>
          <p:cNvPr id="19" name="Rectangle 3">
            <a:extLst>
              <a:ext uri="{FF2B5EF4-FFF2-40B4-BE49-F238E27FC236}">
                <a16:creationId xmlns:a16="http://schemas.microsoft.com/office/drawing/2014/main" id="{552CAB03-1E4B-4E31-873E-0E67D188EC7E}"/>
              </a:ext>
            </a:extLst>
          </p:cNvPr>
          <p:cNvSpPr>
            <a:spLocks noChangeArrowheads="1"/>
          </p:cNvSpPr>
          <p:nvPr/>
        </p:nvSpPr>
        <p:spPr bwMode="auto">
          <a:xfrm>
            <a:off x="574929" y="330637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4E73FFB-F911-4C90-A979-8F2A4C780577}"/>
              </a:ext>
            </a:extLst>
          </p:cNvPr>
          <p:cNvPicPr/>
          <p:nvPr/>
        </p:nvPicPr>
        <p:blipFill>
          <a:blip r:embed="rId3"/>
          <a:stretch>
            <a:fillRect/>
          </a:stretch>
        </p:blipFill>
        <p:spPr>
          <a:xfrm>
            <a:off x="304800" y="1443990"/>
            <a:ext cx="4038600" cy="3970020"/>
          </a:xfrm>
          <a:prstGeom prst="rect">
            <a:avLst/>
          </a:prstGeom>
        </p:spPr>
      </p:pic>
      <p:pic>
        <p:nvPicPr>
          <p:cNvPr id="10" name="Picture 9">
            <a:extLst>
              <a:ext uri="{FF2B5EF4-FFF2-40B4-BE49-F238E27FC236}">
                <a16:creationId xmlns:a16="http://schemas.microsoft.com/office/drawing/2014/main" id="{7872DE23-CE55-4D00-9443-93E88263F60F}"/>
              </a:ext>
            </a:extLst>
          </p:cNvPr>
          <p:cNvPicPr/>
          <p:nvPr/>
        </p:nvPicPr>
        <p:blipFill>
          <a:blip r:embed="rId4"/>
          <a:stretch>
            <a:fillRect/>
          </a:stretch>
        </p:blipFill>
        <p:spPr>
          <a:xfrm>
            <a:off x="4572000" y="1443990"/>
            <a:ext cx="4267200" cy="3970020"/>
          </a:xfrm>
          <a:prstGeom prst="rect">
            <a:avLst/>
          </a:prstGeom>
        </p:spPr>
      </p:pic>
      <p:sp>
        <p:nvSpPr>
          <p:cNvPr id="3" name="TextBox 2">
            <a:extLst>
              <a:ext uri="{FF2B5EF4-FFF2-40B4-BE49-F238E27FC236}">
                <a16:creationId xmlns:a16="http://schemas.microsoft.com/office/drawing/2014/main" id="{6C34777D-BDB4-459B-BE73-279A9F79672A}"/>
              </a:ext>
            </a:extLst>
          </p:cNvPr>
          <p:cNvSpPr txBox="1"/>
          <p:nvPr/>
        </p:nvSpPr>
        <p:spPr>
          <a:xfrm>
            <a:off x="477964" y="5643527"/>
            <a:ext cx="369227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Fig5: Register Success Message</a:t>
            </a:r>
          </a:p>
        </p:txBody>
      </p:sp>
      <p:sp>
        <p:nvSpPr>
          <p:cNvPr id="4" name="TextBox 3">
            <a:extLst>
              <a:ext uri="{FF2B5EF4-FFF2-40B4-BE49-F238E27FC236}">
                <a16:creationId xmlns:a16="http://schemas.microsoft.com/office/drawing/2014/main" id="{E6D173B2-07C1-453C-9641-9EE9B0811B83}"/>
              </a:ext>
            </a:extLst>
          </p:cNvPr>
          <p:cNvSpPr txBox="1"/>
          <p:nvPr/>
        </p:nvSpPr>
        <p:spPr>
          <a:xfrm>
            <a:off x="4800600" y="5627489"/>
            <a:ext cx="35814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Fig6: Voter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04DBE121-3870-449C-BB21-4D6A5E2C576A}" type="slidenum">
              <a:rPr lang="en-US" smtClean="0"/>
              <a:pPr/>
              <a:t>12</a:t>
            </a:fld>
            <a:endParaRPr lang="en-US" dirty="0"/>
          </a:p>
        </p:txBody>
      </p:sp>
      <p:pic>
        <p:nvPicPr>
          <p:cNvPr id="9" name="Picture 8" descr="SSVPS Final Logo.png"/>
          <p:cNvPicPr/>
          <p:nvPr/>
        </p:nvPicPr>
        <p:blipFill>
          <a:blip r:embed="rId2" cstate="print"/>
          <a:stretch>
            <a:fillRect/>
          </a:stretch>
        </p:blipFill>
        <p:spPr>
          <a:xfrm>
            <a:off x="8001000" y="228600"/>
            <a:ext cx="914400" cy="1066800"/>
          </a:xfrm>
          <a:prstGeom prst="rect">
            <a:avLst/>
          </a:prstGeom>
        </p:spPr>
      </p:pic>
      <p:pic>
        <p:nvPicPr>
          <p:cNvPr id="7" name="Picture 6">
            <a:extLst>
              <a:ext uri="{FF2B5EF4-FFF2-40B4-BE49-F238E27FC236}">
                <a16:creationId xmlns:a16="http://schemas.microsoft.com/office/drawing/2014/main" id="{9D5A78AA-ED51-443B-9F22-DF9E916018BF}"/>
              </a:ext>
            </a:extLst>
          </p:cNvPr>
          <p:cNvPicPr/>
          <p:nvPr/>
        </p:nvPicPr>
        <p:blipFill>
          <a:blip r:embed="rId3"/>
          <a:stretch>
            <a:fillRect/>
          </a:stretch>
        </p:blipFill>
        <p:spPr>
          <a:xfrm>
            <a:off x="146304" y="1295400"/>
            <a:ext cx="4578095" cy="4267200"/>
          </a:xfrm>
          <a:prstGeom prst="rect">
            <a:avLst/>
          </a:prstGeom>
        </p:spPr>
      </p:pic>
      <p:pic>
        <p:nvPicPr>
          <p:cNvPr id="10" name="Picture 9">
            <a:extLst>
              <a:ext uri="{FF2B5EF4-FFF2-40B4-BE49-F238E27FC236}">
                <a16:creationId xmlns:a16="http://schemas.microsoft.com/office/drawing/2014/main" id="{2E58B359-77FF-4DF1-9919-B843984BCDDC}"/>
              </a:ext>
            </a:extLst>
          </p:cNvPr>
          <p:cNvPicPr/>
          <p:nvPr/>
        </p:nvPicPr>
        <p:blipFill>
          <a:blip r:embed="rId4"/>
          <a:stretch>
            <a:fillRect/>
          </a:stretch>
        </p:blipFill>
        <p:spPr>
          <a:xfrm>
            <a:off x="5223669" y="1371600"/>
            <a:ext cx="3421062" cy="4038600"/>
          </a:xfrm>
          <a:prstGeom prst="rect">
            <a:avLst/>
          </a:prstGeom>
        </p:spPr>
      </p:pic>
      <p:sp>
        <p:nvSpPr>
          <p:cNvPr id="2" name="TextBox 1">
            <a:extLst>
              <a:ext uri="{FF2B5EF4-FFF2-40B4-BE49-F238E27FC236}">
                <a16:creationId xmlns:a16="http://schemas.microsoft.com/office/drawing/2014/main" id="{61B92488-EEA0-48D5-BCB1-D692D627B191}"/>
              </a:ext>
            </a:extLst>
          </p:cNvPr>
          <p:cNvSpPr txBox="1"/>
          <p:nvPr/>
        </p:nvSpPr>
        <p:spPr>
          <a:xfrm>
            <a:off x="381000" y="5715000"/>
            <a:ext cx="3810000" cy="38100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Fig7: Voting Page</a:t>
            </a:r>
          </a:p>
        </p:txBody>
      </p:sp>
      <p:sp>
        <p:nvSpPr>
          <p:cNvPr id="5" name="TextBox 4">
            <a:extLst>
              <a:ext uri="{FF2B5EF4-FFF2-40B4-BE49-F238E27FC236}">
                <a16:creationId xmlns:a16="http://schemas.microsoft.com/office/drawing/2014/main" id="{19D18BCB-E078-44A1-A93E-98E11078F891}"/>
              </a:ext>
            </a:extLst>
          </p:cNvPr>
          <p:cNvSpPr txBox="1"/>
          <p:nvPr/>
        </p:nvSpPr>
        <p:spPr>
          <a:xfrm>
            <a:off x="5181600" y="5840968"/>
            <a:ext cx="396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Fig8: Vote Casted Successfully Message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DBE121-3870-449C-BB21-4D6A5E2C576A}" type="slidenum">
              <a:rPr lang="en-US" smtClean="0"/>
              <a:pPr/>
              <a:t>13</a:t>
            </a:fld>
            <a:endParaRPr lang="en-US" dirty="0"/>
          </a:p>
        </p:txBody>
      </p:sp>
      <p:pic>
        <p:nvPicPr>
          <p:cNvPr id="6" name="Picture 5" descr="SSVPS Final Logo.png"/>
          <p:cNvPicPr/>
          <p:nvPr/>
        </p:nvPicPr>
        <p:blipFill>
          <a:blip r:embed="rId2" cstate="print"/>
          <a:stretch>
            <a:fillRect/>
          </a:stretch>
        </p:blipFill>
        <p:spPr>
          <a:xfrm>
            <a:off x="8077200" y="228600"/>
            <a:ext cx="914400" cy="1066800"/>
          </a:xfrm>
          <a:prstGeom prst="rect">
            <a:avLst/>
          </a:prstGeom>
        </p:spPr>
      </p:pic>
      <p:pic>
        <p:nvPicPr>
          <p:cNvPr id="8" name="Picture 7">
            <a:extLst>
              <a:ext uri="{FF2B5EF4-FFF2-40B4-BE49-F238E27FC236}">
                <a16:creationId xmlns:a16="http://schemas.microsoft.com/office/drawing/2014/main" id="{962E738E-9AD9-4BA9-8EC7-7B063273A575}"/>
              </a:ext>
            </a:extLst>
          </p:cNvPr>
          <p:cNvPicPr/>
          <p:nvPr/>
        </p:nvPicPr>
        <p:blipFill>
          <a:blip r:embed="rId3"/>
          <a:stretch>
            <a:fillRect/>
          </a:stretch>
        </p:blipFill>
        <p:spPr>
          <a:xfrm>
            <a:off x="228601" y="1295400"/>
            <a:ext cx="4114799" cy="4038600"/>
          </a:xfrm>
          <a:prstGeom prst="rect">
            <a:avLst/>
          </a:prstGeom>
        </p:spPr>
      </p:pic>
      <p:sp>
        <p:nvSpPr>
          <p:cNvPr id="4" name="TextBox 3">
            <a:extLst>
              <a:ext uri="{FF2B5EF4-FFF2-40B4-BE49-F238E27FC236}">
                <a16:creationId xmlns:a16="http://schemas.microsoft.com/office/drawing/2014/main" id="{08E7064C-855A-43C2-9093-3E3E980965E9}"/>
              </a:ext>
            </a:extLst>
          </p:cNvPr>
          <p:cNvSpPr txBox="1"/>
          <p:nvPr/>
        </p:nvSpPr>
        <p:spPr>
          <a:xfrm>
            <a:off x="228601" y="5486400"/>
            <a:ext cx="403859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Fig9: Show Votes</a:t>
            </a:r>
          </a:p>
        </p:txBody>
      </p:sp>
      <p:pic>
        <p:nvPicPr>
          <p:cNvPr id="9" name="Picture 8">
            <a:extLst>
              <a:ext uri="{FF2B5EF4-FFF2-40B4-BE49-F238E27FC236}">
                <a16:creationId xmlns:a16="http://schemas.microsoft.com/office/drawing/2014/main" id="{23C00109-F2FD-4601-A822-2F526E1178B4}"/>
              </a:ext>
            </a:extLst>
          </p:cNvPr>
          <p:cNvPicPr/>
          <p:nvPr/>
        </p:nvPicPr>
        <p:blipFill>
          <a:blip r:embed="rId4"/>
          <a:stretch>
            <a:fillRect/>
          </a:stretch>
        </p:blipFill>
        <p:spPr>
          <a:xfrm>
            <a:off x="4648200" y="1295400"/>
            <a:ext cx="4267199" cy="4038600"/>
          </a:xfrm>
          <a:prstGeom prst="rect">
            <a:avLst/>
          </a:prstGeom>
        </p:spPr>
      </p:pic>
      <p:sp>
        <p:nvSpPr>
          <p:cNvPr id="10" name="TextBox 9">
            <a:extLst>
              <a:ext uri="{FF2B5EF4-FFF2-40B4-BE49-F238E27FC236}">
                <a16:creationId xmlns:a16="http://schemas.microsoft.com/office/drawing/2014/main" id="{3122A0FB-43AC-4D81-8D47-8318D3E14EA8}"/>
              </a:ext>
            </a:extLst>
          </p:cNvPr>
          <p:cNvSpPr txBox="1"/>
          <p:nvPr/>
        </p:nvSpPr>
        <p:spPr>
          <a:xfrm>
            <a:off x="4724400" y="5562600"/>
            <a:ext cx="419099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Fig10: If the Vote already been casted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C6488-CF06-48FE-9F76-E3320D3FF85E}"/>
              </a:ext>
            </a:extLst>
          </p:cNvPr>
          <p:cNvSpPr>
            <a:spLocks noGrp="1"/>
          </p:cNvSpPr>
          <p:nvPr>
            <p:ph type="sldNum" sz="quarter" idx="12"/>
          </p:nvPr>
        </p:nvSpPr>
        <p:spPr/>
        <p:txBody>
          <a:bodyPr/>
          <a:lstStyle/>
          <a:p>
            <a:fld id="{04DBE121-3870-449C-BB21-4D6A5E2C576A}" type="slidenum">
              <a:rPr lang="en-US" smtClean="0"/>
              <a:pPr/>
              <a:t>14</a:t>
            </a:fld>
            <a:endParaRPr lang="en-US" dirty="0"/>
          </a:p>
        </p:txBody>
      </p:sp>
      <p:pic>
        <p:nvPicPr>
          <p:cNvPr id="3" name="Picture 2">
            <a:extLst>
              <a:ext uri="{FF2B5EF4-FFF2-40B4-BE49-F238E27FC236}">
                <a16:creationId xmlns:a16="http://schemas.microsoft.com/office/drawing/2014/main" id="{D4BF691E-CEB8-4615-BB6A-796B0FED52D4}"/>
              </a:ext>
            </a:extLst>
          </p:cNvPr>
          <p:cNvPicPr/>
          <p:nvPr/>
        </p:nvPicPr>
        <p:blipFill>
          <a:blip r:embed="rId2"/>
          <a:stretch>
            <a:fillRect/>
          </a:stretch>
        </p:blipFill>
        <p:spPr>
          <a:xfrm>
            <a:off x="146304" y="1295400"/>
            <a:ext cx="4578095" cy="3962400"/>
          </a:xfrm>
          <a:prstGeom prst="rect">
            <a:avLst/>
          </a:prstGeom>
        </p:spPr>
      </p:pic>
      <p:pic>
        <p:nvPicPr>
          <p:cNvPr id="4" name="Picture 3" descr="SSVPS Final Logo.png">
            <a:extLst>
              <a:ext uri="{FF2B5EF4-FFF2-40B4-BE49-F238E27FC236}">
                <a16:creationId xmlns:a16="http://schemas.microsoft.com/office/drawing/2014/main" id="{2C17B2A0-6DE7-4C85-BDC2-C73FFC7A2128}"/>
              </a:ext>
            </a:extLst>
          </p:cNvPr>
          <p:cNvPicPr/>
          <p:nvPr/>
        </p:nvPicPr>
        <p:blipFill>
          <a:blip r:embed="rId3" cstate="print"/>
          <a:stretch>
            <a:fillRect/>
          </a:stretch>
        </p:blipFill>
        <p:spPr>
          <a:xfrm>
            <a:off x="8077200" y="228600"/>
            <a:ext cx="914400" cy="1066800"/>
          </a:xfrm>
          <a:prstGeom prst="rect">
            <a:avLst/>
          </a:prstGeom>
        </p:spPr>
      </p:pic>
      <p:pic>
        <p:nvPicPr>
          <p:cNvPr id="5" name="Picture 4">
            <a:extLst>
              <a:ext uri="{FF2B5EF4-FFF2-40B4-BE49-F238E27FC236}">
                <a16:creationId xmlns:a16="http://schemas.microsoft.com/office/drawing/2014/main" id="{41B64C85-034A-45EB-ADBB-F627D335E425}"/>
              </a:ext>
            </a:extLst>
          </p:cNvPr>
          <p:cNvPicPr/>
          <p:nvPr/>
        </p:nvPicPr>
        <p:blipFill>
          <a:blip r:embed="rId4"/>
          <a:stretch>
            <a:fillRect/>
          </a:stretch>
        </p:blipFill>
        <p:spPr>
          <a:xfrm>
            <a:off x="4953000" y="1295400"/>
            <a:ext cx="4038599" cy="3962400"/>
          </a:xfrm>
          <a:prstGeom prst="rect">
            <a:avLst/>
          </a:prstGeom>
        </p:spPr>
      </p:pic>
      <p:sp>
        <p:nvSpPr>
          <p:cNvPr id="6" name="TextBox 5">
            <a:extLst>
              <a:ext uri="{FF2B5EF4-FFF2-40B4-BE49-F238E27FC236}">
                <a16:creationId xmlns:a16="http://schemas.microsoft.com/office/drawing/2014/main" id="{99379F96-1D06-477E-9323-00FFD4186073}"/>
              </a:ext>
            </a:extLst>
          </p:cNvPr>
          <p:cNvSpPr txBox="1"/>
          <p:nvPr/>
        </p:nvSpPr>
        <p:spPr>
          <a:xfrm>
            <a:off x="146304" y="5486400"/>
            <a:ext cx="4654296" cy="646331"/>
          </a:xfrm>
          <a:prstGeom prst="rect">
            <a:avLst/>
          </a:prstGeom>
          <a:noFill/>
        </p:spPr>
        <p:txBody>
          <a:bodyPr wrap="square" rtlCol="0">
            <a:spAutoFit/>
          </a:bodyPr>
          <a:lstStyle/>
          <a:p>
            <a:pPr algn="ct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Fig11: If the voter is not registered/invalid voter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C3DF9134-1366-4E04-801A-1C55D09033DC}"/>
              </a:ext>
            </a:extLst>
          </p:cNvPr>
          <p:cNvSpPr txBox="1"/>
          <p:nvPr/>
        </p:nvSpPr>
        <p:spPr>
          <a:xfrm>
            <a:off x="4953000" y="5410200"/>
            <a:ext cx="403859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Fig12: Error while Casting Vote</a:t>
            </a:r>
          </a:p>
        </p:txBody>
      </p:sp>
    </p:spTree>
    <p:extLst>
      <p:ext uri="{BB962C8B-B14F-4D97-AF65-F5344CB8AC3E}">
        <p14:creationId xmlns:p14="http://schemas.microsoft.com/office/powerpoint/2010/main" val="127381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261FCE-1524-400F-9F7D-85FC5891F816}"/>
              </a:ext>
            </a:extLst>
          </p:cNvPr>
          <p:cNvSpPr>
            <a:spLocks noGrp="1"/>
          </p:cNvSpPr>
          <p:nvPr>
            <p:ph type="sldNum" sz="quarter" idx="12"/>
          </p:nvPr>
        </p:nvSpPr>
        <p:spPr/>
        <p:txBody>
          <a:bodyPr/>
          <a:lstStyle/>
          <a:p>
            <a:fld id="{04DBE121-3870-449C-BB21-4D6A5E2C576A}" type="slidenum">
              <a:rPr lang="en-US" smtClean="0"/>
              <a:pPr/>
              <a:t>15</a:t>
            </a:fld>
            <a:endParaRPr lang="en-US" dirty="0"/>
          </a:p>
        </p:txBody>
      </p:sp>
      <p:pic>
        <p:nvPicPr>
          <p:cNvPr id="3" name="Picture 2">
            <a:extLst>
              <a:ext uri="{FF2B5EF4-FFF2-40B4-BE49-F238E27FC236}">
                <a16:creationId xmlns:a16="http://schemas.microsoft.com/office/drawing/2014/main" id="{3771B4EB-9E99-44C1-98C5-B831CA1146DF}"/>
              </a:ext>
            </a:extLst>
          </p:cNvPr>
          <p:cNvPicPr/>
          <p:nvPr/>
        </p:nvPicPr>
        <p:blipFill>
          <a:blip r:embed="rId2"/>
          <a:stretch>
            <a:fillRect/>
          </a:stretch>
        </p:blipFill>
        <p:spPr>
          <a:xfrm>
            <a:off x="1836737" y="152400"/>
            <a:ext cx="5470525" cy="5867400"/>
          </a:xfrm>
          <a:prstGeom prst="rect">
            <a:avLst/>
          </a:prstGeom>
        </p:spPr>
      </p:pic>
      <p:sp>
        <p:nvSpPr>
          <p:cNvPr id="4" name="TextBox 3">
            <a:extLst>
              <a:ext uri="{FF2B5EF4-FFF2-40B4-BE49-F238E27FC236}">
                <a16:creationId xmlns:a16="http://schemas.microsoft.com/office/drawing/2014/main" id="{D16E60E8-2321-4A5F-BCCB-3FAAF407B003}"/>
              </a:ext>
            </a:extLst>
          </p:cNvPr>
          <p:cNvSpPr txBox="1"/>
          <p:nvPr/>
        </p:nvSpPr>
        <p:spPr>
          <a:xfrm>
            <a:off x="1836737" y="6210300"/>
            <a:ext cx="547052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Fig13: Server Output</a:t>
            </a:r>
          </a:p>
        </p:txBody>
      </p:sp>
      <p:pic>
        <p:nvPicPr>
          <p:cNvPr id="5" name="Picture 4" descr="SSVPS Final Logo.png">
            <a:extLst>
              <a:ext uri="{FF2B5EF4-FFF2-40B4-BE49-F238E27FC236}">
                <a16:creationId xmlns:a16="http://schemas.microsoft.com/office/drawing/2014/main" id="{291FC9E5-E59A-4C6D-9F86-28577F254C8A}"/>
              </a:ext>
            </a:extLst>
          </p:cNvPr>
          <p:cNvPicPr/>
          <p:nvPr/>
        </p:nvPicPr>
        <p:blipFill>
          <a:blip r:embed="rId3" cstate="print"/>
          <a:stretch>
            <a:fillRect/>
          </a:stretch>
        </p:blipFill>
        <p:spPr>
          <a:xfrm>
            <a:off x="8077200" y="228600"/>
            <a:ext cx="914400" cy="1066800"/>
          </a:xfrm>
          <a:prstGeom prst="rect">
            <a:avLst/>
          </a:prstGeom>
        </p:spPr>
      </p:pic>
    </p:spTree>
    <p:extLst>
      <p:ext uri="{BB962C8B-B14F-4D97-AF65-F5344CB8AC3E}">
        <p14:creationId xmlns:p14="http://schemas.microsoft.com/office/powerpoint/2010/main" val="57895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5901BF-B04A-4767-821C-F9B7F0BE6EFC}"/>
              </a:ext>
            </a:extLst>
          </p:cNvPr>
          <p:cNvSpPr>
            <a:spLocks noGrp="1"/>
          </p:cNvSpPr>
          <p:nvPr>
            <p:ph type="sldNum" sz="quarter" idx="12"/>
          </p:nvPr>
        </p:nvSpPr>
        <p:spPr/>
        <p:txBody>
          <a:bodyPr/>
          <a:lstStyle/>
          <a:p>
            <a:fld id="{04DBE121-3870-449C-BB21-4D6A5E2C576A}" type="slidenum">
              <a:rPr lang="en-US" smtClean="0"/>
              <a:pPr/>
              <a:t>16</a:t>
            </a:fld>
            <a:endParaRPr lang="en-US" dirty="0"/>
          </a:p>
        </p:txBody>
      </p:sp>
      <p:pic>
        <p:nvPicPr>
          <p:cNvPr id="3" name="Picture 2">
            <a:extLst>
              <a:ext uri="{FF2B5EF4-FFF2-40B4-BE49-F238E27FC236}">
                <a16:creationId xmlns:a16="http://schemas.microsoft.com/office/drawing/2014/main" id="{F381499A-E048-49CF-8B4D-231A6D1470E7}"/>
              </a:ext>
            </a:extLst>
          </p:cNvPr>
          <p:cNvPicPr/>
          <p:nvPr/>
        </p:nvPicPr>
        <p:blipFill>
          <a:blip r:embed="rId2"/>
          <a:stretch>
            <a:fillRect/>
          </a:stretch>
        </p:blipFill>
        <p:spPr>
          <a:xfrm>
            <a:off x="914400" y="685800"/>
            <a:ext cx="7086599" cy="4191000"/>
          </a:xfrm>
          <a:prstGeom prst="rect">
            <a:avLst/>
          </a:prstGeom>
        </p:spPr>
      </p:pic>
      <p:sp>
        <p:nvSpPr>
          <p:cNvPr id="4" name="TextBox 3">
            <a:extLst>
              <a:ext uri="{FF2B5EF4-FFF2-40B4-BE49-F238E27FC236}">
                <a16:creationId xmlns:a16="http://schemas.microsoft.com/office/drawing/2014/main" id="{494F130E-9CCF-49B3-9DC7-5334E9F3297A}"/>
              </a:ext>
            </a:extLst>
          </p:cNvPr>
          <p:cNvSpPr txBox="1"/>
          <p:nvPr/>
        </p:nvSpPr>
        <p:spPr>
          <a:xfrm>
            <a:off x="2209800" y="5181600"/>
            <a:ext cx="47244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Fig14: Database</a:t>
            </a:r>
          </a:p>
        </p:txBody>
      </p:sp>
      <p:pic>
        <p:nvPicPr>
          <p:cNvPr id="5" name="Picture 4" descr="SSVPS Final Logo.png">
            <a:extLst>
              <a:ext uri="{FF2B5EF4-FFF2-40B4-BE49-F238E27FC236}">
                <a16:creationId xmlns:a16="http://schemas.microsoft.com/office/drawing/2014/main" id="{6899CCAB-B05E-4880-AE12-7B75C0FCF9B7}"/>
              </a:ext>
            </a:extLst>
          </p:cNvPr>
          <p:cNvPicPr/>
          <p:nvPr/>
        </p:nvPicPr>
        <p:blipFill>
          <a:blip r:embed="rId3" cstate="print"/>
          <a:stretch>
            <a:fillRect/>
          </a:stretch>
        </p:blipFill>
        <p:spPr>
          <a:xfrm>
            <a:off x="8077200" y="228600"/>
            <a:ext cx="914400" cy="1066800"/>
          </a:xfrm>
          <a:prstGeom prst="rect">
            <a:avLst/>
          </a:prstGeom>
        </p:spPr>
      </p:pic>
    </p:spTree>
    <p:extLst>
      <p:ext uri="{BB962C8B-B14F-4D97-AF65-F5344CB8AC3E}">
        <p14:creationId xmlns:p14="http://schemas.microsoft.com/office/powerpoint/2010/main" val="295924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3CF5-696D-4A33-89DB-E2A3088BB982}"/>
              </a:ext>
            </a:extLst>
          </p:cNvPr>
          <p:cNvSpPr>
            <a:spLocks noGrp="1"/>
          </p:cNvSpPr>
          <p:nvPr>
            <p:ph type="title"/>
          </p:nvPr>
        </p:nvSpPr>
        <p:spPr>
          <a:xfrm>
            <a:off x="381000" y="274638"/>
            <a:ext cx="8305800" cy="792162"/>
          </a:xfrm>
        </p:spPr>
        <p:txBody>
          <a:bodyPr>
            <a:normAutofit/>
          </a:bodyPr>
          <a:lstStyle/>
          <a:p>
            <a:pPr marL="571500" indent="-571500">
              <a:buClr>
                <a:schemeClr val="accent1"/>
              </a:buClr>
              <a:buFont typeface="Wingdings" panose="05000000000000000000" pitchFamily="2" charset="2"/>
              <a:buChar char="v"/>
            </a:pPr>
            <a:r>
              <a:rPr lang="en-IN" sz="3600" b="1" dirty="0">
                <a:solidFill>
                  <a:schemeClr val="tx1"/>
                </a:solidFill>
                <a:latin typeface="Times New Roman" panose="02020603050405020304" pitchFamily="18" charset="0"/>
                <a:cs typeface="Times New Roman" panose="02020603050405020304" pitchFamily="18" charset="0"/>
              </a:rPr>
              <a:t>Future Scope :</a:t>
            </a:r>
          </a:p>
        </p:txBody>
      </p:sp>
      <p:sp>
        <p:nvSpPr>
          <p:cNvPr id="3" name="Slide Number Placeholder 2">
            <a:extLst>
              <a:ext uri="{FF2B5EF4-FFF2-40B4-BE49-F238E27FC236}">
                <a16:creationId xmlns:a16="http://schemas.microsoft.com/office/drawing/2014/main" id="{16314E47-029A-4571-A40A-CC19E9D73989}"/>
              </a:ext>
            </a:extLst>
          </p:cNvPr>
          <p:cNvSpPr>
            <a:spLocks noGrp="1"/>
          </p:cNvSpPr>
          <p:nvPr>
            <p:ph type="sldNum" sz="quarter" idx="12"/>
          </p:nvPr>
        </p:nvSpPr>
        <p:spPr/>
        <p:txBody>
          <a:bodyPr/>
          <a:lstStyle/>
          <a:p>
            <a:fld id="{04DBE121-3870-449C-BB21-4D6A5E2C576A}" type="slidenum">
              <a:rPr lang="en-US" smtClean="0"/>
              <a:pPr/>
              <a:t>17</a:t>
            </a:fld>
            <a:endParaRPr lang="en-US" dirty="0"/>
          </a:p>
        </p:txBody>
      </p:sp>
      <p:pic>
        <p:nvPicPr>
          <p:cNvPr id="4" name="Picture 3" descr="SSVPS Final Logo.png">
            <a:extLst>
              <a:ext uri="{FF2B5EF4-FFF2-40B4-BE49-F238E27FC236}">
                <a16:creationId xmlns:a16="http://schemas.microsoft.com/office/drawing/2014/main" id="{79465D67-0B09-4A63-ACBC-186F2ABAC91F}"/>
              </a:ext>
            </a:extLst>
          </p:cNvPr>
          <p:cNvPicPr/>
          <p:nvPr/>
        </p:nvPicPr>
        <p:blipFill>
          <a:blip r:embed="rId2" cstate="print"/>
          <a:stretch>
            <a:fillRect/>
          </a:stretch>
        </p:blipFill>
        <p:spPr>
          <a:xfrm>
            <a:off x="8077200" y="228600"/>
            <a:ext cx="914400" cy="1066800"/>
          </a:xfrm>
          <a:prstGeom prst="rect">
            <a:avLst/>
          </a:prstGeom>
        </p:spPr>
      </p:pic>
      <p:sp>
        <p:nvSpPr>
          <p:cNvPr id="5" name="TextBox 4">
            <a:extLst>
              <a:ext uri="{FF2B5EF4-FFF2-40B4-BE49-F238E27FC236}">
                <a16:creationId xmlns:a16="http://schemas.microsoft.com/office/drawing/2014/main" id="{145BC4AA-D362-48ED-8F22-A2DCEDF69F40}"/>
              </a:ext>
            </a:extLst>
          </p:cNvPr>
          <p:cNvSpPr txBox="1"/>
          <p:nvPr/>
        </p:nvSpPr>
        <p:spPr>
          <a:xfrm>
            <a:off x="304800" y="1219200"/>
            <a:ext cx="8305800" cy="4934684"/>
          </a:xfrm>
          <a:prstGeom prst="rect">
            <a:avLst/>
          </a:prstGeom>
          <a:noFill/>
        </p:spPr>
        <p:txBody>
          <a:bodyPr wrap="square" rtlCol="0">
            <a:spAutoFit/>
          </a:bodyPr>
          <a:lstStyle/>
          <a:p>
            <a:pPr algn="just">
              <a:lnSpc>
                <a:spcPct val="150000"/>
              </a:lnSpc>
              <a:spcAft>
                <a:spcPts val="750"/>
              </a:spcAft>
            </a:pPr>
            <a:r>
              <a:rPr lang="en-US" sz="1800" dirty="0">
                <a:solidFill>
                  <a:srgbClr val="444444"/>
                </a:solidFill>
                <a:effectLst/>
                <a:latin typeface="Times New Roman" panose="02020603050405020304" pitchFamily="18" charset="0"/>
                <a:ea typeface="Times New Roman" panose="02020603050405020304" pitchFamily="18" charset="0"/>
              </a:rPr>
              <a:t>Although this project tries to cover all limitations related to authentication and security, these are some of the few points where the scope of the project can be expanded -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6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1.In the future, we can make entire election system with a ‘Live Result Update’ feature.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2.This system that can also guarantee high level secrecy, security, and verifiability of a marked ballot transmitted over the Internet.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3.For advanced security, Block chain can also be integrated with the system for decentralization of database where the data is stored in multiple blocks so that even if one block is tampered, the data wouldn’t be manipulated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4.This Online Voting System can be advanced to be used by any organization in the world for conducting smooth and fair elections.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002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DBE121-3870-449C-BB21-4D6A5E2C576A}" type="slidenum">
              <a:rPr lang="en-US" smtClean="0"/>
              <a:pPr/>
              <a:t>18</a:t>
            </a:fld>
            <a:endParaRPr lang="en-US" dirty="0"/>
          </a:p>
        </p:txBody>
      </p:sp>
      <p:sp>
        <p:nvSpPr>
          <p:cNvPr id="3" name="TextBox 2"/>
          <p:cNvSpPr txBox="1"/>
          <p:nvPr/>
        </p:nvSpPr>
        <p:spPr>
          <a:xfrm>
            <a:off x="228600" y="457200"/>
            <a:ext cx="8077200" cy="646331"/>
          </a:xfrm>
          <a:prstGeom prst="rect">
            <a:avLst/>
          </a:prstGeom>
          <a:noFill/>
        </p:spPr>
        <p:txBody>
          <a:bodyPr wrap="square" rtlCol="0">
            <a:spAutoFit/>
          </a:bodyPr>
          <a:lstStyle/>
          <a:p>
            <a:pPr>
              <a:buClr>
                <a:schemeClr val="accent1"/>
              </a:buClr>
              <a:buFont typeface="Wingdings" pitchFamily="2" charset="2"/>
              <a:buChar char="v"/>
            </a:pPr>
            <a:r>
              <a:rPr lang="en-US" sz="3600" b="1" dirty="0">
                <a:latin typeface="Times New Roman" pitchFamily="18" charset="0"/>
                <a:cs typeface="Times New Roman" pitchFamily="18" charset="0"/>
              </a:rPr>
              <a:t>Conclusion:</a:t>
            </a:r>
          </a:p>
        </p:txBody>
      </p:sp>
      <p:sp>
        <p:nvSpPr>
          <p:cNvPr id="5" name="TextBox 4"/>
          <p:cNvSpPr txBox="1"/>
          <p:nvPr/>
        </p:nvSpPr>
        <p:spPr>
          <a:xfrm flipH="1">
            <a:off x="457198" y="1295400"/>
            <a:ext cx="7924802" cy="5028556"/>
          </a:xfrm>
          <a:prstGeom prst="rect">
            <a:avLst/>
          </a:prstGeom>
          <a:noFill/>
        </p:spPr>
        <p:txBody>
          <a:bodyPr wrap="square" rtlCol="0">
            <a:spAutoFit/>
          </a:bodyPr>
          <a:lstStyle/>
          <a:p>
            <a:pPr marL="342900" indent="-342900" algn="just">
              <a:lnSpc>
                <a:spcPct val="150000"/>
              </a:lnSpc>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Online Voting Systems have many advantages over the traditional voting system. Some of these advantages are less cost, faster generation results, easy accessibility, accuracy, and low risk of human and mechanical errors</a:t>
            </a:r>
          </a:p>
          <a:p>
            <a:pPr marL="342900" indent="-342900" algn="just">
              <a:lnSpc>
                <a:spcPct val="150000"/>
              </a:lnSpc>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Future development focused to design a system which can be easy to use and will provide security and privacy of votes on acceptable level by proper authentication and processing section. It is easy to use and it is less time consuming. It is very easy to debug.</a:t>
            </a:r>
          </a:p>
          <a:p>
            <a:pPr marL="342900" indent="-342900" algn="just">
              <a:lnSpc>
                <a:spcPct val="150000"/>
              </a:lnSpc>
              <a:buClr>
                <a:schemeClr val="accent1"/>
              </a:buClr>
              <a:buFont typeface="Arial" panose="020B0604020202020204" pitchFamily="34" charset="0"/>
              <a:buChar char="•"/>
            </a:pP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The voting system proposed by us is far more secure and efficient than the traditional voting system. Delays in results and vote manipulation are easily avoided in this system. </a:t>
            </a:r>
          </a:p>
          <a:p>
            <a:pPr marL="342900" indent="-342900" algn="just">
              <a:lnSpc>
                <a:spcPct val="150000"/>
              </a:lnSpc>
              <a:buClr>
                <a:schemeClr val="accent1"/>
              </a:buClr>
              <a:buFont typeface="Arial" panose="020B0604020202020204" pitchFamily="34" charset="0"/>
              <a:buChar char="•"/>
            </a:pP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online system is expected to increase the transparency and reliability of the current electoral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descr="SSVPS Final Logo.png"/>
          <p:cNvPicPr/>
          <p:nvPr/>
        </p:nvPicPr>
        <p:blipFill>
          <a:blip r:embed="rId2" cstate="print"/>
          <a:stretch>
            <a:fillRect/>
          </a:stretch>
        </p:blipFill>
        <p:spPr>
          <a:xfrm>
            <a:off x="8001000" y="228600"/>
            <a:ext cx="914400" cy="1066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SVPS Final Logo.png"/>
          <p:cNvPicPr/>
          <p:nvPr/>
        </p:nvPicPr>
        <p:blipFill>
          <a:blip r:embed="rId2" cstate="print"/>
          <a:stretch>
            <a:fillRect/>
          </a:stretch>
        </p:blipFill>
        <p:spPr>
          <a:xfrm>
            <a:off x="8001000" y="304800"/>
            <a:ext cx="914400" cy="1066800"/>
          </a:xfrm>
          <a:prstGeom prst="rect">
            <a:avLst/>
          </a:prstGeom>
        </p:spPr>
      </p:pic>
      <p:sp>
        <p:nvSpPr>
          <p:cNvPr id="5" name="Content Placeholder 4"/>
          <p:cNvSpPr>
            <a:spLocks noGrp="1"/>
          </p:cNvSpPr>
          <p:nvPr>
            <p:ph sz="quarter" idx="1"/>
          </p:nvPr>
        </p:nvSpPr>
        <p:spPr>
          <a:xfrm>
            <a:off x="457200" y="1143000"/>
            <a:ext cx="8382000" cy="5181600"/>
          </a:xfrm>
        </p:spPr>
        <p:txBody>
          <a:bodyPr>
            <a:normAutofit lnSpcReduction="10000"/>
          </a:bodyPr>
          <a:lstStyle/>
          <a:p>
            <a:pPr>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Vivek S K, et.al., “E-Voting System using Hyperledger Sawtooth”, International Conference on Advances in Computing, Communication &amp; Materials (ICACCM), pp. 29-35, 2020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60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Accessed on: 10/11/2023.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Shubham Gupta, Divanshu Jain, Milind Thomas Themalil, “Electronic Voting Mechanism using Microcontroller ATmega328P with Face Recognition”, Proceedings of the Fifth International Conference on Computing Methodologies and Communication (ICCMC 2021), pp. 1471-147,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60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Accessed on: 10/11/2023.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https://www.ijraset.com/research-paper/online-voting-system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“Online Voting System” Accessed on: 10/11/2023.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 y="304800"/>
            <a:ext cx="8458200" cy="685800"/>
          </a:xfrm>
        </p:spPr>
        <p:txBody>
          <a:bodyPr>
            <a:noAutofit/>
          </a:bodyPr>
          <a:lstStyle/>
          <a:p>
            <a:pPr>
              <a:buClr>
                <a:schemeClr val="accent1"/>
              </a:buClr>
              <a:buFont typeface="Wingdings" pitchFamily="2" charset="2"/>
              <a:buChar char="v"/>
            </a:pPr>
            <a:r>
              <a:rPr lang="en-US" sz="3600" b="1" dirty="0">
                <a:solidFill>
                  <a:schemeClr val="tx1"/>
                </a:solidFill>
                <a:latin typeface="Times New Roman" pitchFamily="18" charset="0"/>
                <a:cs typeface="Times New Roman" pitchFamily="18" charset="0"/>
              </a:rPr>
              <a:t>References</a:t>
            </a:r>
            <a:r>
              <a:rPr lang="en-US" sz="3600" dirty="0">
                <a:solidFill>
                  <a:schemeClr val="tx1"/>
                </a:solidFill>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04DBE121-3870-449C-BB21-4D6A5E2C576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1000" cy="960438"/>
          </a:xfrm>
        </p:spPr>
        <p:txBody>
          <a:bodyPr>
            <a:normAutofit/>
          </a:bodyPr>
          <a:lstStyle/>
          <a:p>
            <a:pPr algn="ctr"/>
            <a:r>
              <a:rPr lang="en-US" b="1" dirty="0">
                <a:solidFill>
                  <a:schemeClr val="tx1"/>
                </a:solidFill>
                <a:latin typeface="Times New Roman" pitchFamily="18" charset="0"/>
                <a:cs typeface="Times New Roman" pitchFamily="18" charset="0"/>
              </a:rPr>
              <a:t>INDEX</a:t>
            </a:r>
          </a:p>
        </p:txBody>
      </p:sp>
      <p:sp>
        <p:nvSpPr>
          <p:cNvPr id="3" name="Content Placeholder 2"/>
          <p:cNvSpPr>
            <a:spLocks noGrp="1"/>
          </p:cNvSpPr>
          <p:nvPr>
            <p:ph sz="quarter" idx="1"/>
          </p:nvPr>
        </p:nvSpPr>
        <p:spPr>
          <a:xfrm>
            <a:off x="914400" y="1341438"/>
            <a:ext cx="7772400" cy="4525962"/>
          </a:xfrm>
        </p:spPr>
        <p:txBody>
          <a:bodyPr>
            <a:normAutofit/>
          </a:bodyPr>
          <a:lstStyle/>
          <a:p>
            <a:pPr>
              <a:spcBef>
                <a:spcPts val="0"/>
              </a:spcBef>
            </a:pPr>
            <a:r>
              <a:rPr lang="en-US" sz="2400" dirty="0">
                <a:latin typeface="Times New Roman" pitchFamily="18" charset="0"/>
                <a:cs typeface="Times New Roman" pitchFamily="18" charset="0"/>
              </a:rPr>
              <a:t>Introduction</a:t>
            </a:r>
          </a:p>
          <a:p>
            <a:pPr>
              <a:spcBef>
                <a:spcPts val="0"/>
              </a:spcBef>
            </a:pPr>
            <a:r>
              <a:rPr lang="en-US" sz="2400" dirty="0">
                <a:latin typeface="Times New Roman" pitchFamily="18" charset="0"/>
                <a:cs typeface="Times New Roman" pitchFamily="18" charset="0"/>
              </a:rPr>
              <a:t>Aim and Objectives</a:t>
            </a:r>
          </a:p>
          <a:p>
            <a:pPr>
              <a:spcBef>
                <a:spcPts val="0"/>
              </a:spcBef>
            </a:pPr>
            <a:r>
              <a:rPr lang="en-US" sz="2400" dirty="0">
                <a:latin typeface="Times New Roman" pitchFamily="18" charset="0"/>
                <a:cs typeface="Times New Roman" pitchFamily="18" charset="0"/>
              </a:rPr>
              <a:t>Literature Survey</a:t>
            </a:r>
          </a:p>
          <a:p>
            <a:pPr>
              <a:spcBef>
                <a:spcPts val="0"/>
              </a:spcBef>
            </a:pPr>
            <a:r>
              <a:rPr lang="en-IN" sz="2400" dirty="0">
                <a:latin typeface="Times New Roman" panose="02020603050405020304" pitchFamily="18" charset="0"/>
                <a:cs typeface="Times New Roman" panose="02020603050405020304" pitchFamily="18" charset="0"/>
              </a:rPr>
              <a:t>Types of Voting System</a:t>
            </a:r>
            <a:endParaRPr lang="en-US" sz="2400" dirty="0">
              <a:latin typeface="Times New Roman" pitchFamily="18" charset="0"/>
              <a:cs typeface="Times New Roman" pitchFamily="18" charset="0"/>
            </a:endParaRPr>
          </a:p>
          <a:p>
            <a:pPr>
              <a:spcBef>
                <a:spcPts val="0"/>
              </a:spcBef>
            </a:pPr>
            <a:r>
              <a:rPr lang="en-US" sz="2400" dirty="0">
                <a:latin typeface="Times New Roman" pitchFamily="18" charset="0"/>
                <a:cs typeface="Times New Roman" pitchFamily="18" charset="0"/>
              </a:rPr>
              <a:t>System Modeling</a:t>
            </a:r>
          </a:p>
          <a:p>
            <a:pPr>
              <a:spcBef>
                <a:spcPts val="0"/>
              </a:spcBef>
            </a:pPr>
            <a:r>
              <a:rPr lang="en-US" sz="2400" dirty="0">
                <a:latin typeface="Times New Roman" pitchFamily="18" charset="0"/>
                <a:cs typeface="Times New Roman" pitchFamily="18" charset="0"/>
              </a:rPr>
              <a:t>Block Diagram</a:t>
            </a:r>
          </a:p>
          <a:p>
            <a:pPr>
              <a:spcBef>
                <a:spcPts val="0"/>
              </a:spcBef>
            </a:pPr>
            <a:r>
              <a:rPr lang="en-US" sz="2400" dirty="0">
                <a:latin typeface="Times New Roman" pitchFamily="18" charset="0"/>
                <a:cs typeface="Times New Roman" pitchFamily="18" charset="0"/>
              </a:rPr>
              <a:t>Stepwise Output / Test Cases</a:t>
            </a:r>
          </a:p>
          <a:p>
            <a:pPr>
              <a:spcBef>
                <a:spcPts val="0"/>
              </a:spcBef>
            </a:pPr>
            <a:r>
              <a:rPr lang="en-US" sz="2400" dirty="0">
                <a:latin typeface="Times New Roman" pitchFamily="18" charset="0"/>
                <a:cs typeface="Times New Roman" pitchFamily="18" charset="0"/>
              </a:rPr>
              <a:t>Future Scope</a:t>
            </a:r>
          </a:p>
          <a:p>
            <a:pPr>
              <a:spcBef>
                <a:spcPts val="0"/>
              </a:spcBef>
            </a:pPr>
            <a:r>
              <a:rPr lang="en-US" sz="2400" dirty="0">
                <a:latin typeface="Times New Roman" pitchFamily="18" charset="0"/>
                <a:cs typeface="Times New Roman" pitchFamily="18" charset="0"/>
              </a:rPr>
              <a:t>Conclusion</a:t>
            </a:r>
          </a:p>
          <a:p>
            <a:pPr>
              <a:spcBef>
                <a:spcPts val="0"/>
              </a:spcBef>
            </a:pPr>
            <a:r>
              <a:rPr lang="en-US" sz="2400" dirty="0">
                <a:latin typeface="Times New Roman" pitchFamily="18" charset="0"/>
                <a:cs typeface="Times New Roman" pitchFamily="18" charset="0"/>
              </a:rPr>
              <a:t>References</a:t>
            </a:r>
          </a:p>
          <a:p>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4DBE121-3870-449C-BB21-4D6A5E2C576A}" type="slidenum">
              <a:rPr lang="en-US" smtClean="0"/>
              <a:pPr/>
              <a:t>2</a:t>
            </a:fld>
            <a:endParaRPr lang="en-US" dirty="0"/>
          </a:p>
        </p:txBody>
      </p:sp>
      <p:pic>
        <p:nvPicPr>
          <p:cNvPr id="7" name="Picture 6" descr="SSVPS Final Logo.png"/>
          <p:cNvPicPr/>
          <p:nvPr/>
        </p:nvPicPr>
        <p:blipFill>
          <a:blip r:embed="rId2" cstate="print"/>
          <a:stretch>
            <a:fillRect/>
          </a:stretch>
        </p:blipFill>
        <p:spPr>
          <a:xfrm>
            <a:off x="8001000" y="228600"/>
            <a:ext cx="914400" cy="1066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4AAC1D03-7B2E-4A47-BA41-5C0FF58CF2BA}" type="slidenum">
              <a:rPr lang="en-US" smtClean="0"/>
              <a:pPr/>
              <a:t>20</a:t>
            </a:fld>
            <a:endParaRPr lang="en-US" dirty="0"/>
          </a:p>
        </p:txBody>
      </p:sp>
      <p:pic>
        <p:nvPicPr>
          <p:cNvPr id="8" name="Picture 2" descr="C:\Users\Aditi\Desktop\BE project\logos\10-20-11 Question-Man.jpg"/>
          <p:cNvPicPr>
            <a:picLocks noChangeAspect="1" noChangeArrowheads="1"/>
          </p:cNvPicPr>
          <p:nvPr/>
        </p:nvPicPr>
        <p:blipFill>
          <a:blip r:embed="rId2" cstate="print"/>
          <a:srcRect/>
          <a:stretch>
            <a:fillRect/>
          </a:stretch>
        </p:blipFill>
        <p:spPr bwMode="auto">
          <a:xfrm>
            <a:off x="2895600" y="3200400"/>
            <a:ext cx="3429000" cy="2511380"/>
          </a:xfrm>
          <a:prstGeom prst="rect">
            <a:avLst/>
          </a:prstGeom>
          <a:noFill/>
          <a:ln w="9525">
            <a:noFill/>
            <a:miter lim="800000"/>
            <a:headEnd/>
            <a:tailEnd/>
          </a:ln>
        </p:spPr>
      </p:pic>
      <p:sp>
        <p:nvSpPr>
          <p:cNvPr id="9" name="Content Placeholder 2"/>
          <p:cNvSpPr txBox="1">
            <a:spLocks/>
          </p:cNvSpPr>
          <p:nvPr/>
        </p:nvSpPr>
        <p:spPr>
          <a:xfrm>
            <a:off x="533400" y="1905000"/>
            <a:ext cx="8229600" cy="1524000"/>
          </a:xfrm>
          <a:prstGeom prst="rect">
            <a:avLst/>
          </a:prstGeom>
          <a:ln>
            <a:miter lim="800000"/>
            <a:headEnd/>
            <a:tailEnd/>
          </a:ln>
        </p:spPr>
        <p:txBody>
          <a:bodyPr rtlCol="0">
            <a:normAutofit lnSpcReduction="10000"/>
          </a:bodyPr>
          <a:lstStyle/>
          <a:p>
            <a:pPr marL="274320" marR="0" lvl="0" indent="-274320" algn="ctr" defTabSz="914400" rtl="0" eaLnBrk="1" fontAlgn="auto" latinLnBrk="0" hangingPunct="1">
              <a:lnSpc>
                <a:spcPct val="100000"/>
              </a:lnSpc>
              <a:spcBef>
                <a:spcPts val="580"/>
              </a:spcBef>
              <a:spcAft>
                <a:spcPts val="0"/>
              </a:spcAft>
              <a:buClr>
                <a:schemeClr val="accent3"/>
              </a:buClr>
              <a:buSzPct val="85000"/>
              <a:buFont typeface="Arial" pitchFamily="34" charset="0"/>
              <a:buNone/>
              <a:tabLst/>
              <a:defRPr/>
            </a:pPr>
            <a:r>
              <a:rPr kumimoji="0" lang="en-US" sz="9600" b="1" i="0" u="none" strike="noStrike" kern="1200" cap="all" spc="0" normalizeH="0" baseline="0" noProof="0" dirty="0">
                <a:ln w="9000" cmpd="sng">
                  <a:solidFill>
                    <a:srgbClr val="0070C0"/>
                  </a:solidFill>
                  <a:prstDash val="solid"/>
                </a:ln>
                <a:solidFill>
                  <a:srgbClr val="0070C0"/>
                </a:solidFill>
                <a:effectLst>
                  <a:reflection blurRad="12700" stA="28000" endPos="45000" dist="1000" dir="5400000" sy="-100000" algn="bl" rotWithShape="0"/>
                </a:effectLst>
                <a:uLnTx/>
                <a:uFillTx/>
                <a:latin typeface="+mn-lt"/>
                <a:ea typeface="+mn-ea"/>
                <a:cs typeface="+mn-cs"/>
              </a:rPr>
              <a:t>Thank You</a:t>
            </a:r>
            <a:endParaRPr kumimoji="0" lang="en-US" sz="9600" b="0" i="0" u="none" strike="noStrike" kern="1200" cap="none" spc="0" normalizeH="0" baseline="0" noProof="0" dirty="0">
              <a:ln w="9000" cmpd="sng">
                <a:solidFill>
                  <a:srgbClr val="0070C0"/>
                </a:solidFill>
                <a:prstDash val="solid"/>
              </a:ln>
              <a:solidFill>
                <a:srgbClr val="0070C0"/>
              </a:solidFill>
              <a:effectLst/>
              <a:uLnTx/>
              <a:uFillTx/>
              <a:latin typeface="+mn-lt"/>
              <a:ea typeface="+mn-ea"/>
              <a:cs typeface="+mn-cs"/>
            </a:endParaRPr>
          </a:p>
        </p:txBody>
      </p:sp>
      <p:pic>
        <p:nvPicPr>
          <p:cNvPr id="6" name="Picture 5" descr="SSVPS Final Logo.png"/>
          <p:cNvPicPr/>
          <p:nvPr/>
        </p:nvPicPr>
        <p:blipFill>
          <a:blip r:embed="rId3" cstate="print"/>
          <a:stretch>
            <a:fillRect/>
          </a:stretch>
        </p:blipFill>
        <p:spPr>
          <a:xfrm>
            <a:off x="8001000" y="228600"/>
            <a:ext cx="914400" cy="106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pic>
        <p:nvPicPr>
          <p:cNvPr id="5" name="Picture 4" descr="SSVPS Final Logo.png"/>
          <p:cNvPicPr/>
          <p:nvPr/>
        </p:nvPicPr>
        <p:blipFill>
          <a:blip r:embed="rId3" cstate="print"/>
          <a:stretch>
            <a:fillRect/>
          </a:stretch>
        </p:blipFill>
        <p:spPr>
          <a:xfrm>
            <a:off x="8001000" y="228600"/>
            <a:ext cx="914400" cy="1066800"/>
          </a:xfrm>
          <a:prstGeom prst="rect">
            <a:avLst/>
          </a:prstGeom>
        </p:spPr>
      </p:pic>
      <p:sp>
        <p:nvSpPr>
          <p:cNvPr id="2" name="Title 1"/>
          <p:cNvSpPr>
            <a:spLocks noGrp="1"/>
          </p:cNvSpPr>
          <p:nvPr>
            <p:ph type="title"/>
          </p:nvPr>
        </p:nvSpPr>
        <p:spPr>
          <a:xfrm>
            <a:off x="533400" y="228600"/>
            <a:ext cx="8153400" cy="762000"/>
          </a:xfrm>
        </p:spPr>
        <p:txBody>
          <a:bodyPr>
            <a:normAutofit/>
          </a:bodyPr>
          <a:lstStyle/>
          <a:p>
            <a:pPr>
              <a:buClr>
                <a:schemeClr val="accent1"/>
              </a:buClr>
              <a:buFont typeface="Wingdings" pitchFamily="2" charset="2"/>
              <a:buChar char="v"/>
            </a:pPr>
            <a:r>
              <a:rPr lang="en-US" sz="3600"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533399" y="1143000"/>
            <a:ext cx="8305801" cy="5486400"/>
          </a:xfrm>
        </p:spPr>
        <p:txBody>
          <a:bodyPr>
            <a:noAutofit/>
          </a:bodyPr>
          <a:lstStyle/>
          <a:p>
            <a:pPr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India has democratic government. As now all Indian citizen become a part of the growing digital India.</a:t>
            </a:r>
          </a:p>
          <a:p>
            <a:pPr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They have a digital ID that is Aadhar card. Voting schemes have evolved from counting hands in early days to systems that include paper, punch card, electronic voting machine.</a:t>
            </a:r>
          </a:p>
          <a:p>
            <a:pPr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electronic voting system which is used nowadays provide some characteristic different from the traditional voting technique. But Electronic voting systems suffers from various drawbacks such as time consuming, damage of machines due to lack of attention. These drawbacks can overcome by Online Voting System.</a:t>
            </a:r>
          </a:p>
          <a:p>
            <a:pPr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 a voting system by which any voter can use his/her voting rights from anywhere in the country without visiting to voting booths, in highly secured way. That makes voting a fearless of violence and that increases the percentage of voting.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DBE121-3870-449C-BB21-4D6A5E2C576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SVPS Final Logo.png"/>
          <p:cNvPicPr/>
          <p:nvPr/>
        </p:nvPicPr>
        <p:blipFill>
          <a:blip r:embed="rId2" cstate="print"/>
          <a:stretch>
            <a:fillRect/>
          </a:stretch>
        </p:blipFill>
        <p:spPr>
          <a:xfrm>
            <a:off x="8001000" y="228600"/>
            <a:ext cx="914400" cy="1066800"/>
          </a:xfrm>
          <a:prstGeom prst="rect">
            <a:avLst/>
          </a:prstGeom>
        </p:spPr>
      </p:pic>
      <p:sp>
        <p:nvSpPr>
          <p:cNvPr id="2" name="Title 1"/>
          <p:cNvSpPr>
            <a:spLocks noGrp="1"/>
          </p:cNvSpPr>
          <p:nvPr>
            <p:ph type="title"/>
          </p:nvPr>
        </p:nvSpPr>
        <p:spPr>
          <a:xfrm>
            <a:off x="533400" y="152400"/>
            <a:ext cx="8153400" cy="609600"/>
          </a:xfrm>
        </p:spPr>
        <p:txBody>
          <a:bodyPr>
            <a:normAutofit fontScale="90000"/>
          </a:bodyPr>
          <a:lstStyle/>
          <a:p>
            <a:pPr marL="571500" indent="-571500">
              <a:buClr>
                <a:schemeClr val="accent1"/>
              </a:buClr>
              <a:buFont typeface="Wingdings" panose="05000000000000000000" pitchFamily="2" charset="2"/>
              <a:buChar char="v"/>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Aim and Objectives</a:t>
            </a:r>
            <a:r>
              <a:rPr lang="en-US" sz="1800" b="1" i="1" dirty="0">
                <a:solidFill>
                  <a:srgbClr val="000000"/>
                </a:solidFill>
                <a:effectLst/>
                <a:ea typeface="Times New Roman" panose="02020603050405020304" pitchFamily="18" charset="0"/>
              </a:rPr>
              <a:t>:</a:t>
            </a:r>
            <a:r>
              <a:rPr lang="en-US" b="1" dirty="0">
                <a:solidFill>
                  <a:schemeClr val="tx1"/>
                </a:solidFill>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04DBE121-3870-449C-BB21-4D6A5E2C576A}" type="slidenum">
              <a:rPr lang="en-US" smtClean="0"/>
              <a:pPr/>
              <a:t>4</a:t>
            </a:fld>
            <a:endParaRPr lang="en-US" dirty="0"/>
          </a:p>
        </p:txBody>
      </p:sp>
      <p:sp>
        <p:nvSpPr>
          <p:cNvPr id="8" name="AutoShape 4" descr="JavaScript Tutorial for Beginners Step by Step - Scientech Easy">
            <a:extLst>
              <a:ext uri="{FF2B5EF4-FFF2-40B4-BE49-F238E27FC236}">
                <a16:creationId xmlns:a16="http://schemas.microsoft.com/office/drawing/2014/main" id="{1AC9770F-414F-49EE-9946-4B09991C460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JavaScript Tutorial for Beginners Step by Step - Scientech Easy">
            <a:extLst>
              <a:ext uri="{FF2B5EF4-FFF2-40B4-BE49-F238E27FC236}">
                <a16:creationId xmlns:a16="http://schemas.microsoft.com/office/drawing/2014/main" id="{F2BE9B5C-5C57-4987-9FD5-8E7F1FBFC76B}"/>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0" descr="JavaScript Tutorial for Beginners Step by Step - Scientech Easy">
            <a:extLst>
              <a:ext uri="{FF2B5EF4-FFF2-40B4-BE49-F238E27FC236}">
                <a16:creationId xmlns:a16="http://schemas.microsoft.com/office/drawing/2014/main" id="{A0AD1746-CC30-43E3-ABEE-7284C789BE0C}"/>
              </a:ext>
            </a:extLst>
          </p:cNvPr>
          <p:cNvSpPr>
            <a:spLocks noGrp="1" noChangeAspect="1" noChangeArrowheads="1"/>
          </p:cNvSpPr>
          <p:nvPr>
            <p:ph sz="quarter" idx="1"/>
          </p:nvPr>
        </p:nvSpPr>
        <p:spPr bwMode="auto">
          <a:xfrm>
            <a:off x="381000" y="1371600"/>
            <a:ext cx="7848600" cy="419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latinLnBrk="1">
              <a:lnSpc>
                <a:spcPts val="2250"/>
              </a:lnSpc>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The scope and objectives of the proposed system would be as follows –</a:t>
            </a:r>
            <a:endParaRPr lang="en-IN" sz="1800" dirty="0">
              <a:effectLst/>
              <a:latin typeface="Times New Roman" panose="02020603050405020304" pitchFamily="18" charset="0"/>
              <a:ea typeface="Times New Roman" panose="02020603050405020304" pitchFamily="18" charset="0"/>
            </a:endParaRPr>
          </a:p>
          <a:p>
            <a:pPr marL="342900" indent="-342900" algn="just">
              <a:lnSpc>
                <a:spcPts val="2250"/>
              </a:lnSpc>
              <a:spcAft>
                <a:spcPts val="600"/>
              </a:spcAft>
              <a:buFont typeface="+mj-lt"/>
              <a:buAutoNum type="arabicParen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create a secured online voting platform where authenticity of votes and voters are ensured using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username and password.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ts val="2250"/>
              </a:lnSpc>
              <a:spcAft>
                <a:spcPts val="600"/>
              </a:spcAft>
              <a:buFont typeface="+mj-lt"/>
              <a:buAutoNum type="arabicParen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improve the voter’s identification process through biometric (facial) recognition since biometric and facial features cannot be shared.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ts val="2250"/>
              </a:lnSpc>
              <a:spcAft>
                <a:spcPts val="600"/>
              </a:spcAft>
              <a:buFont typeface="+mj-lt"/>
              <a:buAutoNum type="arabicParen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ease the problem of queuing and crowding during voting period on elections.</a:t>
            </a:r>
          </a:p>
          <a:p>
            <a:pPr marL="342900" indent="-342900" algn="just">
              <a:lnSpc>
                <a:spcPts val="2250"/>
              </a:lnSpc>
              <a:spcAft>
                <a:spcPts val="600"/>
              </a:spcAft>
              <a:buFont typeface="+mj-lt"/>
              <a:buAutoNum type="arabicParenR"/>
            </a:pPr>
            <a:r>
              <a:rPr lang="en-US" sz="1800" dirty="0">
                <a:solidFill>
                  <a:srgbClr val="000000"/>
                </a:solidFill>
                <a:effectLst/>
                <a:latin typeface="Times New Roman" panose="02020603050405020304" pitchFamily="18" charset="0"/>
                <a:ea typeface="Times New Roman" panose="02020603050405020304" pitchFamily="18" charset="0"/>
              </a:rPr>
              <a:t>The main objective of this project is to provide a secure online system for conducting fair elections online irrespective of the location without facing any difficulties.</a:t>
            </a:r>
            <a:endParaRPr lang="en-IN" sz="1800" dirty="0">
              <a:effectLst/>
              <a:latin typeface="Times New Roman" panose="02020603050405020304" pitchFamily="18" charset="0"/>
              <a:ea typeface="Times New Roman" panose="02020603050405020304" pitchFamily="18" charset="0"/>
            </a:endParaRPr>
          </a:p>
          <a:p>
            <a:pPr marL="0" indent="0" algn="just">
              <a:lnSpc>
                <a:spcPts val="2250"/>
              </a:lnSpc>
              <a:spcAft>
                <a:spcPts val="6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DBE121-3870-449C-BB21-4D6A5E2C576A}" type="slidenum">
              <a:rPr lang="en-US" smtClean="0"/>
              <a:pPr/>
              <a:t>5</a:t>
            </a:fld>
            <a:endParaRPr lang="en-US" dirty="0"/>
          </a:p>
        </p:txBody>
      </p:sp>
      <p:pic>
        <p:nvPicPr>
          <p:cNvPr id="4" name="Picture 3" descr="SSVPS Final Logo.png"/>
          <p:cNvPicPr/>
          <p:nvPr/>
        </p:nvPicPr>
        <p:blipFill>
          <a:blip r:embed="rId2" cstate="print"/>
          <a:stretch>
            <a:fillRect/>
          </a:stretch>
        </p:blipFill>
        <p:spPr>
          <a:xfrm>
            <a:off x="8001000" y="209550"/>
            <a:ext cx="914400" cy="1066800"/>
          </a:xfrm>
          <a:prstGeom prst="rect">
            <a:avLst/>
          </a:prstGeom>
        </p:spPr>
      </p:pic>
      <p:sp>
        <p:nvSpPr>
          <p:cNvPr id="5" name="TextBox 4">
            <a:extLst>
              <a:ext uri="{FF2B5EF4-FFF2-40B4-BE49-F238E27FC236}">
                <a16:creationId xmlns:a16="http://schemas.microsoft.com/office/drawing/2014/main" id="{12C8CB7B-B1CD-4D75-BA23-16C209BE94B3}"/>
              </a:ext>
            </a:extLst>
          </p:cNvPr>
          <p:cNvSpPr txBox="1"/>
          <p:nvPr/>
        </p:nvSpPr>
        <p:spPr>
          <a:xfrm>
            <a:off x="457200" y="341532"/>
            <a:ext cx="7315200" cy="646331"/>
          </a:xfrm>
          <a:prstGeom prst="rect">
            <a:avLst/>
          </a:prstGeom>
          <a:noFill/>
        </p:spPr>
        <p:txBody>
          <a:bodyPr wrap="square" rtlCol="0">
            <a:spAutoFit/>
          </a:bodyPr>
          <a:lstStyle/>
          <a:p>
            <a:pPr marL="285750" indent="-285750" algn="l">
              <a:buClr>
                <a:schemeClr val="accent1"/>
              </a:buClr>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Literature Survey:</a:t>
            </a:r>
            <a:endParaRPr lang="en-US" sz="3600" b="1" i="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D3689F-9883-4618-B53A-FCC83631E5F1}"/>
              </a:ext>
            </a:extLst>
          </p:cNvPr>
          <p:cNvSpPr txBox="1"/>
          <p:nvPr/>
        </p:nvSpPr>
        <p:spPr>
          <a:xfrm>
            <a:off x="374904" y="1247775"/>
            <a:ext cx="8388096" cy="4247317"/>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the year 2020, Vivek S K, et.al., developed a secure, transparent and decentralized e-voting system is proposed using the Hyperledger Sawtooth blockchain framework [1]. Restricted access of the system through election polling stations allows voters to cast their votes, which are recorded in the immutable blockchain state. Fairness and reliability of the election procedure due to nil possibility of vote manipulation. The issue of fairness and reliability of the election procedure due to nil possibility of vote manipulation was addressed. The technology/platform used were Angular 8, Node.js, Amazon RDS, and Sawtooth blockchain, Python with the APIs, Docker technology, Amazon Web Services.</a:t>
            </a:r>
          </a:p>
          <a:p>
            <a:pPr marL="285750" indent="-285750" algn="just">
              <a:buClr>
                <a:schemeClr val="accent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the year 2021, Shubham Gupta, Divanshu Jain, Milind Thomas Themalil developed a system where the voter is registered into the system database well before the time of election [2]. Now at the voting time, In the first step voter must verify his/her government identity such as Aadhar card or voting card with his/her proper picture, once it is verified, he/she moves to the second step. In second step voter has to go under the face reorganization process. </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DBE121-3870-449C-BB21-4D6A5E2C576A}" type="slidenum">
              <a:rPr lang="en-US" smtClean="0"/>
              <a:pPr/>
              <a:t>6</a:t>
            </a:fld>
            <a:endParaRPr lang="en-US" dirty="0"/>
          </a:p>
        </p:txBody>
      </p:sp>
      <p:pic>
        <p:nvPicPr>
          <p:cNvPr id="4" name="Picture 3" descr="SSVPS Final Logo.png"/>
          <p:cNvPicPr/>
          <p:nvPr/>
        </p:nvPicPr>
        <p:blipFill>
          <a:blip r:embed="rId2" cstate="print"/>
          <a:stretch>
            <a:fillRect/>
          </a:stretch>
        </p:blipFill>
        <p:spPr>
          <a:xfrm>
            <a:off x="8001000" y="228600"/>
            <a:ext cx="914400" cy="1066800"/>
          </a:xfrm>
          <a:prstGeom prst="rect">
            <a:avLst/>
          </a:prstGeom>
        </p:spPr>
      </p:pic>
      <p:sp>
        <p:nvSpPr>
          <p:cNvPr id="6" name="TextBox 5">
            <a:extLst>
              <a:ext uri="{FF2B5EF4-FFF2-40B4-BE49-F238E27FC236}">
                <a16:creationId xmlns:a16="http://schemas.microsoft.com/office/drawing/2014/main" id="{5A9DF59E-340F-403E-80DC-2E557F1BC8DE}"/>
              </a:ext>
            </a:extLst>
          </p:cNvPr>
          <p:cNvSpPr txBox="1"/>
          <p:nvPr/>
        </p:nvSpPr>
        <p:spPr>
          <a:xfrm>
            <a:off x="603504" y="381000"/>
            <a:ext cx="6254496" cy="646331"/>
          </a:xfrm>
          <a:prstGeom prst="rect">
            <a:avLst/>
          </a:prstGeom>
          <a:noFill/>
        </p:spPr>
        <p:txBody>
          <a:bodyPr wrap="square">
            <a:spAutoFit/>
          </a:bodyPr>
          <a:lstStyle/>
          <a:p>
            <a:pPr marL="285750" indent="-285750" algn="l">
              <a:buClr>
                <a:schemeClr val="accent1"/>
              </a:buClr>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Types of Voting System</a:t>
            </a:r>
            <a:r>
              <a:rPr lang="en-IN" sz="3600" b="1" dirty="0">
                <a:latin typeface="Times New Roman" panose="02020603050405020304" pitchFamily="18" charset="0"/>
                <a:cs typeface="Times New Roman" panose="02020603050405020304" pitchFamily="18" charset="0"/>
              </a:rPr>
              <a:t>:</a:t>
            </a:r>
            <a:endParaRPr lang="en-US" sz="3600" b="1" i="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F5695E-ECD2-4C98-A2F6-082654196F02}"/>
              </a:ext>
            </a:extLst>
          </p:cNvPr>
          <p:cNvSpPr txBox="1"/>
          <p:nvPr/>
        </p:nvSpPr>
        <p:spPr>
          <a:xfrm>
            <a:off x="533400" y="1219200"/>
            <a:ext cx="7315200" cy="5206554"/>
          </a:xfrm>
          <a:prstGeom prst="rect">
            <a:avLst/>
          </a:prstGeom>
          <a:noFill/>
        </p:spPr>
        <p:txBody>
          <a:bodyPr wrap="square" rtlCol="0">
            <a:spAutoFit/>
          </a:bodyPr>
          <a:lstStyle/>
          <a:p>
            <a:pPr marL="457200" indent="-457200" algn="just">
              <a:lnSpc>
                <a:spcPct val="150000"/>
              </a:lnSpc>
              <a:spcAft>
                <a:spcPts val="600"/>
              </a:spcAft>
              <a:buClr>
                <a:schemeClr val="accent1"/>
              </a:buClr>
              <a:buFont typeface="+mj-lt"/>
              <a:buAutoNum type="arabicParenR"/>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Ballot Voting:</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750"/>
              </a:spcAft>
              <a:buClr>
                <a:schemeClr val="accent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paper-based voting system is the traditional method of voting that has been used throughout history. It is also the standard method of holding elections in Nigeria and other countries around the world.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Clr>
                <a:schemeClr val="accent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works by distributing paper ballots to eligible voters who show up at the polling unit on Election Day. The voter's identity is verified by searching for and ticking his or her name on the voters register for that polling unit.</a:t>
            </a:r>
          </a:p>
          <a:p>
            <a:pPr marL="342900" indent="-342900" algn="just">
              <a:lnSpc>
                <a:spcPct val="150000"/>
              </a:lnSpc>
              <a:spcAft>
                <a:spcPts val="750"/>
              </a:spcAft>
              <a:buClr>
                <a:schemeClr val="accent1"/>
              </a:buClr>
              <a:buFont typeface="+mj-lt"/>
              <a:buAutoNum type="arabicParenR" startAt="2"/>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Electronic Voting:</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fundamental requirement for countries to improve their electoral systems. Because of the rapid advancement of technology in the computer and telecommunications worlds, e-Voting-based systems are about to be introduced, which will alleviate all of the problems associated with traditional manual election systems. </a:t>
            </a:r>
          </a:p>
          <a:p>
            <a:pPr marL="285750" indent="-285750" algn="just">
              <a:buClr>
                <a:schemeClr val="accent1"/>
              </a:buClr>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introduction of e-Voting systems, our election processes and social lives will become simpler, more efficient, and less expensive </a:t>
            </a:r>
          </a:p>
          <a:p>
            <a:pPr marL="285750" indent="-285750" algn="just">
              <a:buClr>
                <a:schemeClr val="accent1"/>
              </a:buCl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DBE121-3870-449C-BB21-4D6A5E2C576A}" type="slidenum">
              <a:rPr lang="en-US" smtClean="0"/>
              <a:pPr/>
              <a:t>7</a:t>
            </a:fld>
            <a:endParaRPr lang="en-US" dirty="0"/>
          </a:p>
        </p:txBody>
      </p:sp>
      <p:sp>
        <p:nvSpPr>
          <p:cNvPr id="3" name="TextBox 2"/>
          <p:cNvSpPr txBox="1"/>
          <p:nvPr/>
        </p:nvSpPr>
        <p:spPr>
          <a:xfrm>
            <a:off x="381000" y="236756"/>
            <a:ext cx="7162800" cy="646331"/>
          </a:xfrm>
          <a:prstGeom prst="rect">
            <a:avLst/>
          </a:prstGeom>
          <a:noFill/>
        </p:spPr>
        <p:txBody>
          <a:bodyPr wrap="square" rtlCol="0">
            <a:spAutoFit/>
          </a:bodyPr>
          <a:lstStyle/>
          <a:p>
            <a:pPr>
              <a:buClr>
                <a:schemeClr val="accent1"/>
              </a:buClr>
              <a:buFont typeface="Wingdings" pitchFamily="2" charset="2"/>
              <a:buChar char="v"/>
            </a:pPr>
            <a:r>
              <a:rPr lang="en-US" sz="3600" b="1" dirty="0">
                <a:latin typeface="Times New Roman" pitchFamily="18" charset="0"/>
                <a:cs typeface="Times New Roman" pitchFamily="18" charset="0"/>
              </a:rPr>
              <a:t>System Modeling:</a:t>
            </a:r>
          </a:p>
        </p:txBody>
      </p:sp>
      <p:pic>
        <p:nvPicPr>
          <p:cNvPr id="8" name="Picture 7" descr="SSVPS Final Logo.png"/>
          <p:cNvPicPr/>
          <p:nvPr/>
        </p:nvPicPr>
        <p:blipFill>
          <a:blip r:embed="rId2" cstate="print"/>
          <a:stretch>
            <a:fillRect/>
          </a:stretch>
        </p:blipFill>
        <p:spPr>
          <a:xfrm>
            <a:off x="8001000" y="228600"/>
            <a:ext cx="914400" cy="1066800"/>
          </a:xfrm>
          <a:prstGeom prst="rect">
            <a:avLst/>
          </a:prstGeom>
        </p:spPr>
      </p:pic>
      <p:sp>
        <p:nvSpPr>
          <p:cNvPr id="9" name="TextBox 8">
            <a:extLst>
              <a:ext uri="{FF2B5EF4-FFF2-40B4-BE49-F238E27FC236}">
                <a16:creationId xmlns:a16="http://schemas.microsoft.com/office/drawing/2014/main" id="{21158B58-FA1C-4CAD-87FB-E4B0A733EC44}"/>
              </a:ext>
            </a:extLst>
          </p:cNvPr>
          <p:cNvSpPr txBox="1"/>
          <p:nvPr/>
        </p:nvSpPr>
        <p:spPr>
          <a:xfrm>
            <a:off x="381000" y="990601"/>
            <a:ext cx="3124200" cy="3123932"/>
          </a:xfrm>
          <a:prstGeom prst="rect">
            <a:avLst/>
          </a:prstGeom>
          <a:noFill/>
        </p:spPr>
        <p:txBody>
          <a:bodyPr wrap="square">
            <a:spAutoFit/>
          </a:bodyPr>
          <a:lstStyle/>
          <a:p>
            <a:pPr algn="just">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Requirements:</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Python Libraries Required: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Pandas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Tkinter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Socket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Subprocess</a:t>
            </a:r>
            <a:endParaRPr lang="en-IN" sz="1800" dirty="0">
              <a:effectLst/>
              <a:latin typeface="Times New Roman" panose="02020603050405020304" pitchFamily="18" charset="0"/>
              <a:ea typeface="Times New Roman" panose="02020603050405020304" pitchFamily="18" charset="0"/>
            </a:endParaRPr>
          </a:p>
          <a:p>
            <a:pPr marL="342900" indent="-342900" algn="just">
              <a:buClr>
                <a:schemeClr val="accent1"/>
              </a:buClr>
              <a:buFont typeface="Arial" panose="020B0604020202020204" pitchFamily="34" charset="0"/>
              <a:buChar char="•"/>
            </a:pPr>
            <a:endParaRPr lang="en-US" sz="2000" b="0" i="0" dirty="0">
              <a:solidFill>
                <a:srgbClr val="40404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EED0CB-0DDA-4352-9F2D-CF7AF7564591}"/>
              </a:ext>
            </a:extLst>
          </p:cNvPr>
          <p:cNvSpPr txBox="1"/>
          <p:nvPr/>
        </p:nvSpPr>
        <p:spPr>
          <a:xfrm>
            <a:off x="4038600" y="990601"/>
            <a:ext cx="3810000" cy="3785652"/>
          </a:xfrm>
          <a:prstGeom prst="rect">
            <a:avLst/>
          </a:prstGeom>
          <a:noFill/>
        </p:spPr>
        <p:txBody>
          <a:bodyPr wrap="square" rtlCol="0">
            <a:spAutoFit/>
          </a:bodyPr>
          <a:lstStyle/>
          <a:p>
            <a:pPr algn="just">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Tools Used:</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Programming: Python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Connection: Socket Programming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Protocol: TCP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 python-tkinter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Storage: Using CSV files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Updates: python-pandas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   OS Calls: python-subprocess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SVPS Final Logo.png"/>
          <p:cNvPicPr/>
          <p:nvPr/>
        </p:nvPicPr>
        <p:blipFill>
          <a:blip r:embed="rId2" cstate="print"/>
          <a:stretch>
            <a:fillRect/>
          </a:stretch>
        </p:blipFill>
        <p:spPr>
          <a:xfrm>
            <a:off x="8001000" y="228600"/>
            <a:ext cx="914400" cy="1066800"/>
          </a:xfrm>
          <a:prstGeom prst="rect">
            <a:avLst/>
          </a:prstGeom>
        </p:spPr>
      </p:pic>
      <p:sp>
        <p:nvSpPr>
          <p:cNvPr id="2" name="Title 1"/>
          <p:cNvSpPr>
            <a:spLocks noGrp="1"/>
          </p:cNvSpPr>
          <p:nvPr>
            <p:ph type="title"/>
          </p:nvPr>
        </p:nvSpPr>
        <p:spPr>
          <a:xfrm>
            <a:off x="457200" y="228600"/>
            <a:ext cx="8077200" cy="731838"/>
          </a:xfrm>
        </p:spPr>
        <p:txBody>
          <a:bodyPr>
            <a:normAutofit/>
          </a:bodyPr>
          <a:lstStyle/>
          <a:p>
            <a:pPr>
              <a:buClr>
                <a:schemeClr val="accent1"/>
              </a:buClr>
              <a:buFont typeface="Wingdings" pitchFamily="2" charset="2"/>
              <a:buChar char="v"/>
            </a:pPr>
            <a:r>
              <a:rPr lang="en-US" sz="3600" b="1" dirty="0">
                <a:solidFill>
                  <a:schemeClr val="tx1"/>
                </a:solidFill>
                <a:latin typeface="Times New Roman" pitchFamily="18" charset="0"/>
                <a:cs typeface="Times New Roman" pitchFamily="18" charset="0"/>
              </a:rPr>
              <a:t>Block Diagram:</a:t>
            </a:r>
          </a:p>
        </p:txBody>
      </p:sp>
      <p:sp>
        <p:nvSpPr>
          <p:cNvPr id="5" name="Slide Number Placeholder 4"/>
          <p:cNvSpPr>
            <a:spLocks noGrp="1"/>
          </p:cNvSpPr>
          <p:nvPr>
            <p:ph type="sldNum" sz="quarter" idx="12"/>
          </p:nvPr>
        </p:nvSpPr>
        <p:spPr/>
        <p:txBody>
          <a:bodyPr/>
          <a:lstStyle/>
          <a:p>
            <a:fld id="{04DBE121-3870-449C-BB21-4D6A5E2C576A}" type="slidenum">
              <a:rPr lang="en-US" smtClean="0"/>
              <a:pPr/>
              <a:t>8</a:t>
            </a:fld>
            <a:endParaRPr lang="en-US" dirty="0"/>
          </a:p>
        </p:txBody>
      </p:sp>
      <p:sp>
        <p:nvSpPr>
          <p:cNvPr id="3" name="Content Placeholder 2">
            <a:extLst>
              <a:ext uri="{FF2B5EF4-FFF2-40B4-BE49-F238E27FC236}">
                <a16:creationId xmlns:a16="http://schemas.microsoft.com/office/drawing/2014/main" id="{82C2616D-AAF7-4C99-A6C3-0B6CB0E2FB14}"/>
              </a:ext>
            </a:extLst>
          </p:cNvPr>
          <p:cNvSpPr>
            <a:spLocks noGrp="1"/>
          </p:cNvSpPr>
          <p:nvPr>
            <p:ph sz="quarter" idx="1"/>
          </p:nvPr>
        </p:nvSpPr>
        <p:spPr/>
        <p:txBody>
          <a:bodyPr/>
          <a:lstStyle/>
          <a:p>
            <a:endParaRPr lang="en-IN"/>
          </a:p>
        </p:txBody>
      </p:sp>
      <p:pic>
        <p:nvPicPr>
          <p:cNvPr id="13" name="Picture 12">
            <a:extLst>
              <a:ext uri="{FF2B5EF4-FFF2-40B4-BE49-F238E27FC236}">
                <a16:creationId xmlns:a16="http://schemas.microsoft.com/office/drawing/2014/main" id="{ED4DBA6E-B4ED-48EF-B69A-55B534D0CA07}"/>
              </a:ext>
            </a:extLst>
          </p:cNvPr>
          <p:cNvPicPr>
            <a:picLocks noChangeAspect="1"/>
          </p:cNvPicPr>
          <p:nvPr/>
        </p:nvPicPr>
        <p:blipFill>
          <a:blip r:embed="rId3"/>
          <a:stretch>
            <a:fillRect/>
          </a:stretch>
        </p:blipFill>
        <p:spPr>
          <a:xfrm>
            <a:off x="914400" y="1447800"/>
            <a:ext cx="76200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DBE121-3870-449C-BB21-4D6A5E2C576A}" type="slidenum">
              <a:rPr lang="en-US" smtClean="0"/>
              <a:pPr/>
              <a:t>9</a:t>
            </a:fld>
            <a:endParaRPr lang="en-US" dirty="0"/>
          </a:p>
        </p:txBody>
      </p:sp>
      <p:pic>
        <p:nvPicPr>
          <p:cNvPr id="4" name="Picture 3" descr="SSVPS Final Logo.png"/>
          <p:cNvPicPr/>
          <p:nvPr/>
        </p:nvPicPr>
        <p:blipFill>
          <a:blip r:embed="rId2" cstate="print"/>
          <a:stretch>
            <a:fillRect/>
          </a:stretch>
        </p:blipFill>
        <p:spPr>
          <a:xfrm>
            <a:off x="8001000" y="228600"/>
            <a:ext cx="914400" cy="1066800"/>
          </a:xfrm>
          <a:prstGeom prst="rect">
            <a:avLst/>
          </a:prstGeom>
        </p:spPr>
      </p:pic>
      <p:sp>
        <p:nvSpPr>
          <p:cNvPr id="5" name="TextBox 4">
            <a:extLst>
              <a:ext uri="{FF2B5EF4-FFF2-40B4-BE49-F238E27FC236}">
                <a16:creationId xmlns:a16="http://schemas.microsoft.com/office/drawing/2014/main" id="{B1EFAA2E-9D8E-4EB7-BEB0-E64BD3E3C708}"/>
              </a:ext>
            </a:extLst>
          </p:cNvPr>
          <p:cNvSpPr txBox="1"/>
          <p:nvPr/>
        </p:nvSpPr>
        <p:spPr>
          <a:xfrm>
            <a:off x="603504" y="381000"/>
            <a:ext cx="6864096" cy="861774"/>
          </a:xfrm>
          <a:prstGeom prst="rect">
            <a:avLst/>
          </a:prstGeom>
          <a:noFill/>
        </p:spPr>
        <p:txBody>
          <a:bodyPr wrap="square" rtlCol="0">
            <a:spAutoFit/>
          </a:bodyPr>
          <a:lstStyle/>
          <a:p>
            <a:pPr marL="571500" indent="-571500" algn="just">
              <a:buClr>
                <a:schemeClr val="accent1"/>
              </a:buClr>
              <a:buFont typeface="Wingdings" panose="05000000000000000000" pitchFamily="2" charset="2"/>
              <a:buChar char="v"/>
            </a:pPr>
            <a:r>
              <a:rPr lang="en-IN" sz="3200" b="1" i="0" dirty="0">
                <a:effectLst/>
                <a:latin typeface="Times New Roman" panose="02020603050405020304" pitchFamily="18" charset="0"/>
                <a:cs typeface="Times New Roman" panose="02020603050405020304" pitchFamily="18" charset="0"/>
              </a:rPr>
              <a:t>Stepwise Output / Test Cases:</a:t>
            </a:r>
          </a:p>
          <a:p>
            <a:endParaRPr lang="en-IN" dirty="0"/>
          </a:p>
        </p:txBody>
      </p:sp>
      <p:pic>
        <p:nvPicPr>
          <p:cNvPr id="9" name="Picture 8">
            <a:extLst>
              <a:ext uri="{FF2B5EF4-FFF2-40B4-BE49-F238E27FC236}">
                <a16:creationId xmlns:a16="http://schemas.microsoft.com/office/drawing/2014/main" id="{1335F23F-5405-43DA-AF9D-E09ABC5F4476}"/>
              </a:ext>
            </a:extLst>
          </p:cNvPr>
          <p:cNvPicPr/>
          <p:nvPr/>
        </p:nvPicPr>
        <p:blipFill>
          <a:blip r:embed="rId3"/>
          <a:stretch>
            <a:fillRect/>
          </a:stretch>
        </p:blipFill>
        <p:spPr>
          <a:xfrm>
            <a:off x="603504" y="1295400"/>
            <a:ext cx="4044696" cy="4191000"/>
          </a:xfrm>
          <a:prstGeom prst="rect">
            <a:avLst/>
          </a:prstGeom>
        </p:spPr>
      </p:pic>
      <p:pic>
        <p:nvPicPr>
          <p:cNvPr id="10" name="Picture 9">
            <a:extLst>
              <a:ext uri="{FF2B5EF4-FFF2-40B4-BE49-F238E27FC236}">
                <a16:creationId xmlns:a16="http://schemas.microsoft.com/office/drawing/2014/main" id="{6625AFF4-3412-4A67-9230-9641EB797758}"/>
              </a:ext>
            </a:extLst>
          </p:cNvPr>
          <p:cNvPicPr/>
          <p:nvPr/>
        </p:nvPicPr>
        <p:blipFill>
          <a:blip r:embed="rId4"/>
          <a:stretch>
            <a:fillRect/>
          </a:stretch>
        </p:blipFill>
        <p:spPr>
          <a:xfrm>
            <a:off x="4876800" y="1447800"/>
            <a:ext cx="3962400" cy="3886200"/>
          </a:xfrm>
          <a:prstGeom prst="rect">
            <a:avLst/>
          </a:prstGeom>
        </p:spPr>
      </p:pic>
      <p:sp>
        <p:nvSpPr>
          <p:cNvPr id="2" name="TextBox 1">
            <a:extLst>
              <a:ext uri="{FF2B5EF4-FFF2-40B4-BE49-F238E27FC236}">
                <a16:creationId xmlns:a16="http://schemas.microsoft.com/office/drawing/2014/main" id="{4C4351F4-DB7B-4F05-8DBA-8CEEB2D44732}"/>
              </a:ext>
            </a:extLst>
          </p:cNvPr>
          <p:cNvSpPr txBox="1"/>
          <p:nvPr/>
        </p:nvSpPr>
        <p:spPr>
          <a:xfrm>
            <a:off x="838200" y="5638800"/>
            <a:ext cx="3505200" cy="38100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 Homepage</a:t>
            </a:r>
          </a:p>
        </p:txBody>
      </p:sp>
      <p:sp>
        <p:nvSpPr>
          <p:cNvPr id="11" name="TextBox 10">
            <a:extLst>
              <a:ext uri="{FF2B5EF4-FFF2-40B4-BE49-F238E27FC236}">
                <a16:creationId xmlns:a16="http://schemas.microsoft.com/office/drawing/2014/main" id="{863A39D6-6AFA-4F88-B836-229F515B00BA}"/>
              </a:ext>
            </a:extLst>
          </p:cNvPr>
          <p:cNvSpPr txBox="1"/>
          <p:nvPr/>
        </p:nvSpPr>
        <p:spPr>
          <a:xfrm>
            <a:off x="5334000" y="5562600"/>
            <a:ext cx="2971800" cy="38100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Fig2: Admin Login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894</TotalTime>
  <Words>1256</Words>
  <Application>Microsoft Office PowerPoint</Application>
  <PresentationFormat>On-screen Show (4:3)</PresentationFormat>
  <Paragraphs>124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Perpetua</vt:lpstr>
      <vt:lpstr>Times New Roman</vt:lpstr>
      <vt:lpstr>Wingdings</vt:lpstr>
      <vt:lpstr>Wingdings 2</vt:lpstr>
      <vt:lpstr>Equity</vt:lpstr>
      <vt:lpstr>ONLINE VOTING SYSTEM</vt:lpstr>
      <vt:lpstr>INDEX</vt:lpstr>
      <vt:lpstr>INTRODUCTION:</vt:lpstr>
      <vt:lpstr>Aim and Objectives::</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Artificial  Intelligence Technology</dc:title>
  <dc:creator>ADMIN</dc:creator>
  <cp:lastModifiedBy>Roshni Kailas</cp:lastModifiedBy>
  <cp:revision>97</cp:revision>
  <dcterms:created xsi:type="dcterms:W3CDTF">2022-12-11T08:00:12Z</dcterms:created>
  <dcterms:modified xsi:type="dcterms:W3CDTF">2023-11-24T15:30:00Z</dcterms:modified>
</cp:coreProperties>
</file>