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63" r:id="rId2"/>
    <p:sldId id="264" r:id="rId3"/>
    <p:sldId id="265" r:id="rId4"/>
    <p:sldId id="266" r:id="rId5"/>
    <p:sldId id="267" r:id="rId6"/>
    <p:sldId id="268" r:id="rId7"/>
    <p:sldId id="278" r:id="rId8"/>
    <p:sldId id="279" r:id="rId9"/>
    <p:sldId id="269" r:id="rId10"/>
    <p:sldId id="275" r:id="rId11"/>
    <p:sldId id="276" r:id="rId12"/>
    <p:sldId id="277" r:id="rId13"/>
    <p:sldId id="298" r:id="rId14"/>
    <p:sldId id="293" r:id="rId15"/>
    <p:sldId id="294" r:id="rId16"/>
    <p:sldId id="295" r:id="rId17"/>
    <p:sldId id="296" r:id="rId18"/>
    <p:sldId id="297" r:id="rId19"/>
    <p:sldId id="270"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71" r:id="rId34"/>
    <p:sldId id="272" r:id="rId35"/>
    <p:sldId id="273" r:id="rId36"/>
    <p:sldId id="260" r:id="rId37"/>
    <p:sldId id="27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CF61DA82-AB8F-404B-8FA9-709752296BFD}" type="datetimeFigureOut">
              <a:rPr lang="en-US" smtClean="0"/>
              <a:t>3/29/2017</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FE6CF026-4742-460A-A092-B94ECECB3C6D}" type="slidenum">
              <a:rPr lang="en-US" smtClean="0"/>
              <a:t>‹#›</a:t>
            </a:fld>
            <a:endParaRPr lang="en-US"/>
          </a:p>
        </p:txBody>
      </p:sp>
    </p:spTree>
    <p:extLst>
      <p:ext uri="{BB962C8B-B14F-4D97-AF65-F5344CB8AC3E}">
        <p14:creationId xmlns:p14="http://schemas.microsoft.com/office/powerpoint/2010/main" val="13906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CF61DA82-AB8F-404B-8FA9-709752296BFD}"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33456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F61DA82-AB8F-404B-8FA9-709752296BFD}"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25589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F61DA82-AB8F-404B-8FA9-709752296BFD}"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CF026-4742-460A-A092-B94ECECB3C6D}" type="slidenum">
              <a:rPr lang="en-US" smtClean="0"/>
              <a:t>‹#›</a:t>
            </a:fld>
            <a:endParaRPr lang="en-US"/>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479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F61DA82-AB8F-404B-8FA9-709752296BFD}"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78590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29111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1DA82-AB8F-404B-8FA9-709752296BFD}"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45122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61DA82-AB8F-404B-8FA9-709752296BFD}"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379551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F61DA82-AB8F-404B-8FA9-709752296BFD}"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26144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F61DA82-AB8F-404B-8FA9-709752296BFD}"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260861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1DA82-AB8F-404B-8FA9-709752296BFD}"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144191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61DA82-AB8F-404B-8FA9-709752296BFD}"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CF026-4742-460A-A092-B94ECECB3C6D}" type="slidenum">
              <a:rPr lang="en-US" smtClean="0"/>
              <a:t>‹#›</a:t>
            </a:fld>
            <a:endParaRPr lang="en-US"/>
          </a:p>
        </p:txBody>
      </p:sp>
    </p:spTree>
    <p:extLst>
      <p:ext uri="{BB962C8B-B14F-4D97-AF65-F5344CB8AC3E}">
        <p14:creationId xmlns:p14="http://schemas.microsoft.com/office/powerpoint/2010/main" val="29890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CF61DA82-AB8F-404B-8FA9-709752296BFD}" type="datetimeFigureOut">
              <a:rPr lang="en-US" smtClean="0"/>
              <a:t>3/29/2017</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FE6CF026-4742-460A-A092-B94ECECB3C6D}" type="slidenum">
              <a:rPr lang="en-US" smtClean="0"/>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186494"/>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2"/>
                </a:solidFill>
              </a:rPr>
              <a:t>Welcome To Our Presentation</a:t>
            </a:r>
            <a:endParaRPr lang="en-US" dirty="0"/>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2" t="-890" r="140" b="566"/>
          <a:stretch/>
        </p:blipFill>
        <p:spPr>
          <a:xfrm>
            <a:off x="6482861" y="1219200"/>
            <a:ext cx="5709139" cy="4248149"/>
          </a:xfrm>
        </p:spPr>
      </p:pic>
    </p:spTree>
    <p:extLst>
      <p:ext uri="{BB962C8B-B14F-4D97-AF65-F5344CB8AC3E}">
        <p14:creationId xmlns:p14="http://schemas.microsoft.com/office/powerpoint/2010/main" val="200319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rPr>
              <a:t>Proposed Working System :</a:t>
            </a:r>
            <a:br>
              <a:rPr lang="en-US" b="1" dirty="0">
                <a:solidFill>
                  <a:srgbClr val="002060"/>
                </a:solidFill>
              </a:rPr>
            </a:br>
            <a:endParaRPr lang="en-US" dirty="0"/>
          </a:p>
        </p:txBody>
      </p:sp>
      <p:sp>
        <p:nvSpPr>
          <p:cNvPr id="3" name="Rectangle 2"/>
          <p:cNvSpPr/>
          <p:nvPr/>
        </p:nvSpPr>
        <p:spPr>
          <a:xfrm>
            <a:off x="609600" y="1903877"/>
            <a:ext cx="10595212" cy="2873735"/>
          </a:xfrm>
          <a:prstGeom prst="rect">
            <a:avLst/>
          </a:prstGeom>
        </p:spPr>
        <p:txBody>
          <a:bodyPr wrap="square">
            <a:spAutoFit/>
          </a:bodyPr>
          <a:lstStyle/>
          <a:p>
            <a:pPr indent="457200">
              <a:lnSpc>
                <a:spcPct val="107000"/>
              </a:lnSpc>
              <a:spcAft>
                <a:spcPts val="800"/>
              </a:spcAft>
            </a:pPr>
            <a:r>
              <a:rPr lang="en-US" sz="32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2.Sowtware Needed </a:t>
            </a:r>
          </a:p>
          <a:p>
            <a:pPr>
              <a:lnSpc>
                <a:spcPct val="107000"/>
              </a:lnSpc>
              <a:spcAft>
                <a:spcPts val="800"/>
              </a:spcAft>
            </a:pPr>
            <a:r>
              <a:rPr lang="en-US" sz="28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-Eclipse</a:t>
            </a:r>
          </a:p>
          <a:p>
            <a:pPr>
              <a:lnSpc>
                <a:spcPct val="107000"/>
              </a:lnSpc>
              <a:spcAft>
                <a:spcPts val="800"/>
              </a:spcAft>
            </a:pPr>
            <a:r>
              <a:rPr lang="en-US" sz="28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-Apache Tomcat</a:t>
            </a:r>
          </a:p>
          <a:p>
            <a:pPr>
              <a:lnSpc>
                <a:spcPct val="107000"/>
              </a:lnSpc>
              <a:spcAft>
                <a:spcPts val="800"/>
              </a:spcAft>
            </a:pPr>
            <a:r>
              <a:rPr lang="en-US" sz="28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-Oracle 10g XE</a:t>
            </a:r>
          </a:p>
          <a:p>
            <a:pPr>
              <a:lnSpc>
                <a:spcPct val="107000"/>
              </a:lnSpc>
              <a:spcAft>
                <a:spcPts val="800"/>
              </a:spcAft>
            </a:pPr>
            <a:r>
              <a:rPr lang="en-US" sz="28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r>
              <a:rPr lang="en-US" sz="2800" dirty="0" err="1">
                <a:solidFill>
                  <a:srgbClr val="002060"/>
                </a:solidFill>
                <a:latin typeface="Arial Rounded MT Bold" panose="020F0704030504030204" pitchFamily="34" charset="0"/>
                <a:ea typeface="Calibri" panose="020F0502020204030204" pitchFamily="34" charset="0"/>
                <a:cs typeface="Vrinda" panose="020B0502040204020203" pitchFamily="34" charset="0"/>
              </a:rPr>
              <a:t>jdk</a:t>
            </a:r>
            <a:r>
              <a:rPr lang="en-US" sz="28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1.6(min)</a:t>
            </a:r>
          </a:p>
        </p:txBody>
      </p:sp>
    </p:spTree>
    <p:extLst>
      <p:ext uri="{BB962C8B-B14F-4D97-AF65-F5344CB8AC3E}">
        <p14:creationId xmlns:p14="http://schemas.microsoft.com/office/powerpoint/2010/main" val="28450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rPr>
              <a:t>Proposed Working System :</a:t>
            </a:r>
            <a:br>
              <a:rPr lang="en-US" b="1" dirty="0">
                <a:solidFill>
                  <a:srgbClr val="002060"/>
                </a:solidFill>
              </a:rPr>
            </a:br>
            <a:endParaRPr lang="en-US" dirty="0"/>
          </a:p>
        </p:txBody>
      </p:sp>
      <p:sp>
        <p:nvSpPr>
          <p:cNvPr id="3" name="Rectangle 2"/>
          <p:cNvSpPr/>
          <p:nvPr/>
        </p:nvSpPr>
        <p:spPr>
          <a:xfrm>
            <a:off x="668740" y="1571309"/>
            <a:ext cx="10658902" cy="5926174"/>
          </a:xfrm>
          <a:prstGeom prst="rect">
            <a:avLst/>
          </a:prstGeom>
        </p:spPr>
        <p:txBody>
          <a:bodyPr wrap="square">
            <a:spAutoFit/>
          </a:bodyPr>
          <a:lstStyle/>
          <a:p>
            <a:pPr indent="457200">
              <a:lnSpc>
                <a:spcPct val="107000"/>
              </a:lnSpc>
              <a:spcAft>
                <a:spcPts val="800"/>
              </a:spcAft>
            </a:pPr>
            <a:r>
              <a:rPr lang="en-US" sz="28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3.Hardware Needed</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r>
              <a:rPr lang="en-US" sz="24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Server</a:t>
            </a: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Processor: Intel(R) Core(TM) i5-3210M CPU</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@2.50GHz (4 CPUs), ~2.5GHz</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Memory: 4096MB RAM</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OS: Windows 10 Pro 64-bit</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r>
              <a:rPr lang="en-US" sz="24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Client:</a:t>
            </a:r>
            <a:endPar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endParaRP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Processor: Intel(R) Core(TM) i5-3210M CPU @ 				2.50GHz (4 CPUs), ~2.5GHz</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Memory: 4096MB RAM</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OS: Windows 10 Pro 64-bit</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p>
        </p:txBody>
      </p:sp>
    </p:spTree>
    <p:extLst>
      <p:ext uri="{BB962C8B-B14F-4D97-AF65-F5344CB8AC3E}">
        <p14:creationId xmlns:p14="http://schemas.microsoft.com/office/powerpoint/2010/main" val="211869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rPr>
              <a:t>Proposed Working System :</a:t>
            </a:r>
            <a:br>
              <a:rPr lang="en-US" b="1" dirty="0">
                <a:solidFill>
                  <a:srgbClr val="002060"/>
                </a:solidFill>
              </a:rPr>
            </a:br>
            <a:endParaRPr lang="en-US" dirty="0"/>
          </a:p>
        </p:txBody>
      </p:sp>
      <p:sp>
        <p:nvSpPr>
          <p:cNvPr id="3" name="Rectangle 2"/>
          <p:cNvSpPr/>
          <p:nvPr/>
        </p:nvSpPr>
        <p:spPr>
          <a:xfrm>
            <a:off x="1232847" y="1848660"/>
            <a:ext cx="10476931" cy="1548886"/>
          </a:xfrm>
          <a:prstGeom prst="rect">
            <a:avLst/>
          </a:prstGeom>
        </p:spPr>
        <p:txBody>
          <a:bodyPr wrap="square">
            <a:spAutoFit/>
          </a:bodyPr>
          <a:lstStyle/>
          <a:p>
            <a:pPr indent="457200">
              <a:lnSpc>
                <a:spcPct val="107000"/>
              </a:lnSpc>
              <a:spcAft>
                <a:spcPts val="800"/>
              </a:spcAft>
            </a:pPr>
            <a:r>
              <a:rPr lang="en-US" sz="28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3.Platform</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-Desktop and Web</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endParaRPr lang="en-US" sz="2400" dirty="0">
              <a:solidFill>
                <a:srgbClr val="002060"/>
              </a:solidFill>
              <a:effectLst/>
              <a:latin typeface="Arial Rounded MT Bold" panose="020F07040305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75081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Platform</a:t>
            </a:r>
            <a:br>
              <a:rPr lang="en-US" b="1" dirty="0">
                <a:solidFill>
                  <a:srgbClr val="002060"/>
                </a:solidFill>
              </a:rPr>
            </a:br>
            <a:endParaRPr lang="en-US" dirty="0"/>
          </a:p>
        </p:txBody>
      </p:sp>
      <p:sp>
        <p:nvSpPr>
          <p:cNvPr id="3" name="Rectangle 2"/>
          <p:cNvSpPr/>
          <p:nvPr/>
        </p:nvSpPr>
        <p:spPr>
          <a:xfrm>
            <a:off x="1232847" y="1848660"/>
            <a:ext cx="10476931" cy="4103559"/>
          </a:xfrm>
          <a:prstGeom prst="rect">
            <a:avLst/>
          </a:prstGeom>
        </p:spPr>
        <p:txBody>
          <a:bodyPr wrap="square">
            <a:spAutoFit/>
          </a:bodyPr>
          <a:lstStyle/>
          <a:p>
            <a:pPr indent="457200">
              <a:lnSpc>
                <a:spcPct val="107000"/>
              </a:lnSpc>
              <a:spcAft>
                <a:spcPts val="800"/>
              </a:spcAft>
            </a:pPr>
            <a:r>
              <a:rPr lang="en-US" sz="28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1.Windows </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-For Admin</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r>
              <a:rPr lang="en-US" sz="2400" dirty="0" err="1">
                <a:solidFill>
                  <a:srgbClr val="002060"/>
                </a:solidFill>
                <a:latin typeface="Arial Rounded MT Bold" panose="020F0704030504030204" pitchFamily="34" charset="0"/>
                <a:ea typeface="Calibri" panose="020F0502020204030204" pitchFamily="34" charset="0"/>
                <a:cs typeface="Vrinda" panose="020B0502040204020203" pitchFamily="34" charset="0"/>
              </a:rPr>
              <a:t>Swing+JDBC</a:t>
            </a:r>
            <a:endPar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endParaRPr>
          </a:p>
          <a:p>
            <a:pPr indent="457200">
              <a:lnSpc>
                <a:spcPct val="107000"/>
              </a:lnSpc>
              <a:spcAft>
                <a:spcPts val="800"/>
              </a:spcAft>
            </a:pPr>
            <a:r>
              <a:rPr lang="en-US" sz="2800" b="1"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2.Web </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-Student</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-JSP+JDBC</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p>
          <a:p>
            <a:pPr>
              <a:lnSpc>
                <a:spcPct val="107000"/>
              </a:lnSpc>
              <a:spcAft>
                <a:spcPts val="800"/>
              </a:spcAft>
            </a:pPr>
            <a:r>
              <a:rPr lang="en-US" sz="2400" dirty="0">
                <a:solidFill>
                  <a:srgbClr val="002060"/>
                </a:solidFill>
                <a:latin typeface="Arial Rounded MT Bold" panose="020F0704030504030204" pitchFamily="34" charset="0"/>
                <a:ea typeface="Calibri" panose="020F0502020204030204" pitchFamily="34" charset="0"/>
                <a:cs typeface="Vrinda" panose="020B0502040204020203" pitchFamily="34" charset="0"/>
              </a:rPr>
              <a:t> </a:t>
            </a:r>
            <a:endParaRPr lang="en-US" sz="2400" dirty="0">
              <a:solidFill>
                <a:srgbClr val="002060"/>
              </a:solidFill>
              <a:effectLst/>
              <a:latin typeface="Arial Rounded MT Bold" panose="020F07040305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4172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Database Design: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021" y="1714197"/>
            <a:ext cx="7039957" cy="4344006"/>
          </a:xfrm>
        </p:spPr>
      </p:pic>
    </p:spTree>
    <p:extLst>
      <p:ext uri="{BB962C8B-B14F-4D97-AF65-F5344CB8AC3E}">
        <p14:creationId xmlns:p14="http://schemas.microsoft.com/office/powerpoint/2010/main" val="153147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Database Design: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678" y="1685618"/>
            <a:ext cx="7830643" cy="4401164"/>
          </a:xfrm>
        </p:spPr>
      </p:pic>
    </p:spTree>
    <p:extLst>
      <p:ext uri="{BB962C8B-B14F-4D97-AF65-F5344CB8AC3E}">
        <p14:creationId xmlns:p14="http://schemas.microsoft.com/office/powerpoint/2010/main" val="224549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Database Design: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678" y="1685618"/>
            <a:ext cx="7830643" cy="4401164"/>
          </a:xfrm>
        </p:spPr>
      </p:pic>
    </p:spTree>
    <p:extLst>
      <p:ext uri="{BB962C8B-B14F-4D97-AF65-F5344CB8AC3E}">
        <p14:creationId xmlns:p14="http://schemas.microsoft.com/office/powerpoint/2010/main" val="129243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Database Design: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678" y="1685618"/>
            <a:ext cx="7830643" cy="4401164"/>
          </a:xfrm>
        </p:spPr>
      </p:pic>
    </p:spTree>
    <p:extLst>
      <p:ext uri="{BB962C8B-B14F-4D97-AF65-F5344CB8AC3E}">
        <p14:creationId xmlns:p14="http://schemas.microsoft.com/office/powerpoint/2010/main" val="178119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Database Design: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0678" y="1685618"/>
            <a:ext cx="7830643" cy="4401164"/>
          </a:xfrm>
        </p:spPr>
      </p:pic>
    </p:spTree>
    <p:extLst>
      <p:ext uri="{BB962C8B-B14F-4D97-AF65-F5344CB8AC3E}">
        <p14:creationId xmlns:p14="http://schemas.microsoft.com/office/powerpoint/2010/main" val="347116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5888" y="1600200"/>
            <a:ext cx="6500223" cy="4572000"/>
          </a:xfrm>
        </p:spPr>
      </p:pic>
    </p:spTree>
    <p:extLst>
      <p:ext uri="{BB962C8B-B14F-4D97-AF65-F5344CB8AC3E}">
        <p14:creationId xmlns:p14="http://schemas.microsoft.com/office/powerpoint/2010/main" val="79220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Aharoni" panose="02010803020104030203" pitchFamily="2" charset="-79"/>
                <a:cs typeface="Aharoni" panose="02010803020104030203" pitchFamily="2" charset="-79"/>
              </a:rPr>
              <a:t>LIBRARY MANAGEMENT SYSTEM</a:t>
            </a:r>
          </a:p>
        </p:txBody>
      </p:sp>
      <p:sp>
        <p:nvSpPr>
          <p:cNvPr id="3" name="Text Placeholder 2"/>
          <p:cNvSpPr>
            <a:spLocks noGrp="1"/>
          </p:cNvSpPr>
          <p:nvPr>
            <p:ph type="body" sz="half" idx="2"/>
          </p:nvPr>
        </p:nvSpPr>
        <p:spPr>
          <a:xfrm>
            <a:off x="1104900" y="1600200"/>
            <a:ext cx="4730416" cy="1046747"/>
          </a:xfrm>
        </p:spPr>
        <p:txBody>
          <a:bodyPr/>
          <a:lstStyle/>
          <a:p>
            <a:r>
              <a:rPr lang="en-US" sz="2400" b="1" dirty="0">
                <a:solidFill>
                  <a:schemeClr val="accent6">
                    <a:lumMod val="50000"/>
                  </a:schemeClr>
                </a:solidFill>
                <a:latin typeface="Sitka Small" panose="02000505000000020004" pitchFamily="2" charset="0"/>
                <a:cs typeface="Times New Roman" pitchFamily="18" charset="0"/>
              </a:rPr>
              <a:t>TEAM MEMBER OF THE PROJECT</a:t>
            </a:r>
          </a:p>
          <a:p>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196" r="3196"/>
          <a:stretch>
            <a:fillRect/>
          </a:stretch>
        </p:blipFill>
        <p:spPr>
          <a:xfrm>
            <a:off x="6160167" y="1600199"/>
            <a:ext cx="4925415" cy="4572001"/>
          </a:xfrm>
        </p:spPr>
      </p:pic>
      <p:sp>
        <p:nvSpPr>
          <p:cNvPr id="6" name="Rectangle 5"/>
          <p:cNvSpPr/>
          <p:nvPr/>
        </p:nvSpPr>
        <p:spPr>
          <a:xfrm>
            <a:off x="1309437" y="2857415"/>
            <a:ext cx="6096000" cy="3046988"/>
          </a:xfrm>
          <a:prstGeom prst="rect">
            <a:avLst/>
          </a:prstGeom>
        </p:spPr>
        <p:txBody>
          <a:bodyPr>
            <a:spAutoFit/>
          </a:bodyPr>
          <a:lstStyle/>
          <a:p>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Mahdia</a:t>
            </a:r>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Tanzeem</a:t>
            </a:r>
            <a:endPar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ID: G018019</a:t>
            </a:r>
          </a:p>
          <a:p>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Sanjit</a:t>
            </a:r>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Majumdar</a:t>
            </a:r>
            <a:endPar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ID: G018016</a:t>
            </a:r>
          </a:p>
          <a:p>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Avijit</a:t>
            </a:r>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Bairagi</a:t>
            </a:r>
            <a:endPar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ID: G018080</a:t>
            </a:r>
          </a:p>
          <a:p>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Gondhoraj</a:t>
            </a:r>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Chandro</a:t>
            </a:r>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Sarker</a:t>
            </a:r>
            <a:endPar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ID: G018092</a:t>
            </a:r>
          </a:p>
        </p:txBody>
      </p:sp>
    </p:spTree>
    <p:extLst>
      <p:ext uri="{BB962C8B-B14F-4D97-AF65-F5344CB8AC3E}">
        <p14:creationId xmlns:p14="http://schemas.microsoft.com/office/powerpoint/2010/main" val="39409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673453"/>
            <a:ext cx="9982200" cy="4425493"/>
          </a:xfrm>
        </p:spPr>
      </p:pic>
    </p:spTree>
    <p:extLst>
      <p:ext uri="{BB962C8B-B14F-4D97-AF65-F5344CB8AC3E}">
        <p14:creationId xmlns:p14="http://schemas.microsoft.com/office/powerpoint/2010/main" val="36657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509" y="1600200"/>
            <a:ext cx="6798981" cy="4572000"/>
          </a:xfrm>
        </p:spPr>
      </p:pic>
    </p:spTree>
    <p:extLst>
      <p:ext uri="{BB962C8B-B14F-4D97-AF65-F5344CB8AC3E}">
        <p14:creationId xmlns:p14="http://schemas.microsoft.com/office/powerpoint/2010/main" val="32257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844" y="1600200"/>
            <a:ext cx="6890311" cy="4572000"/>
          </a:xfrm>
        </p:spPr>
      </p:pic>
    </p:spTree>
    <p:extLst>
      <p:ext uri="{BB962C8B-B14F-4D97-AF65-F5344CB8AC3E}">
        <p14:creationId xmlns:p14="http://schemas.microsoft.com/office/powerpoint/2010/main" val="350786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972" y="1600200"/>
            <a:ext cx="6794056" cy="4572000"/>
          </a:xfrm>
        </p:spPr>
      </p:pic>
    </p:spTree>
    <p:extLst>
      <p:ext uri="{BB962C8B-B14F-4D97-AF65-F5344CB8AC3E}">
        <p14:creationId xmlns:p14="http://schemas.microsoft.com/office/powerpoint/2010/main" val="62371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826" y="1600200"/>
            <a:ext cx="6902348" cy="4572000"/>
          </a:xfrm>
        </p:spPr>
      </p:pic>
    </p:spTree>
    <p:extLst>
      <p:ext uri="{BB962C8B-B14F-4D97-AF65-F5344CB8AC3E}">
        <p14:creationId xmlns:p14="http://schemas.microsoft.com/office/powerpoint/2010/main" val="247822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114" y="1600200"/>
            <a:ext cx="6805772" cy="4572000"/>
          </a:xfrm>
        </p:spPr>
      </p:pic>
    </p:spTree>
    <p:extLst>
      <p:ext uri="{BB962C8B-B14F-4D97-AF65-F5344CB8AC3E}">
        <p14:creationId xmlns:p14="http://schemas.microsoft.com/office/powerpoint/2010/main" val="223184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973" y="1600200"/>
            <a:ext cx="6870053" cy="4572000"/>
          </a:xfrm>
        </p:spPr>
      </p:pic>
    </p:spTree>
    <p:extLst>
      <p:ext uri="{BB962C8B-B14F-4D97-AF65-F5344CB8AC3E}">
        <p14:creationId xmlns:p14="http://schemas.microsoft.com/office/powerpoint/2010/main" val="3011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790320"/>
            <a:ext cx="9982200" cy="4191759"/>
          </a:xfrm>
        </p:spPr>
      </p:pic>
    </p:spTree>
    <p:extLst>
      <p:ext uri="{BB962C8B-B14F-4D97-AF65-F5344CB8AC3E}">
        <p14:creationId xmlns:p14="http://schemas.microsoft.com/office/powerpoint/2010/main" val="406117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3069" y="1600200"/>
            <a:ext cx="6845862" cy="4572000"/>
          </a:xfrm>
        </p:spPr>
      </p:pic>
    </p:spTree>
    <p:extLst>
      <p:ext uri="{BB962C8B-B14F-4D97-AF65-F5344CB8AC3E}">
        <p14:creationId xmlns:p14="http://schemas.microsoft.com/office/powerpoint/2010/main" val="6620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110" y="1600200"/>
            <a:ext cx="7047780" cy="4572000"/>
          </a:xfrm>
        </p:spPr>
      </p:pic>
    </p:spTree>
    <p:extLst>
      <p:ext uri="{BB962C8B-B14F-4D97-AF65-F5344CB8AC3E}">
        <p14:creationId xmlns:p14="http://schemas.microsoft.com/office/powerpoint/2010/main" val="379684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50000"/>
                  </a:schemeClr>
                </a:solidFill>
                <a:latin typeface="Aharoni" panose="02010803020104030203" pitchFamily="2" charset="-79"/>
                <a:cs typeface="Aharoni" panose="02010803020104030203" pitchFamily="2" charset="-79"/>
              </a:rPr>
              <a:t>LIBRARY MANAGEMENT SYSTEM</a:t>
            </a:r>
            <a:endParaRPr lang="en-US" dirty="0"/>
          </a:p>
        </p:txBody>
      </p:sp>
      <p:sp>
        <p:nvSpPr>
          <p:cNvPr id="3" name="Text Placeholder 2"/>
          <p:cNvSpPr>
            <a:spLocks noGrp="1"/>
          </p:cNvSpPr>
          <p:nvPr>
            <p:ph type="body" sz="half" idx="2"/>
          </p:nvPr>
        </p:nvSpPr>
        <p:spPr>
          <a:xfrm>
            <a:off x="984585" y="2442410"/>
            <a:ext cx="3396996" cy="3597442"/>
          </a:xfrm>
        </p:spPr>
        <p:txBody>
          <a:bodyPr/>
          <a:lstStyle/>
          <a:p>
            <a:r>
              <a:rPr lang="en-US" sz="2800" b="1" dirty="0">
                <a:solidFill>
                  <a:schemeClr val="accent6">
                    <a:lumMod val="50000"/>
                  </a:schemeClr>
                </a:solidFill>
                <a:latin typeface="Aharoni" panose="02010803020104030203" pitchFamily="2" charset="-79"/>
                <a:cs typeface="Aharoni" panose="02010803020104030203" pitchFamily="2" charset="-79"/>
              </a:rPr>
              <a:t>Submitted To:</a:t>
            </a:r>
          </a:p>
          <a:p>
            <a:r>
              <a:rPr lang="en-US" sz="2400" dirty="0">
                <a:solidFill>
                  <a:schemeClr val="accent4">
                    <a:lumMod val="75000"/>
                  </a:schemeClr>
                </a:solidFill>
              </a:rPr>
              <a:t>Mohamed </a:t>
            </a:r>
            <a:r>
              <a:rPr lang="en-US" sz="2400" dirty="0" err="1">
                <a:solidFill>
                  <a:schemeClr val="accent4">
                    <a:lumMod val="75000"/>
                  </a:schemeClr>
                </a:solidFill>
              </a:rPr>
              <a:t>Raffic</a:t>
            </a:r>
            <a:r>
              <a:rPr lang="en-US" sz="2400" dirty="0">
                <a:solidFill>
                  <a:schemeClr val="accent4">
                    <a:lumMod val="75000"/>
                  </a:schemeClr>
                </a:solidFill>
              </a:rPr>
              <a:t> </a:t>
            </a:r>
            <a:r>
              <a:rPr lang="en-US" sz="2400" dirty="0" err="1">
                <a:solidFill>
                  <a:schemeClr val="accent4">
                    <a:lumMod val="75000"/>
                  </a:schemeClr>
                </a:solidFill>
              </a:rPr>
              <a:t>Rasul</a:t>
            </a:r>
            <a:endParaRPr lang="en-US" sz="2400" dirty="0">
              <a:solidFill>
                <a:schemeClr val="accent4">
                  <a:lumMod val="75000"/>
                </a:schemeClr>
              </a:solidFill>
            </a:endParaRPr>
          </a:p>
          <a:p>
            <a:r>
              <a:rPr lang="en-US" sz="2400" dirty="0">
                <a:solidFill>
                  <a:schemeClr val="accent4">
                    <a:lumMod val="75000"/>
                  </a:schemeClr>
                </a:solidFill>
              </a:rPr>
              <a:t>Java Trainer, LICT</a:t>
            </a:r>
          </a:p>
          <a:p>
            <a:endParaRPr lang="en-US" sz="2400" dirty="0">
              <a:solidFill>
                <a:schemeClr val="accent4">
                  <a:lumMod val="75000"/>
                </a:schemeClr>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196" r="3196"/>
          <a:stretch>
            <a:fillRect/>
          </a:stretch>
        </p:blipFill>
        <p:spPr>
          <a:xfrm>
            <a:off x="4840830" y="1600199"/>
            <a:ext cx="6244753" cy="4439653"/>
          </a:xfrm>
        </p:spPr>
      </p:pic>
    </p:spTree>
    <p:extLst>
      <p:ext uri="{BB962C8B-B14F-4D97-AF65-F5344CB8AC3E}">
        <p14:creationId xmlns:p14="http://schemas.microsoft.com/office/powerpoint/2010/main" val="149999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224" y="1600200"/>
            <a:ext cx="5817552" cy="4572000"/>
          </a:xfrm>
        </p:spPr>
      </p:pic>
    </p:spTree>
    <p:extLst>
      <p:ext uri="{BB962C8B-B14F-4D97-AF65-F5344CB8AC3E}">
        <p14:creationId xmlns:p14="http://schemas.microsoft.com/office/powerpoint/2010/main" val="364214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965023"/>
            <a:ext cx="9982200" cy="3842354"/>
          </a:xfrm>
        </p:spPr>
      </p:pic>
    </p:spTree>
    <p:extLst>
      <p:ext uri="{BB962C8B-B14F-4D97-AF65-F5344CB8AC3E}">
        <p14:creationId xmlns:p14="http://schemas.microsoft.com/office/powerpoint/2010/main" val="40242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Implementation: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677495"/>
            <a:ext cx="9982200" cy="4417410"/>
          </a:xfrm>
        </p:spPr>
      </p:pic>
    </p:spTree>
    <p:extLst>
      <p:ext uri="{BB962C8B-B14F-4D97-AF65-F5344CB8AC3E}">
        <p14:creationId xmlns:p14="http://schemas.microsoft.com/office/powerpoint/2010/main" val="358999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Limitations:</a:t>
            </a:r>
          </a:p>
        </p:txBody>
      </p:sp>
      <p:sp>
        <p:nvSpPr>
          <p:cNvPr id="3" name="Content Placeholder 2"/>
          <p:cNvSpPr>
            <a:spLocks noGrp="1"/>
          </p:cNvSpPr>
          <p:nvPr>
            <p:ph idx="1"/>
          </p:nvPr>
        </p:nvSpPr>
        <p:spPr/>
        <p:txBody>
          <a:bodyPr>
            <a:normAutofit/>
          </a:bodyPr>
          <a:lstStyle/>
          <a:p>
            <a:r>
              <a:rPr lang="en-US" sz="2400" dirty="0"/>
              <a:t>"BAR CODE" Scanning has not been added to this Software.</a:t>
            </a:r>
          </a:p>
          <a:p>
            <a:r>
              <a:rPr lang="en-US" sz="2400" dirty="0"/>
              <a:t>Notification System. Student will get Email notification to return the book if late.</a:t>
            </a:r>
          </a:p>
          <a:p>
            <a:r>
              <a:rPr lang="en-US" sz="2400" dirty="0"/>
              <a:t>In the web page the students can not.</a:t>
            </a:r>
          </a:p>
          <a:p>
            <a:r>
              <a:rPr lang="en-US" sz="2400" dirty="0"/>
              <a:t>JDBC API instead of Hibernate.</a:t>
            </a:r>
          </a:p>
        </p:txBody>
      </p:sp>
    </p:spTree>
    <p:extLst>
      <p:ext uri="{BB962C8B-B14F-4D97-AF65-F5344CB8AC3E}">
        <p14:creationId xmlns:p14="http://schemas.microsoft.com/office/powerpoint/2010/main" val="216807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FUTURE EXPECTATION :</a:t>
            </a:r>
          </a:p>
        </p:txBody>
      </p:sp>
      <p:sp>
        <p:nvSpPr>
          <p:cNvPr id="3" name="Content Placeholder 2"/>
          <p:cNvSpPr>
            <a:spLocks noGrp="1"/>
          </p:cNvSpPr>
          <p:nvPr>
            <p:ph idx="1"/>
          </p:nvPr>
        </p:nvSpPr>
        <p:spPr/>
        <p:txBody>
          <a:bodyPr/>
          <a:lstStyle/>
          <a:p>
            <a:r>
              <a:rPr lang="en-US" dirty="0"/>
              <a:t>"BAR CODE" scanning the book info.</a:t>
            </a:r>
          </a:p>
          <a:p>
            <a:r>
              <a:rPr lang="en-US" dirty="0"/>
              <a:t>Email Notification.</a:t>
            </a:r>
          </a:p>
          <a:p>
            <a:r>
              <a:rPr lang="en-US" dirty="0"/>
              <a:t>Admin student interaction through Server.</a:t>
            </a:r>
          </a:p>
          <a:p>
            <a:r>
              <a:rPr lang="en-US" dirty="0"/>
              <a:t>Notification In web page of user.</a:t>
            </a:r>
          </a:p>
          <a:p>
            <a:r>
              <a:rPr lang="en-US" dirty="0"/>
              <a:t>More advance UI.</a:t>
            </a:r>
          </a:p>
          <a:p>
            <a:r>
              <a:rPr lang="en-US" dirty="0"/>
              <a:t>Modify the software using Hibernate</a:t>
            </a:r>
          </a:p>
        </p:txBody>
      </p:sp>
    </p:spTree>
    <p:extLst>
      <p:ext uri="{BB962C8B-B14F-4D97-AF65-F5344CB8AC3E}">
        <p14:creationId xmlns:p14="http://schemas.microsoft.com/office/powerpoint/2010/main" val="60247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Conclusion:</a:t>
            </a:r>
          </a:p>
        </p:txBody>
      </p:sp>
      <p:sp>
        <p:nvSpPr>
          <p:cNvPr id="3" name="Content Placeholder 2"/>
          <p:cNvSpPr>
            <a:spLocks noGrp="1"/>
          </p:cNvSpPr>
          <p:nvPr>
            <p:ph idx="1"/>
          </p:nvPr>
        </p:nvSpPr>
        <p:spPr>
          <a:xfrm>
            <a:off x="1103382" y="1600200"/>
            <a:ext cx="9982200" cy="4572000"/>
          </a:xfrm>
        </p:spPr>
        <p:txBody>
          <a:bodyPr/>
          <a:lstStyle/>
          <a:p>
            <a:pPr>
              <a:lnSpc>
                <a:spcPct val="80000"/>
              </a:lnSpc>
              <a:buFont typeface="Wingdings" panose="05000000000000000000" pitchFamily="2" charset="2"/>
              <a:buChar char="v"/>
            </a:pPr>
            <a:r>
              <a:rPr lang="en-US" dirty="0">
                <a:solidFill>
                  <a:schemeClr val="accent6">
                    <a:lumMod val="50000"/>
                  </a:schemeClr>
                </a:solidFill>
              </a:rPr>
              <a:t>Clearly this system has got to serve the purpose of maintaining the records of all user and server request and response respectively in more efficient and effective way one could imagine.</a:t>
            </a:r>
          </a:p>
          <a:p>
            <a:pPr>
              <a:lnSpc>
                <a:spcPct val="80000"/>
              </a:lnSpc>
              <a:buFont typeface="Wingdings" panose="05000000000000000000" pitchFamily="2" charset="2"/>
              <a:buChar char="v"/>
            </a:pPr>
            <a:endParaRPr lang="en-US" dirty="0"/>
          </a:p>
        </p:txBody>
      </p:sp>
    </p:spTree>
    <p:extLst>
      <p:ext uri="{BB962C8B-B14F-4D97-AF65-F5344CB8AC3E}">
        <p14:creationId xmlns:p14="http://schemas.microsoft.com/office/powerpoint/2010/main" val="6546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686" y="2918535"/>
            <a:ext cx="9920067" cy="550664"/>
          </a:xfrm>
          <a:prstGeom prst="rect">
            <a:avLst/>
          </a:prstGeom>
        </p:spPr>
        <p:txBody>
          <a:bodyPr wrap="square">
            <a:spAutoFit/>
          </a:bodyPr>
          <a:lstStyle/>
          <a:p>
            <a:pPr>
              <a:lnSpc>
                <a:spcPct val="80000"/>
              </a:lnSpc>
            </a:pPr>
            <a:r>
              <a:rPr lang="en-US" sz="3600" b="1" dirty="0">
                <a:solidFill>
                  <a:schemeClr val="accent6">
                    <a:lumMod val="50000"/>
                  </a:schemeClr>
                </a:solidFill>
                <a:latin typeface="Baskerville Old Face" panose="02020602080505020303" pitchFamily="18" charset="0"/>
              </a:rPr>
              <a:t>Thanks Everyone for giving us your valuable time.</a:t>
            </a:r>
          </a:p>
        </p:txBody>
      </p:sp>
    </p:spTree>
    <p:extLst>
      <p:ext uri="{BB962C8B-B14F-4D97-AF65-F5344CB8AC3E}">
        <p14:creationId xmlns:p14="http://schemas.microsoft.com/office/powerpoint/2010/main" val="365609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6123" y="3115482"/>
            <a:ext cx="6096000" cy="591765"/>
          </a:xfrm>
          <a:prstGeom prst="rect">
            <a:avLst/>
          </a:prstGeom>
        </p:spPr>
        <p:txBody>
          <a:bodyPr>
            <a:spAutoFit/>
          </a:bodyPr>
          <a:lstStyle/>
          <a:p>
            <a:pPr>
              <a:lnSpc>
                <a:spcPct val="80000"/>
              </a:lnSpc>
            </a:pPr>
            <a:r>
              <a:rPr lang="en-US" sz="4000" b="1" dirty="0">
                <a:solidFill>
                  <a:schemeClr val="accent6">
                    <a:lumMod val="50000"/>
                  </a:schemeClr>
                </a:solidFill>
                <a:latin typeface="Imprint MT Shadow" panose="04020605060303030202" pitchFamily="82" charset="0"/>
              </a:rPr>
              <a:t>Thank You..</a:t>
            </a:r>
          </a:p>
        </p:txBody>
      </p:sp>
    </p:spTree>
    <p:extLst>
      <p:ext uri="{BB962C8B-B14F-4D97-AF65-F5344CB8AC3E}">
        <p14:creationId xmlns:p14="http://schemas.microsoft.com/office/powerpoint/2010/main" val="203714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4">
                    <a:lumMod val="75000"/>
                  </a:schemeClr>
                </a:solidFill>
              </a:rPr>
              <a:t>Introduction:</a:t>
            </a:r>
          </a:p>
        </p:txBody>
      </p:sp>
      <p:sp>
        <p:nvSpPr>
          <p:cNvPr id="3" name="Content Placeholder 2"/>
          <p:cNvSpPr>
            <a:spLocks noGrp="1"/>
          </p:cNvSpPr>
          <p:nvPr>
            <p:ph idx="1"/>
          </p:nvPr>
        </p:nvSpPr>
        <p:spPr/>
        <p:txBody>
          <a:bodyPr>
            <a:normAutofit/>
          </a:bodyPr>
          <a:lstStyle/>
          <a:p>
            <a:r>
              <a:rPr lang="en-US" b="1" dirty="0">
                <a:solidFill>
                  <a:schemeClr val="accent6">
                    <a:lumMod val="50000"/>
                  </a:schemeClr>
                </a:solidFill>
                <a:latin typeface="Arial Rounded MT Bold" panose="020F0704030504030204" pitchFamily="34" charset="0"/>
              </a:rPr>
              <a:t>Library Management System</a:t>
            </a:r>
            <a:r>
              <a:rPr lang="en-US" dirty="0">
                <a:solidFill>
                  <a:schemeClr val="accent6">
                    <a:lumMod val="50000"/>
                  </a:schemeClr>
                </a:solidFill>
                <a:latin typeface="Arial Rounded MT Bold" panose="020F0704030504030204" pitchFamily="34" charset="0"/>
              </a:rPr>
              <a:t> is a software used to manages the catalog of a library.  </a:t>
            </a:r>
          </a:p>
          <a:p>
            <a:r>
              <a:rPr lang="en-US" dirty="0">
                <a:solidFill>
                  <a:schemeClr val="accent6">
                    <a:lumMod val="50000"/>
                  </a:schemeClr>
                </a:solidFill>
                <a:latin typeface="Arial Rounded MT Bold" panose="020F0704030504030204" pitchFamily="34" charset="0"/>
              </a:rPr>
              <a:t>Library is regarded as the brain of any institute; many institutes understand the importance of the library to the growth of the institute and their esteem users (students). </a:t>
            </a:r>
          </a:p>
          <a:p>
            <a:endParaRPr lang="en-US" dirty="0">
              <a:solidFill>
                <a:schemeClr val="accent6">
                  <a:lumMod val="50000"/>
                </a:schemeClr>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041" y="3757246"/>
            <a:ext cx="5486400" cy="2743200"/>
          </a:xfrm>
          <a:prstGeom prst="rect">
            <a:avLst/>
          </a:prstGeom>
        </p:spPr>
      </p:pic>
    </p:spTree>
    <p:extLst>
      <p:ext uri="{BB962C8B-B14F-4D97-AF65-F5344CB8AC3E}">
        <p14:creationId xmlns:p14="http://schemas.microsoft.com/office/powerpoint/2010/main" val="17239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6">
                    <a:lumMod val="50000"/>
                  </a:schemeClr>
                </a:solidFill>
              </a:rPr>
              <a:t>OBJECTIVES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6">
                    <a:lumMod val="50000"/>
                  </a:schemeClr>
                </a:solidFill>
                <a:latin typeface="Arial Rounded MT Bold" panose="020F0704030504030204" pitchFamily="34" charset="0"/>
              </a:rPr>
              <a:t>To provide all the information about the books which are available in library.</a:t>
            </a:r>
          </a:p>
          <a:p>
            <a:pPr marL="0" indent="0">
              <a:buNone/>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Ø"/>
            </a:pPr>
            <a:r>
              <a:rPr lang="en-US" dirty="0">
                <a:solidFill>
                  <a:schemeClr val="accent6">
                    <a:lumMod val="50000"/>
                  </a:schemeClr>
                </a:solidFill>
                <a:latin typeface="Arial Rounded MT Bold" panose="020F0704030504030204" pitchFamily="34" charset="0"/>
              </a:rPr>
              <a:t> To provide facility to search books on the basis some definite criteria.</a:t>
            </a:r>
          </a:p>
          <a:p>
            <a:pPr>
              <a:buFont typeface="Wingdings" panose="05000000000000000000" pitchFamily="2" charset="2"/>
              <a:buChar char="Ø"/>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Ø"/>
            </a:pPr>
            <a:r>
              <a:rPr lang="en-US" dirty="0">
                <a:solidFill>
                  <a:schemeClr val="accent6">
                    <a:lumMod val="50000"/>
                  </a:schemeClr>
                </a:solidFill>
                <a:latin typeface="Arial Rounded MT Bold" panose="020F0704030504030204" pitchFamily="34" charset="0"/>
              </a:rPr>
              <a:t>After the deadline the late fee will be calculated automatically.</a:t>
            </a:r>
          </a:p>
          <a:p>
            <a:pPr>
              <a:buFont typeface="Wingdings" panose="05000000000000000000" pitchFamily="2" charset="2"/>
              <a:buChar char="Ø"/>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Ø"/>
            </a:pPr>
            <a:endParaRPr lang="en-US" dirty="0">
              <a:solidFill>
                <a:schemeClr val="accent6">
                  <a:lumMod val="50000"/>
                </a:schemeClr>
              </a:solidFill>
              <a:latin typeface="Arial Rounded MT Bold" panose="020F0704030504030204" pitchFamily="34" charset="0"/>
            </a:endParaRPr>
          </a:p>
          <a:p>
            <a:endParaRPr lang="en-US"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79295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6">
                    <a:lumMod val="50000"/>
                  </a:schemeClr>
                </a:solidFill>
              </a:rPr>
              <a:t>ABOUT THE PROJECT:</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chemeClr val="accent6">
                    <a:lumMod val="50000"/>
                  </a:schemeClr>
                </a:solidFill>
                <a:latin typeface="Arial Rounded MT Bold" panose="020F0704030504030204" pitchFamily="34" charset="0"/>
              </a:rPr>
              <a:t>A Library Management System is an information system. </a:t>
            </a:r>
          </a:p>
          <a:p>
            <a:pPr>
              <a:buFont typeface="Wingdings" panose="05000000000000000000" pitchFamily="2" charset="2"/>
              <a:buChar char="v"/>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v"/>
            </a:pPr>
            <a:r>
              <a:rPr lang="en-US" dirty="0">
                <a:solidFill>
                  <a:schemeClr val="accent6">
                    <a:lumMod val="50000"/>
                  </a:schemeClr>
                </a:solidFill>
                <a:latin typeface="Arial Rounded MT Bold" panose="020F0704030504030204" pitchFamily="34" charset="0"/>
              </a:rPr>
              <a:t>It is a record keeping application. </a:t>
            </a:r>
          </a:p>
          <a:p>
            <a:pPr>
              <a:buFont typeface="Wingdings" panose="05000000000000000000" pitchFamily="2" charset="2"/>
              <a:buChar char="v"/>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v"/>
            </a:pPr>
            <a:r>
              <a:rPr lang="en-US" dirty="0">
                <a:solidFill>
                  <a:schemeClr val="accent6">
                    <a:lumMod val="50000"/>
                  </a:schemeClr>
                </a:solidFill>
                <a:latin typeface="Arial Rounded MT Bold" panose="020F0704030504030204" pitchFamily="34" charset="0"/>
              </a:rPr>
              <a:t>It allows authorized access to administrative staff (such as librarian and administrator) to maintain the details of book’s record for book holders.</a:t>
            </a:r>
          </a:p>
          <a:p>
            <a:pPr marL="0" indent="0">
              <a:buNone/>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v"/>
            </a:pPr>
            <a:r>
              <a:rPr lang="en-US" dirty="0">
                <a:solidFill>
                  <a:schemeClr val="accent6">
                    <a:lumMod val="50000"/>
                  </a:schemeClr>
                </a:solidFill>
                <a:latin typeface="Arial Rounded MT Bold" panose="020F0704030504030204" pitchFamily="34" charset="0"/>
              </a:rPr>
              <a:t>It provides access to AUTHORIZED members of the library such as administrator and the librarian.</a:t>
            </a:r>
          </a:p>
          <a:p>
            <a:pPr>
              <a:buFont typeface="Wingdings" panose="05000000000000000000" pitchFamily="2" charset="2"/>
              <a:buChar char="v"/>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v"/>
            </a:pPr>
            <a:endParaRPr lang="en-US" dirty="0">
              <a:solidFill>
                <a:schemeClr val="accent6">
                  <a:lumMod val="50000"/>
                </a:schemeClr>
              </a:solidFill>
              <a:latin typeface="Arial Rounded MT Bold" panose="020F0704030504030204" pitchFamily="34" charset="0"/>
            </a:endParaRPr>
          </a:p>
          <a:p>
            <a:pPr>
              <a:buFont typeface="Wingdings" panose="05000000000000000000" pitchFamily="2" charset="2"/>
              <a:buChar char="v"/>
            </a:pPr>
            <a:endParaRPr lang="en-US" dirty="0">
              <a:solidFill>
                <a:schemeClr val="accent6">
                  <a:lumMod val="50000"/>
                </a:schemeClr>
              </a:solidFill>
              <a:latin typeface="Arial Rounded MT Bold" panose="020F0704030504030204" pitchFamily="34" charset="0"/>
            </a:endParaRPr>
          </a:p>
          <a:p>
            <a:endParaRPr lang="en-US" dirty="0">
              <a:solidFill>
                <a:schemeClr val="accent6">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278313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rPr>
              <a:t>Module</a:t>
            </a:r>
            <a:r>
              <a:rPr lang="en-US" sz="3200" dirty="0">
                <a:solidFill>
                  <a:srgbClr val="002060"/>
                </a:solidFill>
              </a:rPr>
              <a:t>: (Admin)</a:t>
            </a:r>
            <a:br>
              <a:rPr lang="en-US" sz="3200" dirty="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1103382" y="1054290"/>
            <a:ext cx="9982200" cy="4572000"/>
          </a:xfrm>
        </p:spPr>
        <p:txBody>
          <a:bodyPr>
            <a:noAutofit/>
          </a:bodyPr>
          <a:lstStyle/>
          <a:p>
            <a:pPr marL="0" indent="0">
              <a:buNone/>
            </a:pP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adminLogin</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borrowBook</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returnBook</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lateFeeCalculation</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sendNotification</a:t>
            </a:r>
            <a:r>
              <a:rPr lang="en-US" sz="2400" dirty="0">
                <a:solidFill>
                  <a:srgbClr val="002060"/>
                </a:solidFill>
                <a:latin typeface="Arial Rounded MT Bold" panose="020F0704030504030204" pitchFamily="34" charset="0"/>
              </a:rPr>
              <a:t>(email)</a:t>
            </a: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addBookInfo</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updateBookInfo</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searchBook</a:t>
            </a:r>
            <a:endParaRPr lang="en-US" sz="2400" dirty="0">
              <a:solidFill>
                <a:srgbClr val="002060"/>
              </a:solidFill>
              <a:latin typeface="Arial Rounded MT Bold" panose="020F0704030504030204" pitchFamily="34" charset="0"/>
            </a:endParaRPr>
          </a:p>
          <a:p>
            <a:endParaRPr lang="en-US" sz="24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83418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rPr>
              <a:t>Module</a:t>
            </a:r>
            <a:r>
              <a:rPr lang="en-US" sz="3200" dirty="0">
                <a:solidFill>
                  <a:srgbClr val="002060"/>
                </a:solidFill>
              </a:rPr>
              <a:t>: (Student)</a:t>
            </a:r>
            <a:br>
              <a:rPr lang="en-US" sz="3200" dirty="0">
                <a:solidFill>
                  <a:srgbClr val="002060"/>
                </a:solidFill>
              </a:rPr>
            </a:br>
            <a:endParaRPr lang="en-US" sz="3200" dirty="0">
              <a:solidFill>
                <a:srgbClr val="002060"/>
              </a:solidFill>
            </a:endParaRPr>
          </a:p>
        </p:txBody>
      </p:sp>
      <p:sp>
        <p:nvSpPr>
          <p:cNvPr id="3" name="Content Placeholder 2"/>
          <p:cNvSpPr>
            <a:spLocks noGrp="1"/>
          </p:cNvSpPr>
          <p:nvPr>
            <p:ph idx="1"/>
          </p:nvPr>
        </p:nvSpPr>
        <p:spPr>
          <a:xfrm>
            <a:off x="1103382" y="1054290"/>
            <a:ext cx="9982200" cy="4572000"/>
          </a:xfrm>
        </p:spPr>
        <p:txBody>
          <a:bodyPr>
            <a:noAutofit/>
          </a:bodyPr>
          <a:lstStyle/>
          <a:p>
            <a:pPr marL="0" indent="0">
              <a:buNone/>
            </a:pP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studentLogin</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studentRegistration</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searchBook</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viewBorrowedBook</a:t>
            </a:r>
            <a:endParaRPr lang="en-US" sz="2400" dirty="0">
              <a:solidFill>
                <a:srgbClr val="002060"/>
              </a:solidFill>
              <a:latin typeface="Arial Rounded MT Bold" panose="020F0704030504030204" pitchFamily="34" charset="0"/>
            </a:endParaRPr>
          </a:p>
          <a:p>
            <a:r>
              <a:rPr lang="en-US" sz="2400" dirty="0">
                <a:solidFill>
                  <a:srgbClr val="002060"/>
                </a:solidFill>
                <a:latin typeface="Arial Rounded MT Bold" panose="020F0704030504030204" pitchFamily="34" charset="0"/>
              </a:rPr>
              <a:t>         -</a:t>
            </a:r>
            <a:r>
              <a:rPr lang="en-US" sz="2400" dirty="0" err="1">
                <a:solidFill>
                  <a:srgbClr val="002060"/>
                </a:solidFill>
                <a:latin typeface="Arial Rounded MT Bold" panose="020F0704030504030204" pitchFamily="34" charset="0"/>
              </a:rPr>
              <a:t>popUpNotificaton</a:t>
            </a:r>
            <a:r>
              <a:rPr lang="en-US" sz="2000" dirty="0">
                <a:solidFill>
                  <a:srgbClr val="002060"/>
                </a:solidFill>
                <a:latin typeface="Arial Rounded MT Bold" panose="020F0704030504030204" pitchFamily="34" charset="0"/>
              </a:rPr>
              <a:t>	</a:t>
            </a:r>
          </a:p>
        </p:txBody>
      </p:sp>
    </p:spTree>
    <p:extLst>
      <p:ext uri="{BB962C8B-B14F-4D97-AF65-F5344CB8AC3E}">
        <p14:creationId xmlns:p14="http://schemas.microsoft.com/office/powerpoint/2010/main" val="324948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22385"/>
            <a:ext cx="9980682" cy="1096962"/>
          </a:xfrm>
        </p:spPr>
        <p:txBody>
          <a:bodyPr>
            <a:noAutofit/>
          </a:bodyPr>
          <a:lstStyle/>
          <a:p>
            <a:pPr lvl="0"/>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br>
              <a:rPr lang="en-US" b="1" dirty="0">
                <a:solidFill>
                  <a:srgbClr val="002060"/>
                </a:solidFill>
              </a:rPr>
            </a:br>
            <a:r>
              <a:rPr lang="en-US" b="1" dirty="0">
                <a:solidFill>
                  <a:srgbClr val="002060"/>
                </a:solidFill>
              </a:rPr>
              <a:t>Proposed Working System :</a:t>
            </a:r>
            <a:br>
              <a:rPr lang="en-US" b="1" dirty="0">
                <a:solidFill>
                  <a:srgbClr val="002060"/>
                </a:solidFill>
              </a:rPr>
            </a:br>
            <a:endParaRPr lang="en-US" dirty="0">
              <a:solidFill>
                <a:srgbClr val="002060"/>
              </a:solidFill>
            </a:endParaRPr>
          </a:p>
        </p:txBody>
      </p:sp>
      <p:sp>
        <p:nvSpPr>
          <p:cNvPr id="3" name="Content Placeholder 2"/>
          <p:cNvSpPr>
            <a:spLocks noGrp="1"/>
          </p:cNvSpPr>
          <p:nvPr>
            <p:ph idx="1"/>
          </p:nvPr>
        </p:nvSpPr>
        <p:spPr/>
        <p:txBody>
          <a:bodyPr>
            <a:normAutofit/>
          </a:bodyPr>
          <a:lstStyle/>
          <a:p>
            <a:pPr marL="0" indent="0">
              <a:buNone/>
            </a:pPr>
            <a:r>
              <a:rPr lang="en-US" sz="2800" b="1" dirty="0">
                <a:solidFill>
                  <a:srgbClr val="002060"/>
                </a:solidFill>
                <a:latin typeface="Arial Rounded MT Bold" panose="020F0704030504030204" pitchFamily="34" charset="0"/>
                <a:cs typeface="Arial" panose="020B0604020202020204" pitchFamily="34" charset="0"/>
              </a:rPr>
              <a:t>1.Technology and tools </a:t>
            </a:r>
          </a:p>
          <a:p>
            <a:pPr marL="0" indent="0">
              <a:buNone/>
            </a:pPr>
            <a:r>
              <a:rPr lang="en-US" sz="2400" dirty="0">
                <a:solidFill>
                  <a:srgbClr val="002060"/>
                </a:solidFill>
                <a:latin typeface="Arial Rounded MT Bold" panose="020F0704030504030204" pitchFamily="34" charset="0"/>
                <a:cs typeface="Arial" panose="020B0604020202020204" pitchFamily="34" charset="0"/>
              </a:rPr>
              <a:t>		-Java</a:t>
            </a:r>
          </a:p>
          <a:p>
            <a:pPr marL="0" indent="0">
              <a:buNone/>
            </a:pPr>
            <a:r>
              <a:rPr lang="en-US" sz="2400" dirty="0">
                <a:solidFill>
                  <a:srgbClr val="002060"/>
                </a:solidFill>
                <a:latin typeface="Arial Rounded MT Bold" panose="020F0704030504030204" pitchFamily="34" charset="0"/>
                <a:cs typeface="Arial" panose="020B0604020202020204" pitchFamily="34" charset="0"/>
              </a:rPr>
              <a:t>		-Servlet</a:t>
            </a:r>
          </a:p>
          <a:p>
            <a:pPr marL="0" indent="0">
              <a:buNone/>
            </a:pPr>
            <a:r>
              <a:rPr lang="en-US" sz="2400" dirty="0">
                <a:solidFill>
                  <a:srgbClr val="002060"/>
                </a:solidFill>
                <a:latin typeface="Arial Rounded MT Bold" panose="020F0704030504030204" pitchFamily="34" charset="0"/>
                <a:cs typeface="Arial" panose="020B0604020202020204" pitchFamily="34" charset="0"/>
              </a:rPr>
              <a:t>		-JSP</a:t>
            </a:r>
          </a:p>
          <a:p>
            <a:pPr marL="0" indent="0">
              <a:buNone/>
            </a:pPr>
            <a:r>
              <a:rPr lang="en-US" sz="2400" dirty="0">
                <a:solidFill>
                  <a:srgbClr val="002060"/>
                </a:solidFill>
                <a:latin typeface="Arial Rounded MT Bold" panose="020F0704030504030204" pitchFamily="34" charset="0"/>
                <a:cs typeface="Arial" panose="020B0604020202020204" pitchFamily="34" charset="0"/>
              </a:rPr>
              <a:t>		-Swing</a:t>
            </a:r>
          </a:p>
          <a:p>
            <a:pPr marL="0" indent="0">
              <a:buNone/>
            </a:pPr>
            <a:r>
              <a:rPr lang="en-US" sz="2400" dirty="0">
                <a:solidFill>
                  <a:srgbClr val="002060"/>
                </a:solidFill>
                <a:latin typeface="Arial Rounded MT Bold" panose="020F0704030504030204" pitchFamily="34" charset="0"/>
                <a:cs typeface="Arial" panose="020B0604020202020204" pitchFamily="34" charset="0"/>
              </a:rPr>
              <a:t>		-JDBC</a:t>
            </a:r>
          </a:p>
          <a:p>
            <a:pPr marL="0" lvl="0" indent="0">
              <a:lnSpc>
                <a:spcPct val="100000"/>
              </a:lnSpc>
              <a:spcBef>
                <a:spcPts val="0"/>
              </a:spcBef>
              <a:buNone/>
            </a:pPr>
            <a:endParaRPr lang="en-US" sz="2400" dirty="0">
              <a:solidFill>
                <a:srgbClr val="002060"/>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13617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Custom 1">
      <a:dk1>
        <a:sysClr val="windowText" lastClr="000000"/>
      </a:dk1>
      <a:lt1>
        <a:srgbClr val="D565D2"/>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docProps/app.xml><?xml version="1.0" encoding="utf-8"?>
<Properties xmlns="http://schemas.openxmlformats.org/officeDocument/2006/extended-properties" xmlns:vt="http://schemas.openxmlformats.org/officeDocument/2006/docPropsVTypes">
  <Template>tf03431380</Template>
  <TotalTime>306</TotalTime>
  <Words>360</Words>
  <Application>Microsoft Office PowerPoint</Application>
  <PresentationFormat>Widescreen</PresentationFormat>
  <Paragraphs>125</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Aharoni</vt:lpstr>
      <vt:lpstr>Arial</vt:lpstr>
      <vt:lpstr>Arial Rounded MT Bold</vt:lpstr>
      <vt:lpstr>Arial Unicode MS</vt:lpstr>
      <vt:lpstr>Baskerville Old Face</vt:lpstr>
      <vt:lpstr>Calibri</vt:lpstr>
      <vt:lpstr>Euphemia</vt:lpstr>
      <vt:lpstr>Imprint MT Shadow</vt:lpstr>
      <vt:lpstr>Plantagenet Cherokee</vt:lpstr>
      <vt:lpstr>Sitka Small</vt:lpstr>
      <vt:lpstr>Times New Roman</vt:lpstr>
      <vt:lpstr>Vrinda</vt:lpstr>
      <vt:lpstr>Wingdings</vt:lpstr>
      <vt:lpstr>Academic Literature 16x9</vt:lpstr>
      <vt:lpstr>Welcome To Our Presentation</vt:lpstr>
      <vt:lpstr>LIBRARY MANAGEMENT SYSTEM</vt:lpstr>
      <vt:lpstr>LIBRARY MANAGEMENT SYSTEM</vt:lpstr>
      <vt:lpstr>Introduction:</vt:lpstr>
      <vt:lpstr>OBJECTIVES :</vt:lpstr>
      <vt:lpstr>ABOUT THE PROJECT:</vt:lpstr>
      <vt:lpstr>Module: (Admin) </vt:lpstr>
      <vt:lpstr>Module: (Student) </vt:lpstr>
      <vt:lpstr>        Proposed Working System : </vt:lpstr>
      <vt:lpstr>        Proposed Working System : </vt:lpstr>
      <vt:lpstr>        Proposed Working System : </vt:lpstr>
      <vt:lpstr>        Proposed Working System : </vt:lpstr>
      <vt:lpstr>        Platform </vt:lpstr>
      <vt:lpstr>Database Design:</vt:lpstr>
      <vt:lpstr>Database Design:</vt:lpstr>
      <vt:lpstr>Database Design:</vt:lpstr>
      <vt:lpstr>Database Design:</vt:lpstr>
      <vt:lpstr>Database 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Limitations:</vt:lpstr>
      <vt:lpstr>FUTURE EXPECTATION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Our Presentation</dc:title>
  <dc:creator>asus pc</dc:creator>
  <cp:lastModifiedBy>OVI</cp:lastModifiedBy>
  <cp:revision>21</cp:revision>
  <dcterms:created xsi:type="dcterms:W3CDTF">2017-03-27T16:19:19Z</dcterms:created>
  <dcterms:modified xsi:type="dcterms:W3CDTF">2017-03-29T06:14:16Z</dcterms:modified>
</cp:coreProperties>
</file>