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8" r:id="rId10"/>
    <p:sldId id="271" r:id="rId11"/>
    <p:sldId id="269" r:id="rId12"/>
    <p:sldId id="270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BEA4C-300B-485F-BD3B-FBFB736213E8}" v="6" dt="2023-01-27T06:34:41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Vikram Mohariya" userId="S::swativm@maveric-systems.com::170297db-06fe-4db7-8a5a-bdd8f6a20201" providerId="AD" clId="Web-{291BEA4C-300B-485F-BD3B-FBFB736213E8}"/>
    <pc:docChg chg="modSld">
      <pc:chgData name="Swati Vikram Mohariya" userId="S::swativm@maveric-systems.com::170297db-06fe-4db7-8a5a-bdd8f6a20201" providerId="AD" clId="Web-{291BEA4C-300B-485F-BD3B-FBFB736213E8}" dt="2023-01-27T06:34:41.888" v="4" actId="20577"/>
      <pc:docMkLst>
        <pc:docMk/>
      </pc:docMkLst>
      <pc:sldChg chg="modSp">
        <pc:chgData name="Swati Vikram Mohariya" userId="S::swativm@maveric-systems.com::170297db-06fe-4db7-8a5a-bdd8f6a20201" providerId="AD" clId="Web-{291BEA4C-300B-485F-BD3B-FBFB736213E8}" dt="2023-01-27T06:34:41.888" v="4" actId="20577"/>
        <pc:sldMkLst>
          <pc:docMk/>
          <pc:sldMk cId="2558387481" sldId="268"/>
        </pc:sldMkLst>
        <pc:spChg chg="mod">
          <ac:chgData name="Swati Vikram Mohariya" userId="S::swativm@maveric-systems.com::170297db-06fe-4db7-8a5a-bdd8f6a20201" providerId="AD" clId="Web-{291BEA4C-300B-485F-BD3B-FBFB736213E8}" dt="2023-01-27T06:34:41.888" v="4" actId="20577"/>
          <ac:spMkLst>
            <pc:docMk/>
            <pc:sldMk cId="2558387481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27100" y="438150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27100" y="3646522"/>
            <a:ext cx="8534400" cy="507831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>
                <a:solidFill>
                  <a:schemeClr val="bg1"/>
                </a:solidFill>
                <a:latin typeface="COUTURE Bold"/>
                <a:cs typeface="COUTUR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5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927100" y="5853247"/>
            <a:ext cx="1917700" cy="75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7994166" y="6236725"/>
            <a:ext cx="4156586" cy="2708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CONFIDENTIAL AND PROPRIETARY</a:t>
            </a:r>
          </a:p>
          <a:p>
            <a:pPr algn="r"/>
            <a:r>
              <a:rPr lang="en-US" sz="800" b="0">
                <a:solidFill>
                  <a:schemeClr val="bg1">
                    <a:lumMod val="65000"/>
                  </a:schemeClr>
                </a:solidFill>
              </a:rPr>
              <a:t>Any use of this material without specific permission of Maveric Systems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99517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27100" y="2559135"/>
            <a:ext cx="8534400" cy="507831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>
                <a:solidFill>
                  <a:schemeClr val="bg1"/>
                </a:solidFill>
                <a:latin typeface="COUTURE Bold"/>
                <a:cs typeface="COUTUR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5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927100" y="5853247"/>
            <a:ext cx="1917700" cy="75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03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11944" y="1370870"/>
            <a:ext cx="11568112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5425" indent="-225425">
              <a:spcBef>
                <a:spcPts val="600"/>
              </a:spcBef>
              <a:buClr>
                <a:srgbClr val="2F82BF"/>
              </a:buClr>
              <a:buSzPct val="120000"/>
              <a:buFont typeface="Lucida Grande"/>
              <a:buChar char="▸"/>
              <a:defRPr sz="2000">
                <a:latin typeface="Calibri"/>
                <a:cs typeface="Calibri"/>
              </a:defRPr>
            </a:lvl1pPr>
            <a:lvl2pPr marL="463550" indent="-238125">
              <a:spcBef>
                <a:spcPts val="600"/>
              </a:spcBef>
              <a:buClr>
                <a:srgbClr val="2F82BF"/>
              </a:buClr>
              <a:buSzPct val="110000"/>
              <a:buFont typeface="Lucida Grande"/>
              <a:buChar char="»"/>
              <a:defRPr sz="2000">
                <a:latin typeface="Calibri"/>
                <a:cs typeface="Calibri"/>
              </a:defRPr>
            </a:lvl2pPr>
            <a:lvl3pPr marL="688975" indent="-225425">
              <a:spcBef>
                <a:spcPts val="600"/>
              </a:spcBef>
              <a:buClr>
                <a:srgbClr val="2F82BF"/>
              </a:buClr>
              <a:buFont typeface="Lucida Grande"/>
              <a:buChar char="»"/>
              <a:defRPr sz="2000">
                <a:latin typeface="Calibri"/>
                <a:cs typeface="Calibri"/>
              </a:defRPr>
            </a:lvl3pPr>
            <a:lvl4pPr marL="914400" indent="-225425">
              <a:spcBef>
                <a:spcPts val="600"/>
              </a:spcBef>
              <a:buClr>
                <a:srgbClr val="2F82BF"/>
              </a:buClr>
              <a:buSzPct val="90000"/>
              <a:buFont typeface="Lucida Grande"/>
              <a:buChar char="»"/>
              <a:defRPr sz="2000">
                <a:latin typeface="Calibri"/>
                <a:cs typeface="Calibri"/>
              </a:defRPr>
            </a:lvl4pPr>
            <a:lvl5pPr marL="1139825" indent="-225425">
              <a:spcBef>
                <a:spcPts val="600"/>
              </a:spcBef>
              <a:buClr>
                <a:srgbClr val="2F82BF"/>
              </a:buClr>
              <a:defRPr sz="2000"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11944" y="200323"/>
            <a:ext cx="1156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9" name="Picture 8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10579100" y="6244771"/>
            <a:ext cx="1495944" cy="58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6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hevron 9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90880" y="1107249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3657600" y="6472238"/>
            <a:ext cx="5070088" cy="38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Picture 5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5003006" y="5630071"/>
            <a:ext cx="2185988" cy="8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359719" y="1172380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London</a:t>
            </a:r>
            <a:endParaRPr lang="en-US" sz="160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+44 20 7001 0555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gray">
          <a:xfrm>
            <a:off x="358764" y="638015"/>
            <a:ext cx="86882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New Jersey</a:t>
            </a:r>
          </a:p>
          <a:p>
            <a:pPr>
              <a:spcBef>
                <a:spcPts val="300"/>
              </a:spcBef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+1 609 514 5128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359719" y="2371131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Dubai</a:t>
            </a:r>
            <a:endParaRPr lang="en-US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+971 507 026 375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gray">
          <a:xfrm>
            <a:off x="358764" y="1764225"/>
            <a:ext cx="90088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Riyadh</a:t>
            </a:r>
            <a:endParaRPr lang="en-US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+971 507026 375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gray">
          <a:xfrm>
            <a:off x="362497" y="4688308"/>
            <a:ext cx="83676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Malaysia</a:t>
            </a:r>
            <a:endParaRPr lang="en-US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+603 7958 3302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gray">
          <a:xfrm>
            <a:off x="348290" y="3505383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Chennai</a:t>
            </a:r>
            <a:endParaRPr lang="en-US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+91 44 4344 2500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359719" y="2913538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Mumbai</a:t>
            </a:r>
            <a:endParaRPr lang="en-US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+91 22 3009 0183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348290" y="4105392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Bengaluru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+91 80 4969 6969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48290" y="106543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8290" y="165728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290" y="224912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8290" y="284097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9956" y="457766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8290" y="339843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290" y="399028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0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gray">
          <a:xfrm>
            <a:off x="0" y="1582738"/>
            <a:ext cx="12192000" cy="3429000"/>
          </a:xfrm>
          <a:prstGeom prst="rect">
            <a:avLst/>
          </a:prstGeom>
          <a:solidFill>
            <a:srgbClr val="2F82BF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ectangle 3"/>
          <p:cNvSpPr/>
          <p:nvPr/>
        </p:nvSpPr>
        <p:spPr bwMode="gray">
          <a:xfrm>
            <a:off x="1" y="1516063"/>
            <a:ext cx="12192000" cy="133350"/>
          </a:xfrm>
          <a:prstGeom prst="rect">
            <a:avLst/>
          </a:prstGeom>
          <a:solidFill>
            <a:srgbClr val="B42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2192000" cy="962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1" y="4959350"/>
            <a:ext cx="12192000" cy="134938"/>
          </a:xfrm>
          <a:prstGeom prst="rect">
            <a:avLst/>
          </a:prstGeom>
          <a:solidFill>
            <a:srgbClr val="B42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622300" y="3043322"/>
            <a:ext cx="10972800" cy="507831"/>
          </a:xfr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08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139700" y="269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846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rgbClr val="B42359"/>
          </a:solidFill>
          <a:latin typeface="Arial"/>
          <a:ea typeface="MS PGothic" pitchFamily="34" charset="-128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qa.com/wp-content/uploads/sites/1/nggallery/postman/Test_Status_200.p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uit/karat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tuit/karate/#match" TargetMode="External"/><Relationship Id="rId3" Type="http://schemas.openxmlformats.org/officeDocument/2006/relationships/hyperlink" Target="https://github.com/intuit/karate/blob/master/karate-gatling" TargetMode="External"/><Relationship Id="rId7" Type="http://schemas.openxmlformats.org/officeDocument/2006/relationships/hyperlink" Target="https://github.com/intuit/karate/#xpath-functions" TargetMode="External"/><Relationship Id="rId2" Type="http://schemas.openxmlformats.org/officeDocument/2006/relationships/hyperlink" Target="https://github.com/intuit/karate/blob/master/karate-net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intuit/karate/#set" TargetMode="External"/><Relationship Id="rId5" Type="http://schemas.openxmlformats.org/officeDocument/2006/relationships/hyperlink" Target="https://en.wikipedia.org/wiki/Domain-specific_language" TargetMode="External"/><Relationship Id="rId4" Type="http://schemas.openxmlformats.org/officeDocument/2006/relationships/hyperlink" Target="https://github.com/intuit/karate/#running-in-eclipse-or-intellij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bintray.com/ptrthomas/karat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Karate : Web Service Testing Tool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4DF6B-E3A2-4BAA-B0BB-8DA3FE8A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Web-Services Testing Made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Simple</a:t>
            </a: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1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2923877"/>
          </a:xfrm>
        </p:spPr>
        <p:txBody>
          <a:bodyPr/>
          <a:lstStyle/>
          <a:p>
            <a:pPr marL="225425" lvl="1" indent="0">
              <a:buNone/>
            </a:pPr>
            <a:r>
              <a:rPr lang="en-US"/>
              <a:t>Maven automatically downloads all your dependency jars and creates a karate project with sample feature file.</a:t>
            </a:r>
          </a:p>
          <a:p>
            <a:pPr marL="225425" lvl="1" indent="0">
              <a:buNone/>
            </a:pPr>
            <a:r>
              <a:rPr lang="en-US"/>
              <a:t>Default runner class will be created in the /</a:t>
            </a:r>
            <a:r>
              <a:rPr lang="en-US" err="1"/>
              <a:t>src</a:t>
            </a:r>
            <a:r>
              <a:rPr lang="en-US"/>
              <a:t>/test/java folder in your project.</a:t>
            </a:r>
          </a:p>
          <a:p>
            <a:pPr marL="225425" lvl="1" indent="0">
              <a:buNone/>
            </a:pPr>
            <a:r>
              <a:rPr lang="en-US"/>
              <a:t>You can create or add a feature file in the /</a:t>
            </a:r>
            <a:r>
              <a:rPr lang="en-US" err="1"/>
              <a:t>src</a:t>
            </a:r>
            <a:r>
              <a:rPr lang="en-US"/>
              <a:t>/test/java folder in your project.</a:t>
            </a:r>
          </a:p>
          <a:p>
            <a:pPr marL="225425" lvl="1" indent="0">
              <a:buNone/>
            </a:pPr>
            <a:endParaRPr lang="en-US"/>
          </a:p>
          <a:p>
            <a:pPr marL="225425" lvl="1" indent="0">
              <a:buNone/>
            </a:pPr>
            <a:endParaRPr lang="en-US"/>
          </a:p>
          <a:p>
            <a:pPr marL="225425" lvl="1" indent="0">
              <a:buNone/>
            </a:pPr>
            <a:endParaRPr lang="en-US"/>
          </a:p>
          <a:p>
            <a:pPr marL="225425" lvl="1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Karate/Maven Folder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E4AD6-9034-45D5-92CC-1341C97B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34" y="2721862"/>
            <a:ext cx="7720663" cy="38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8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308598"/>
          </a:xfrm>
        </p:spPr>
        <p:txBody>
          <a:bodyPr/>
          <a:lstStyle/>
          <a:p>
            <a:r>
              <a:rPr lang="en-US"/>
              <a:t>There are many ways to run your feature file. </a:t>
            </a:r>
          </a:p>
          <a:p>
            <a:r>
              <a:rPr lang="en-US"/>
              <a:t>1. Right click on the Feature file and select Run as Cucumber Feature. </a:t>
            </a:r>
          </a:p>
          <a:p>
            <a:r>
              <a:rPr lang="en-US"/>
              <a:t>2. Right click on the Runner java class and Run as Junit Test</a:t>
            </a:r>
          </a:p>
          <a:p>
            <a:r>
              <a:rPr lang="en-US"/>
              <a:t>3. Right click on the Project and Run as Maven Test.</a:t>
            </a:r>
          </a:p>
          <a:p>
            <a:endParaRPr lang="en-US"/>
          </a:p>
          <a:p>
            <a:r>
              <a:rPr lang="en-US"/>
              <a:t>Karate Html report will be saved in your target folder. (/target/surefire-reports)</a:t>
            </a:r>
          </a:p>
          <a:p>
            <a:endParaRPr lang="en-US"/>
          </a:p>
          <a:p>
            <a:pPr marL="0" indent="0">
              <a:buNone/>
            </a:pPr>
            <a:br>
              <a:rPr lang="en-GB" u="sng">
                <a:hlinkClick r:id="rId2" tooltip=" "/>
              </a:rPr>
            </a:b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your feature file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4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692497"/>
          </a:xfrm>
        </p:spPr>
        <p:txBody>
          <a:bodyPr/>
          <a:lstStyle/>
          <a:p>
            <a:pPr marL="225425" lvl="1" indent="0">
              <a:buNone/>
            </a:pPr>
            <a:endParaRPr lang="en-IN"/>
          </a:p>
          <a:p>
            <a:pPr lvl="1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by Feature file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B2C8D-04F7-4B69-892E-6484EA5A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6" y="959556"/>
            <a:ext cx="11377327" cy="58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D58E1-1D11-47AB-BC2D-98467F416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371599"/>
            <a:ext cx="9132711" cy="51985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by Runner Class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7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692497"/>
          </a:xfrm>
        </p:spPr>
        <p:txBody>
          <a:bodyPr/>
          <a:lstStyle/>
          <a:p>
            <a:pPr marL="225425" lvl="1" indent="0">
              <a:buNone/>
            </a:pPr>
            <a:endParaRPr lang="en-IN"/>
          </a:p>
          <a:p>
            <a:pPr lvl="1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Run Using 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1433B-5720-45A6-9869-4A03F5BE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7" y="1038578"/>
            <a:ext cx="10689642" cy="58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2616101"/>
          </a:xfrm>
        </p:spPr>
        <p:txBody>
          <a:bodyPr/>
          <a:lstStyle/>
          <a:p>
            <a:r>
              <a:rPr lang="en-GB"/>
              <a:t> </a:t>
            </a:r>
            <a:r>
              <a:rPr lang="en-GB">
                <a:hlinkClick r:id="rId2"/>
              </a:rPr>
              <a:t>https://github.com/intuit/karate/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Demo:</a:t>
            </a:r>
          </a:p>
          <a:p>
            <a:pPr lvl="1"/>
            <a:r>
              <a:rPr lang="en-GB"/>
              <a:t>API Execution using karate stand alone Jar.</a:t>
            </a:r>
          </a:p>
          <a:p>
            <a:pPr lvl="1"/>
            <a:r>
              <a:rPr lang="en-GB"/>
              <a:t>API Execution using Eclipse IDE</a:t>
            </a:r>
          </a:p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435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4616648"/>
          </a:xfrm>
        </p:spPr>
        <p:txBody>
          <a:bodyPr/>
          <a:lstStyle/>
          <a:p>
            <a:r>
              <a:rPr lang="en-US"/>
              <a:t>Karate is the only open-source tool to combine API test-automation, </a:t>
            </a:r>
            <a:r>
              <a:rPr lang="en-US">
                <a:hlinkClick r:id="rId2"/>
              </a:rPr>
              <a:t>mocks</a:t>
            </a:r>
            <a:r>
              <a:rPr lang="en-US"/>
              <a:t>, </a:t>
            </a:r>
            <a:r>
              <a:rPr lang="en-US">
                <a:hlinkClick r:id="rId3"/>
              </a:rPr>
              <a:t>performance-testing</a:t>
            </a:r>
            <a:r>
              <a:rPr lang="en-US"/>
              <a:t> and </a:t>
            </a:r>
            <a:r>
              <a:rPr lang="en-US" u="sng">
                <a:solidFill>
                  <a:schemeClr val="tx2"/>
                </a:solidFill>
              </a:rPr>
              <a:t>UI -testing</a:t>
            </a:r>
            <a:r>
              <a:rPr lang="en-US"/>
              <a:t> into a single, unified framework. The BDD syntax popularized by Cucumber is language-neutral, and easy for even non-programmers. Besides powerful JSON &amp; XML assertions, you can run tests in parallel for speed - which is critical for HTTP API testing.</a:t>
            </a:r>
          </a:p>
          <a:p>
            <a:endParaRPr lang="en-US"/>
          </a:p>
          <a:p>
            <a:r>
              <a:rPr lang="en-US" b="1"/>
              <a:t>Why Karate?</a:t>
            </a:r>
          </a:p>
          <a:p>
            <a:pPr lvl="1"/>
            <a:r>
              <a:rPr lang="en-US"/>
              <a:t>Java knowledge is not required and even non-programmers can write tests.</a:t>
            </a:r>
          </a:p>
          <a:p>
            <a:pPr lvl="1"/>
            <a:r>
              <a:rPr lang="en-US"/>
              <a:t>Based on the popular Cucumber / Gherkin standard - with </a:t>
            </a:r>
            <a:r>
              <a:rPr lang="en-US">
                <a:hlinkClick r:id="rId4"/>
              </a:rPr>
              <a:t>IDE support</a:t>
            </a:r>
            <a:r>
              <a:rPr lang="en-US"/>
              <a:t> and syntax-coloring options.</a:t>
            </a:r>
          </a:p>
          <a:p>
            <a:pPr lvl="1"/>
            <a:r>
              <a:rPr lang="en-US"/>
              <a:t>Elegant </a:t>
            </a:r>
            <a:r>
              <a:rPr lang="en-US">
                <a:hlinkClick r:id="rId5"/>
              </a:rPr>
              <a:t>DSL</a:t>
            </a:r>
            <a:r>
              <a:rPr lang="en-US"/>
              <a:t> syntax 'natively' supports JSON and XML - including </a:t>
            </a:r>
            <a:r>
              <a:rPr lang="en-US" err="1">
                <a:hlinkClick r:id="rId6"/>
              </a:rPr>
              <a:t>JsonPath</a:t>
            </a:r>
            <a:r>
              <a:rPr lang="en-US"/>
              <a:t> and </a:t>
            </a:r>
            <a:r>
              <a:rPr lang="en-US">
                <a:hlinkClick r:id="rId7"/>
              </a:rPr>
              <a:t>XPath</a:t>
            </a:r>
            <a:r>
              <a:rPr lang="en-US"/>
              <a:t> expressions</a:t>
            </a:r>
          </a:p>
          <a:p>
            <a:pPr lvl="1"/>
            <a:r>
              <a:rPr lang="en-US"/>
              <a:t>Express expected results as readable, well-formed JSON or XML, and </a:t>
            </a:r>
            <a:r>
              <a:rPr lang="en-US">
                <a:hlinkClick r:id="rId8"/>
              </a:rPr>
              <a:t>assert in a single step</a:t>
            </a:r>
            <a:r>
              <a:rPr lang="en-US"/>
              <a:t> that the entire response payload (no matter how complex or deeply nested) - is as expected.</a:t>
            </a:r>
          </a:p>
          <a:p>
            <a:pPr lvl="1"/>
            <a:r>
              <a:rPr lang="en-US"/>
              <a:t>You can find the detailed feature of karate in below link.</a:t>
            </a:r>
          </a:p>
          <a:p>
            <a:pPr marL="225425" lvl="1" indent="0">
              <a:buNone/>
            </a:pPr>
            <a:r>
              <a:rPr lang="en-US">
                <a:highlight>
                  <a:srgbClr val="FFFF00"/>
                </a:highlight>
              </a:rPr>
              <a:t>      https://github.com/intuit/karate/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049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2693045"/>
          </a:xfrm>
        </p:spPr>
        <p:txBody>
          <a:bodyPr/>
          <a:lstStyle/>
          <a:p>
            <a:r>
              <a:rPr lang="en-US" b="1"/>
              <a:t>Karate is</a:t>
            </a:r>
            <a:r>
              <a:rPr lang="en-US"/>
              <a:t> </a:t>
            </a:r>
            <a:r>
              <a:rPr lang="en-US" b="1"/>
              <a:t>built on top of Cucumber</a:t>
            </a:r>
            <a:r>
              <a:rPr lang="en-US"/>
              <a:t>, another BDD testing framework, and shares some of the same concepts. One of these is </a:t>
            </a:r>
            <a:r>
              <a:rPr lang="en-US" b="1"/>
              <a:t>the use of a Gherkin file, which describes the tested feature</a:t>
            </a:r>
            <a:r>
              <a:rPr lang="en-US"/>
              <a:t>. However, unlike Cucumber, tests aren’t written in Java and are fully described in the Gherkin file.</a:t>
            </a:r>
          </a:p>
          <a:p>
            <a:r>
              <a:rPr lang="en-US"/>
              <a:t>A Gherkin file is saved with the “</a:t>
            </a:r>
            <a:r>
              <a:rPr lang="en-US" i="1"/>
              <a:t>.feature”</a:t>
            </a:r>
            <a:r>
              <a:rPr lang="en-US"/>
              <a:t> extension. It begins with the </a:t>
            </a:r>
            <a:r>
              <a:rPr lang="en-US" i="1"/>
              <a:t>Feature</a:t>
            </a:r>
            <a:r>
              <a:rPr lang="en-US"/>
              <a:t> keyword, followed by the feature name on the same line. It also contains different test scenarios, each beginning with the keyword </a:t>
            </a:r>
            <a:r>
              <a:rPr lang="en-US" i="1"/>
              <a:t>Scenario</a:t>
            </a:r>
            <a:r>
              <a:rPr lang="en-US"/>
              <a:t> and consisting of multiple steps with the keywords </a:t>
            </a:r>
            <a:r>
              <a:rPr lang="en-US" i="1"/>
              <a:t>Given</a:t>
            </a:r>
            <a:r>
              <a:rPr lang="en-US"/>
              <a:t>, </a:t>
            </a:r>
            <a:r>
              <a:rPr lang="en-US" i="1"/>
              <a:t>When</a:t>
            </a:r>
            <a:r>
              <a:rPr lang="en-US"/>
              <a:t>, </a:t>
            </a:r>
            <a:r>
              <a:rPr lang="en-US" i="1"/>
              <a:t>Then</a:t>
            </a:r>
            <a:r>
              <a:rPr lang="en-US"/>
              <a:t>, </a:t>
            </a:r>
            <a:r>
              <a:rPr lang="en-US" i="1"/>
              <a:t>And</a:t>
            </a:r>
            <a:r>
              <a:rPr lang="en-US"/>
              <a:t>, and </a:t>
            </a:r>
            <a:r>
              <a:rPr lang="en-US" i="1"/>
              <a:t>But</a:t>
            </a:r>
            <a:r>
              <a:rPr lang="en-US"/>
              <a:t>.</a:t>
            </a:r>
          </a:p>
          <a:p>
            <a:r>
              <a:rPr lang="en-US"/>
              <a:t>More about Cucumber and the Gherkin structure can be found in below link.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highlight>
                  <a:srgbClr val="FFFF00"/>
                </a:highlight>
              </a:rPr>
              <a:t>https://www.baeldung.com/cucumber-rest-api-testing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Karate and BDD </a:t>
            </a:r>
          </a:p>
        </p:txBody>
      </p:sp>
    </p:spTree>
    <p:extLst>
      <p:ext uri="{BB962C8B-B14F-4D97-AF65-F5344CB8AC3E}">
        <p14:creationId xmlns:p14="http://schemas.microsoft.com/office/powerpoint/2010/main" val="40133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385542"/>
          </a:xfrm>
        </p:spPr>
        <p:txBody>
          <a:bodyPr/>
          <a:lstStyle/>
          <a:p>
            <a:r>
              <a:rPr lang="en-GB"/>
              <a:t>Karate can be implemented in two ways,</a:t>
            </a:r>
          </a:p>
          <a:p>
            <a:pPr lvl="1"/>
            <a:r>
              <a:rPr lang="en-GB" i="1"/>
              <a:t>As a Standalone Application</a:t>
            </a:r>
            <a:endParaRPr lang="en-GB"/>
          </a:p>
          <a:p>
            <a:pPr lvl="1"/>
            <a:r>
              <a:rPr lang="en-GB" i="1"/>
              <a:t>Using IDE(Eclipse ,IntelliJ…)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  <a:p>
            <a:r>
              <a:rPr lang="en-US"/>
              <a:t>Steps to install karate standalone application:</a:t>
            </a:r>
            <a:endParaRPr lang="en-GB"/>
          </a:p>
          <a:p>
            <a:pPr marL="581025" lvl="1" indent="-342900"/>
            <a:r>
              <a:rPr lang="en-US"/>
              <a:t>Go to</a:t>
            </a:r>
            <a:r>
              <a:rPr lang="en-GB"/>
              <a:t> </a:t>
            </a:r>
            <a:r>
              <a:rPr lang="en-GB">
                <a:hlinkClick r:id="rId2"/>
              </a:rPr>
              <a:t>https://dl.bintray.com/ptrthomas/karate/</a:t>
            </a:r>
            <a:endParaRPr lang="en-GB"/>
          </a:p>
          <a:p>
            <a:pPr marL="581025" lvl="1" indent="-342900"/>
            <a:r>
              <a:rPr lang="en-US"/>
              <a:t>Download the latest karate version and save in to folder.(and it will have the name karate-&lt;version&gt;. jar)</a:t>
            </a:r>
          </a:p>
          <a:p>
            <a:pPr marL="238125" lvl="1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and Launching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0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730969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Feature: integration test</a:t>
            </a:r>
          </a:p>
          <a:p>
            <a:pPr marL="0" indent="0">
              <a:buNone/>
            </a:pPr>
            <a:r>
              <a:rPr lang="en-US"/>
              <a:t>Scenario: create user</a:t>
            </a:r>
          </a:p>
          <a:p>
            <a:pPr marL="0" indent="0">
              <a:buNone/>
            </a:pPr>
            <a:r>
              <a:rPr lang="en-US"/>
              <a:t>    Given </a:t>
            </a:r>
            <a:r>
              <a:rPr lang="en-US" err="1"/>
              <a:t>url</a:t>
            </a:r>
            <a:r>
              <a:rPr lang="en-US"/>
              <a:t> 'https://reqres.in/</a:t>
            </a:r>
            <a:r>
              <a:rPr lang="en-US" err="1"/>
              <a:t>api</a:t>
            </a:r>
            <a:r>
              <a:rPr lang="en-US"/>
              <a:t>/users/2'</a:t>
            </a:r>
          </a:p>
          <a:p>
            <a:pPr marL="0" indent="0">
              <a:buNone/>
            </a:pPr>
            <a:r>
              <a:rPr lang="en-US"/>
              <a:t>    When method get</a:t>
            </a:r>
          </a:p>
          <a:p>
            <a:pPr marL="0" indent="0">
              <a:buNone/>
            </a:pPr>
            <a:r>
              <a:rPr lang="en-US"/>
              <a:t>    Then status 200</a:t>
            </a:r>
          </a:p>
          <a:p>
            <a:pPr marL="0" indent="0">
              <a:buNone/>
            </a:pPr>
            <a:r>
              <a:rPr lang="en-US"/>
              <a:t>    And match response $.data.id == 2                          // Assertion</a:t>
            </a:r>
          </a:p>
          <a:p>
            <a:pPr marL="0" indent="0">
              <a:buNone/>
            </a:pPr>
            <a:endParaRPr lang="en-US"/>
          </a:p>
          <a:p>
            <a:r>
              <a:rPr lang="en-US" i="1"/>
              <a:t>Given</a:t>
            </a:r>
            <a:r>
              <a:rPr lang="en-US"/>
              <a:t>: This step is to put the system into a well-defined state before users start interacting with the application. A </a:t>
            </a:r>
            <a:r>
              <a:rPr lang="en-US" i="1"/>
              <a:t>Given</a:t>
            </a:r>
            <a:r>
              <a:rPr lang="en-US"/>
              <a:t> clause can by considered a precondition for the use case.</a:t>
            </a:r>
          </a:p>
          <a:p>
            <a:r>
              <a:rPr lang="en-US" i="1"/>
              <a:t>When</a:t>
            </a:r>
            <a:r>
              <a:rPr lang="en-US"/>
              <a:t>: A </a:t>
            </a:r>
            <a:r>
              <a:rPr lang="en-US" i="1"/>
              <a:t>When</a:t>
            </a:r>
            <a:r>
              <a:rPr lang="en-US"/>
              <a:t> step is used to describe an event that happens to the application. This can be an action taken by users, or an event triggered by another system.</a:t>
            </a:r>
          </a:p>
          <a:p>
            <a:r>
              <a:rPr lang="en-US" i="1"/>
              <a:t>Then</a:t>
            </a:r>
            <a:r>
              <a:rPr lang="en-US"/>
              <a:t>: This step is to specify an expected outcome of the test. The outcome should be related to business values of the feature under test.</a:t>
            </a:r>
          </a:p>
          <a:p>
            <a:r>
              <a:rPr lang="en-US" i="1"/>
              <a:t>And</a:t>
            </a:r>
            <a:r>
              <a:rPr lang="en-US"/>
              <a:t> and </a:t>
            </a:r>
            <a:r>
              <a:rPr lang="en-US" i="1"/>
              <a:t>But</a:t>
            </a:r>
            <a:r>
              <a:rPr lang="en-US"/>
              <a:t>: These keywords can be used to replace the above step keywords when there are multiple steps of the same type.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API feature file and GET Method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6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Given - </a:t>
            </a:r>
            <a:r>
              <a:rPr lang="en-US" err="1"/>
              <a:t>Url</a:t>
            </a:r>
            <a:r>
              <a:rPr lang="en-US"/>
              <a:t> – http(s)://{Endpoint}/{Resource URL of API}</a:t>
            </a:r>
          </a:p>
          <a:p>
            <a:pPr marL="0" indent="0">
              <a:buNone/>
            </a:pPr>
            <a:r>
              <a:rPr lang="en-US"/>
              <a:t>When – Http method of API(Get, put, post…)</a:t>
            </a:r>
          </a:p>
          <a:p>
            <a:pPr marL="0" indent="0">
              <a:buNone/>
            </a:pPr>
            <a:r>
              <a:rPr lang="en-US"/>
              <a:t>Then - Expected Status code</a:t>
            </a:r>
          </a:p>
          <a:p>
            <a:pPr marL="0" indent="0">
              <a:buNone/>
            </a:pPr>
            <a:r>
              <a:rPr lang="en-US"/>
              <a:t>AND- Assertions(Json/XML validation)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55032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801512"/>
            <a:ext cx="11568112" cy="5309146"/>
          </a:xfrm>
        </p:spPr>
        <p:txBody>
          <a:bodyPr/>
          <a:lstStyle/>
          <a:p>
            <a:r>
              <a:rPr lang="en-US"/>
              <a:t>Scenario: create a user</a:t>
            </a:r>
          </a:p>
          <a:p>
            <a:r>
              <a:rPr lang="en-US"/>
              <a:t>* def name = ‘ user1 ’</a:t>
            </a:r>
          </a:p>
          <a:p>
            <a:r>
              <a:rPr lang="en-US"/>
              <a:t>* </a:t>
            </a:r>
            <a:r>
              <a:rPr lang="en-US" u="sng"/>
              <a:t>def user =</a:t>
            </a:r>
          </a:p>
          <a:p>
            <a:r>
              <a:rPr lang="en-US"/>
              <a:t>"""{</a:t>
            </a:r>
          </a:p>
          <a:p>
            <a:r>
              <a:rPr lang="en-US"/>
              <a:t>  "name": "#(name)",                          // Parameterization </a:t>
            </a:r>
          </a:p>
          <a:p>
            <a:r>
              <a:rPr lang="en-US"/>
              <a:t>  "</a:t>
            </a:r>
            <a:r>
              <a:rPr lang="en-US" u="sng"/>
              <a:t>username": "</a:t>
            </a:r>
            <a:r>
              <a:rPr lang="en-US" u="sng" err="1"/>
              <a:t>testuser</a:t>
            </a:r>
            <a:r>
              <a:rPr lang="en-US" u="sng"/>
              <a:t>",</a:t>
            </a:r>
          </a:p>
          <a:p>
            <a:r>
              <a:rPr lang="en-US"/>
              <a:t>  "email": "test</a:t>
            </a:r>
            <a:r>
              <a:rPr lang="en-US" u="sng"/>
              <a:t>@user.com"</a:t>
            </a:r>
          </a:p>
          <a:p>
            <a:pPr marL="0" indent="0">
              <a:buNone/>
            </a:pPr>
            <a:r>
              <a:rPr lang="en-US"/>
              <a:t>} """</a:t>
            </a:r>
          </a:p>
          <a:p>
            <a:r>
              <a:rPr lang="en-US"/>
              <a:t>Given </a:t>
            </a:r>
            <a:r>
              <a:rPr lang="en-US" u="sng" err="1"/>
              <a:t>url</a:t>
            </a:r>
            <a:r>
              <a:rPr lang="en-US" u="sng"/>
              <a:t> 'https://jsonplaceholder.typicode.com/users'</a:t>
            </a:r>
          </a:p>
          <a:p>
            <a:r>
              <a:rPr lang="en-US"/>
              <a:t>And request user</a:t>
            </a:r>
          </a:p>
          <a:p>
            <a:r>
              <a:rPr lang="en-US"/>
              <a:t>When method post</a:t>
            </a:r>
          </a:p>
          <a:p>
            <a:r>
              <a:rPr lang="en-US"/>
              <a:t>Then status 201</a:t>
            </a:r>
          </a:p>
          <a:p>
            <a:r>
              <a:rPr lang="en-US"/>
              <a:t>* </a:t>
            </a:r>
            <a:r>
              <a:rPr lang="en-US" u="sng"/>
              <a:t>def id = response.id</a:t>
            </a:r>
          </a:p>
          <a:p>
            <a:r>
              <a:rPr lang="en-US"/>
              <a:t>* print 'created id is: ' + id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46403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693319"/>
          </a:xfrm>
        </p:spPr>
        <p:txBody>
          <a:bodyPr/>
          <a:lstStyle/>
          <a:p>
            <a:r>
              <a:rPr lang="en-US"/>
              <a:t>Download Karate standalone jar file as mentioned in slide 3 and place in the folder.</a:t>
            </a:r>
          </a:p>
          <a:p>
            <a:r>
              <a:rPr lang="en-US"/>
              <a:t>Create a feature file which have extension as .feature and place in same folder.</a:t>
            </a:r>
          </a:p>
          <a:p>
            <a:r>
              <a:rPr lang="en-US"/>
              <a:t>Open Command prompt.</a:t>
            </a:r>
          </a:p>
          <a:p>
            <a:r>
              <a:rPr lang="en-US"/>
              <a:t>Navigate to the folder which have Karate jar and feature file.</a:t>
            </a:r>
          </a:p>
          <a:p>
            <a:r>
              <a:rPr lang="en-US"/>
              <a:t>Run the command, java –jar {karate-{version}.jar} {feature filename}</a:t>
            </a:r>
          </a:p>
          <a:p>
            <a:r>
              <a:rPr lang="en-US"/>
              <a:t>Feature file will be executed and html report will be stored in target folder (/target/ cucumber-html-reports) in the same path.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Execute feature file using karate standalone jar</a:t>
            </a:r>
          </a:p>
        </p:txBody>
      </p:sp>
    </p:spTree>
    <p:extLst>
      <p:ext uri="{BB962C8B-B14F-4D97-AF65-F5344CB8AC3E}">
        <p14:creationId xmlns:p14="http://schemas.microsoft.com/office/powerpoint/2010/main" val="122884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53860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ea typeface="MS PGothic"/>
              </a:rPr>
              <a:t>Pre requisite – Eclipse IDE and Latest java version in your system.</a:t>
            </a:r>
          </a:p>
          <a:p>
            <a:r>
              <a:rPr lang="en-US"/>
              <a:t>1. Start up your favorite IDE. (I’ll be using </a:t>
            </a:r>
            <a:r>
              <a:rPr lang="en-US">
                <a:hlinkClick r:id="rId2"/>
              </a:rPr>
              <a:t>Eclipse</a:t>
            </a:r>
            <a:r>
              <a:rPr lang="en-US"/>
              <a:t> for this example.)</a:t>
            </a:r>
            <a:br>
              <a:rPr lang="en-US"/>
            </a:br>
            <a:r>
              <a:rPr lang="en-US"/>
              <a:t>2. Go to File&gt;New&gt;Maven Project and take the defaults on first screen.</a:t>
            </a:r>
            <a:br>
              <a:rPr lang="en-US"/>
            </a:br>
            <a:r>
              <a:rPr lang="en-US"/>
              <a:t>3. Under New Maven Project, create a click on Add Archetype</a:t>
            </a:r>
            <a:br>
              <a:rPr lang="en-US"/>
            </a:br>
            <a:r>
              <a:rPr lang="en-US"/>
              <a:t>4. Enter the following info:</a:t>
            </a:r>
          </a:p>
          <a:p>
            <a:r>
              <a:rPr lang="en-US" i="1">
                <a:ea typeface="MS PGothic"/>
              </a:rPr>
              <a:t>Archetype Group Id= </a:t>
            </a:r>
            <a:r>
              <a:rPr lang="en-US" i="1" err="1">
                <a:ea typeface="MS PGothic"/>
              </a:rPr>
              <a:t>com.intuit.karate</a:t>
            </a:r>
            <a:br>
              <a:rPr lang="en-US">
                <a:ea typeface="MS PGothic"/>
              </a:rPr>
            </a:br>
            <a:r>
              <a:rPr lang="en-US" i="1" err="1">
                <a:ea typeface="MS PGothic"/>
              </a:rPr>
              <a:t>ArchetypeArtifactId</a:t>
            </a:r>
            <a:r>
              <a:rPr lang="en-US" i="1">
                <a:ea typeface="MS PGothic"/>
              </a:rPr>
              <a:t>= karate-archetype</a:t>
            </a:r>
            <a:br>
              <a:rPr lang="en-US"/>
            </a:br>
            <a:r>
              <a:rPr lang="en-US" i="1" err="1">
                <a:ea typeface="MS PGothic"/>
              </a:rPr>
              <a:t>ArchetypeVersion</a:t>
            </a:r>
            <a:r>
              <a:rPr lang="en-US" i="1">
                <a:ea typeface="MS PGothic"/>
              </a:rPr>
              <a:t>=0.9.0(you can use latest version)</a:t>
            </a:r>
            <a:br>
              <a:rPr lang="en-US"/>
            </a:br>
            <a:r>
              <a:rPr lang="en-US">
                <a:ea typeface="MS PGothic"/>
              </a:rPr>
              <a:t>5. Click OK.</a:t>
            </a:r>
            <a:br>
              <a:rPr lang="en-US"/>
            </a:br>
            <a:r>
              <a:rPr lang="en-US">
                <a:ea typeface="MS PGothic"/>
              </a:rPr>
              <a:t>6. It should find the Karate-archetype. Click on Next.</a:t>
            </a:r>
            <a:br>
              <a:rPr lang="en-US"/>
            </a:br>
            <a:r>
              <a:rPr lang="en-US">
                <a:ea typeface="MS PGothic"/>
              </a:rPr>
              <a:t>7. On the next screen, enter:</a:t>
            </a:r>
          </a:p>
          <a:p>
            <a:r>
              <a:rPr lang="en-US" err="1"/>
              <a:t>GroupId</a:t>
            </a:r>
            <a:r>
              <a:rPr lang="en-US"/>
              <a:t>=</a:t>
            </a:r>
            <a:r>
              <a:rPr lang="en-US" err="1"/>
              <a:t>com.karatedemo</a:t>
            </a:r>
            <a:br>
              <a:rPr lang="en-US"/>
            </a:br>
            <a:r>
              <a:rPr lang="en-US" err="1"/>
              <a:t>ArtifactId</a:t>
            </a:r>
            <a:r>
              <a:rPr lang="en-US"/>
              <a:t>=</a:t>
            </a:r>
            <a:r>
              <a:rPr lang="en-US" err="1"/>
              <a:t>karatedemo</a:t>
            </a:r>
            <a:r>
              <a:rPr lang="en-US"/>
              <a:t>  (Your project name).</a:t>
            </a:r>
          </a:p>
          <a:p>
            <a:r>
              <a:rPr lang="en-US"/>
              <a:t>Click Finish.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Execeute</a:t>
            </a:r>
            <a:r>
              <a:rPr lang="en-US"/>
              <a:t> APIs Using 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387481"/>
      </p:ext>
    </p:extLst>
  </p:cSld>
  <p:clrMapOvr>
    <a:masterClrMapping/>
  </p:clrMapOvr>
</p:sld>
</file>

<file path=ppt/theme/theme1.xml><?xml version="1.0" encoding="utf-8"?>
<a:theme xmlns:a="http://schemas.openxmlformats.org/drawingml/2006/main" name="Maveric Template">
  <a:themeElements>
    <a:clrScheme name="Maveric Colors Updated">
      <a:dk1>
        <a:sysClr val="windowText" lastClr="000000"/>
      </a:dk1>
      <a:lt1>
        <a:sysClr val="window" lastClr="FFFFFF"/>
      </a:lt1>
      <a:dk2>
        <a:srgbClr val="234E8F"/>
      </a:dk2>
      <a:lt2>
        <a:srgbClr val="EEECE1"/>
      </a:lt2>
      <a:accent1>
        <a:srgbClr val="6C99D6"/>
      </a:accent1>
      <a:accent2>
        <a:srgbClr val="234E8F"/>
      </a:accent2>
      <a:accent3>
        <a:srgbClr val="D0247B"/>
      </a:accent3>
      <a:accent4>
        <a:srgbClr val="5E5E5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APUI" id="{A1FCCF87-EEC0-4B00-94CB-5F16CB394E7C}" vid="{34EDC8CD-2BDF-4680-91C8-61378DE5A0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maveric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Maveric Template</vt:lpstr>
      <vt:lpstr>Karate : Web Service Testing Tool</vt:lpstr>
      <vt:lpstr>Introduction</vt:lpstr>
      <vt:lpstr>Karate and BDD </vt:lpstr>
      <vt:lpstr>Installation and Launching</vt:lpstr>
      <vt:lpstr>Sample API feature file and GET Method</vt:lpstr>
      <vt:lpstr>PowerPoint Presentation</vt:lpstr>
      <vt:lpstr>POST request</vt:lpstr>
      <vt:lpstr>Execute feature file using karate standalone jar</vt:lpstr>
      <vt:lpstr>Execeute APIs Using IDE</vt:lpstr>
      <vt:lpstr>Karate/Maven Folder structure</vt:lpstr>
      <vt:lpstr>Run your feature file</vt:lpstr>
      <vt:lpstr>Run by Feature file</vt:lpstr>
      <vt:lpstr>Run by Runner Class</vt:lpstr>
      <vt:lpstr>Run Using Maven</vt:lpstr>
      <vt:lpstr>References</vt:lpstr>
    </vt:vector>
  </TitlesOfParts>
  <Company>Rackspace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Postman: API tool</dc:title>
  <dc:creator>Mayuri Bhatia</dc:creator>
  <cp:revision>1</cp:revision>
  <dcterms:created xsi:type="dcterms:W3CDTF">2019-07-02T07:49:35Z</dcterms:created>
  <dcterms:modified xsi:type="dcterms:W3CDTF">2023-01-27T06:34:57Z</dcterms:modified>
</cp:coreProperties>
</file>