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DDF0"/>
          </a:solidFill>
        </a:fill>
      </a:tcStyle>
    </a:wholeTbl>
    <a:band2H>
      <a:tcTxStyle b="def" i="def"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>
          <a:xfrm>
            <a:off x="0" y="-1"/>
            <a:ext cx="12192001" cy="6822201"/>
            <a:chOff x="0" y="0"/>
            <a:chExt cx="12192000" cy="6822199"/>
          </a:xfrm>
        </p:grpSpPr>
        <p:sp>
          <p:nvSpPr>
            <p:cNvPr id="15" name="Rectangle 7"/>
            <p:cNvSpPr/>
            <p:nvPr/>
          </p:nvSpPr>
          <p:spPr>
            <a:xfrm>
              <a:off x="0" y="-1"/>
              <a:ext cx="12192000" cy="5626101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" name="Chevron 8"/>
            <p:cNvSpPr/>
            <p:nvPr/>
          </p:nvSpPr>
          <p:spPr>
            <a:xfrm>
              <a:off x="8280400" y="0"/>
              <a:ext cx="3911601" cy="6822200"/>
            </a:xfrm>
            <a:prstGeom prst="chevron">
              <a:avLst>
                <a:gd name="adj" fmla="val 6625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8" name="Body Level One…"/>
          <p:cNvSpPr/>
          <p:nvPr>
            <p:ph type="body" sz="quarter" idx="1"/>
          </p:nvPr>
        </p:nvSpPr>
        <p:spPr>
          <a:xfrm>
            <a:off x="927100" y="4381500"/>
            <a:ext cx="8534400" cy="3693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Title Text"/>
          <p:cNvSpPr/>
          <p:nvPr>
            <p:ph type="title"/>
          </p:nvPr>
        </p:nvSpPr>
        <p:spPr>
          <a:xfrm>
            <a:off x="927100" y="3646521"/>
            <a:ext cx="8534400" cy="507833"/>
          </a:xfrm>
          <a:prstGeom prst="rect">
            <a:avLst/>
          </a:prstGeom>
        </p:spPr>
        <p:txBody>
          <a:bodyPr anchor="b"/>
          <a:lstStyle>
            <a:lvl1pPr algn="l">
              <a:defRPr>
                <a:latin typeface="COUTURE Bold"/>
                <a:ea typeface="COUTURE Bold"/>
                <a:cs typeface="COUTURE Bold"/>
                <a:sym typeface="COUTURE Bold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0" t="0" r="0" b="39967"/>
          <a:stretch>
            <a:fillRect/>
          </a:stretch>
        </p:blipFill>
        <p:spPr>
          <a:xfrm>
            <a:off x="927100" y="5853246"/>
            <a:ext cx="1917700" cy="754129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ubtitle 1"/>
          <p:cNvSpPr/>
          <p:nvPr/>
        </p:nvSpPr>
        <p:spPr>
          <a:xfrm>
            <a:off x="8038729" y="6236725"/>
            <a:ext cx="4112023" cy="24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r" defTabSz="457200">
              <a:spcBef>
                <a:spcPts val="100"/>
              </a:spcBef>
              <a:defRPr b="1" sz="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CONFIDENTIAL AND PROPRIETARY</a:t>
            </a:r>
            <a:endParaRPr sz="2800">
              <a:solidFill>
                <a:srgbClr val="888888"/>
              </a:solidFill>
            </a:endParaRPr>
          </a:p>
          <a:p>
            <a:pPr algn="r" defTabSz="457200">
              <a:spcBef>
                <a:spcPts val="100"/>
              </a:spcBef>
              <a:defRPr sz="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Any use of this material without specific permission of Maveric Systems is strictly prohibited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1"/>
            <a:ext cx="12192001" cy="6822201"/>
            <a:chOff x="0" y="0"/>
            <a:chExt cx="12192000" cy="6822199"/>
          </a:xfrm>
        </p:grpSpPr>
        <p:sp>
          <p:nvSpPr>
            <p:cNvPr id="29" name="Rectangle 7"/>
            <p:cNvSpPr/>
            <p:nvPr/>
          </p:nvSpPr>
          <p:spPr>
            <a:xfrm>
              <a:off x="0" y="-1"/>
              <a:ext cx="12192000" cy="5626101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" name="Chevron 8"/>
            <p:cNvSpPr/>
            <p:nvPr/>
          </p:nvSpPr>
          <p:spPr>
            <a:xfrm>
              <a:off x="8280400" y="0"/>
              <a:ext cx="3911601" cy="6822200"/>
            </a:xfrm>
            <a:prstGeom prst="chevron">
              <a:avLst>
                <a:gd name="adj" fmla="val 6625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32" name="Title Text"/>
          <p:cNvSpPr/>
          <p:nvPr>
            <p:ph type="title"/>
          </p:nvPr>
        </p:nvSpPr>
        <p:spPr>
          <a:xfrm>
            <a:off x="927100" y="2559135"/>
            <a:ext cx="8534400" cy="507832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OUTURE Bold"/>
                <a:ea typeface="COUTURE Bold"/>
                <a:cs typeface="COUTURE Bold"/>
                <a:sym typeface="COUTURE Bold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0" t="0" r="0" b="39967"/>
          <a:stretch>
            <a:fillRect/>
          </a:stretch>
        </p:blipFill>
        <p:spPr>
          <a:xfrm>
            <a:off x="927100" y="5853246"/>
            <a:ext cx="1917700" cy="754129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ody Level One…"/>
          <p:cNvSpPr/>
          <p:nvPr>
            <p:ph type="body" sz="half" idx="1"/>
          </p:nvPr>
        </p:nvSpPr>
        <p:spPr>
          <a:xfrm>
            <a:off x="311943" y="1370870"/>
            <a:ext cx="11568113" cy="184665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225425" indent="-225425">
              <a:spcBef>
                <a:spcPts val="600"/>
              </a:spcBef>
              <a:buClr>
                <a:srgbClr val="2F82BF"/>
              </a:buClr>
              <a:buSzPct val="120000"/>
              <a:buFont typeface="Lucida Grande"/>
              <a:buChar char="▸"/>
              <a:defRPr sz="2000"/>
            </a:lvl1pPr>
            <a:lvl2pPr marL="463550" indent="-238125">
              <a:spcBef>
                <a:spcPts val="600"/>
              </a:spcBef>
              <a:buClr>
                <a:srgbClr val="2F82BF"/>
              </a:buClr>
              <a:buSzPct val="110000"/>
              <a:buFont typeface="Lucida Grande"/>
              <a:buChar char="»"/>
              <a:defRPr sz="2000"/>
            </a:lvl2pPr>
            <a:lvl3pPr marL="688975" indent="-225425">
              <a:spcBef>
                <a:spcPts val="600"/>
              </a:spcBef>
              <a:buClr>
                <a:srgbClr val="2F82BF"/>
              </a:buClr>
              <a:buFont typeface="Lucida Grande"/>
              <a:buChar char="»"/>
              <a:defRPr sz="2000"/>
            </a:lvl3pPr>
            <a:lvl4pPr marL="914400" indent="-225425">
              <a:spcBef>
                <a:spcPts val="600"/>
              </a:spcBef>
              <a:buClr>
                <a:srgbClr val="2F82BF"/>
              </a:buClr>
              <a:buSzPct val="90000"/>
              <a:buFont typeface="Lucida Grande"/>
              <a:buChar char="»"/>
              <a:defRPr sz="2000"/>
            </a:lvl4pPr>
            <a:lvl5pPr marL="1139825" indent="-225425">
              <a:spcBef>
                <a:spcPts val="600"/>
              </a:spcBef>
              <a:buClr>
                <a:srgbClr val="2F82BF"/>
              </a:buClr>
              <a:buFont typeface="Lucida Grande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Title Text"/>
          <p:cNvSpPr/>
          <p:nvPr>
            <p:ph type="title"/>
          </p:nvPr>
        </p:nvSpPr>
        <p:spPr>
          <a:xfrm>
            <a:off x="311943" y="200322"/>
            <a:ext cx="11568113" cy="461666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chemeClr val="accent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4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l="0" t="0" r="0" b="39967"/>
          <a:stretch>
            <a:fillRect/>
          </a:stretch>
        </p:blipFill>
        <p:spPr>
          <a:xfrm>
            <a:off x="10579100" y="6244771"/>
            <a:ext cx="1495944" cy="588275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7"/>
          <p:cNvGrpSpPr/>
          <p:nvPr/>
        </p:nvGrpSpPr>
        <p:grpSpPr>
          <a:xfrm>
            <a:off x="0" y="-1"/>
            <a:ext cx="12192001" cy="6822201"/>
            <a:chOff x="0" y="0"/>
            <a:chExt cx="12192000" cy="6822199"/>
          </a:xfrm>
        </p:grpSpPr>
        <p:sp>
          <p:nvSpPr>
            <p:cNvPr id="51" name="Rectangle 8"/>
            <p:cNvSpPr/>
            <p:nvPr/>
          </p:nvSpPr>
          <p:spPr>
            <a:xfrm>
              <a:off x="0" y="-1"/>
              <a:ext cx="12192000" cy="5626101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" name="Chevron 9"/>
            <p:cNvSpPr/>
            <p:nvPr/>
          </p:nvSpPr>
          <p:spPr>
            <a:xfrm>
              <a:off x="8280400" y="0"/>
              <a:ext cx="3911601" cy="6822200"/>
            </a:xfrm>
            <a:prstGeom prst="chevron">
              <a:avLst>
                <a:gd name="adj" fmla="val 6625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54" name="Body Level One…"/>
          <p:cNvSpPr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FontTx/>
              <a:buNone/>
            </a:lvl1pPr>
            <a:lvl2pPr marL="0" indent="342900" algn="ctr">
              <a:buSzTx/>
              <a:buFontTx/>
              <a:buNone/>
            </a:lvl2pPr>
            <a:lvl3pPr marL="0" indent="685800" algn="ctr">
              <a:buSzTx/>
              <a:buFontTx/>
              <a:buNone/>
            </a:lvl3pPr>
            <a:lvl4pPr marL="0" indent="1028700" algn="ctr">
              <a:buSzTx/>
              <a:buFontTx/>
              <a:buNone/>
            </a:lvl4pPr>
            <a:lvl5pPr marL="0" indent="1371600" algn="ctr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itle Text"/>
          <p:cNvSpPr/>
          <p:nvPr>
            <p:ph type="title"/>
          </p:nvPr>
        </p:nvSpPr>
        <p:spPr>
          <a:xfrm>
            <a:off x="890880" y="1107248"/>
            <a:ext cx="10363201" cy="147002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Rectangle 6"/>
          <p:cNvSpPr/>
          <p:nvPr/>
        </p:nvSpPr>
        <p:spPr>
          <a:xfrm>
            <a:off x="3657600" y="6472237"/>
            <a:ext cx="5070088" cy="3857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0" t="0" r="0" b="39967"/>
          <a:stretch>
            <a:fillRect/>
          </a:stretch>
        </p:blipFill>
        <p:spPr>
          <a:xfrm>
            <a:off x="5003005" y="5630071"/>
            <a:ext cx="2185989" cy="859632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Rectangle 8"/>
          <p:cNvSpPr/>
          <p:nvPr/>
        </p:nvSpPr>
        <p:spPr>
          <a:xfrm>
            <a:off x="359719" y="1172379"/>
            <a:ext cx="937537" cy="339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London</a:t>
            </a:r>
            <a:endParaRPr sz="1600"/>
          </a:p>
          <a:p>
            <a:pPr>
              <a:spcBef>
                <a:spcPts val="3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+44 20 7001 0555</a:t>
            </a:r>
          </a:p>
        </p:txBody>
      </p:sp>
      <p:sp>
        <p:nvSpPr>
          <p:cNvPr id="59" name="Rectangle 8"/>
          <p:cNvSpPr/>
          <p:nvPr/>
        </p:nvSpPr>
        <p:spPr>
          <a:xfrm>
            <a:off x="358764" y="638014"/>
            <a:ext cx="873969" cy="339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New Jersey</a:t>
            </a:r>
          </a:p>
          <a:p>
            <a:pPr>
              <a:spcBef>
                <a:spcPts val="3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+1 609 514 5128</a:t>
            </a:r>
          </a:p>
        </p:txBody>
      </p:sp>
      <p:sp>
        <p:nvSpPr>
          <p:cNvPr id="60" name="Rectangle 8"/>
          <p:cNvSpPr/>
          <p:nvPr/>
        </p:nvSpPr>
        <p:spPr>
          <a:xfrm>
            <a:off x="359719" y="2371131"/>
            <a:ext cx="937537" cy="339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Dubai</a:t>
            </a:r>
          </a:p>
          <a:p>
            <a:pPr>
              <a:spcBef>
                <a:spcPts val="3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+971 507 026 375</a:t>
            </a:r>
          </a:p>
        </p:txBody>
      </p:sp>
      <p:sp>
        <p:nvSpPr>
          <p:cNvPr id="61" name="Rectangle 8"/>
          <p:cNvSpPr/>
          <p:nvPr/>
        </p:nvSpPr>
        <p:spPr>
          <a:xfrm>
            <a:off x="358764" y="1764225"/>
            <a:ext cx="905781" cy="339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Riyadh</a:t>
            </a:r>
          </a:p>
          <a:p>
            <a:pPr>
              <a:spcBef>
                <a:spcPts val="3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+971 507026 375</a:t>
            </a:r>
          </a:p>
        </p:txBody>
      </p:sp>
      <p:sp>
        <p:nvSpPr>
          <p:cNvPr id="62" name="Rectangle 8"/>
          <p:cNvSpPr/>
          <p:nvPr/>
        </p:nvSpPr>
        <p:spPr>
          <a:xfrm>
            <a:off x="362497" y="4688308"/>
            <a:ext cx="842213" cy="339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Malaysia</a:t>
            </a:r>
          </a:p>
          <a:p>
            <a:pPr>
              <a:spcBef>
                <a:spcPts val="3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+603 7958 3302</a:t>
            </a:r>
          </a:p>
        </p:txBody>
      </p:sp>
      <p:sp>
        <p:nvSpPr>
          <p:cNvPr id="63" name="Rectangle 8"/>
          <p:cNvSpPr/>
          <p:nvPr/>
        </p:nvSpPr>
        <p:spPr>
          <a:xfrm>
            <a:off x="348290" y="3505382"/>
            <a:ext cx="937537" cy="339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Chennai</a:t>
            </a:r>
          </a:p>
          <a:p>
            <a:pPr>
              <a:spcBef>
                <a:spcPts val="3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+91 44 4344 2500</a:t>
            </a:r>
          </a:p>
        </p:txBody>
      </p:sp>
      <p:sp>
        <p:nvSpPr>
          <p:cNvPr id="64" name="Rectangle 8"/>
          <p:cNvSpPr/>
          <p:nvPr/>
        </p:nvSpPr>
        <p:spPr>
          <a:xfrm>
            <a:off x="359719" y="2913538"/>
            <a:ext cx="937537" cy="339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Mumbai</a:t>
            </a:r>
          </a:p>
          <a:p>
            <a:pPr>
              <a:spcBef>
                <a:spcPts val="3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+91 22 3009 0183</a:t>
            </a:r>
          </a:p>
        </p:txBody>
      </p:sp>
      <p:sp>
        <p:nvSpPr>
          <p:cNvPr id="65" name="Rectangle 8"/>
          <p:cNvSpPr/>
          <p:nvPr/>
        </p:nvSpPr>
        <p:spPr>
          <a:xfrm>
            <a:off x="348290" y="4105392"/>
            <a:ext cx="937537" cy="339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Bengaluru</a:t>
            </a:r>
          </a:p>
          <a:p>
            <a:pPr>
              <a:spcBef>
                <a:spcPts val="3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+91 80 4969 6969</a:t>
            </a:r>
          </a:p>
        </p:txBody>
      </p:sp>
      <p:sp>
        <p:nvSpPr>
          <p:cNvPr id="66" name="Straight Connector 20"/>
          <p:cNvSpPr/>
          <p:nvPr/>
        </p:nvSpPr>
        <p:spPr>
          <a:xfrm>
            <a:off x="348290" y="1065437"/>
            <a:ext cx="932949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" name="Straight Connector 21"/>
          <p:cNvSpPr/>
          <p:nvPr/>
        </p:nvSpPr>
        <p:spPr>
          <a:xfrm>
            <a:off x="348290" y="1657282"/>
            <a:ext cx="932949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Straight Connector 22"/>
          <p:cNvSpPr/>
          <p:nvPr/>
        </p:nvSpPr>
        <p:spPr>
          <a:xfrm>
            <a:off x="348290" y="2249128"/>
            <a:ext cx="932949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traight Connector 23"/>
          <p:cNvSpPr/>
          <p:nvPr/>
        </p:nvSpPr>
        <p:spPr>
          <a:xfrm>
            <a:off x="348290" y="2840972"/>
            <a:ext cx="932949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Straight Connector 24"/>
          <p:cNvSpPr/>
          <p:nvPr/>
        </p:nvSpPr>
        <p:spPr>
          <a:xfrm>
            <a:off x="339955" y="4577667"/>
            <a:ext cx="93295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Straight Connector 25"/>
          <p:cNvSpPr/>
          <p:nvPr/>
        </p:nvSpPr>
        <p:spPr>
          <a:xfrm>
            <a:off x="348290" y="3398437"/>
            <a:ext cx="932949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Straight Connector 26"/>
          <p:cNvSpPr/>
          <p:nvPr/>
        </p:nvSpPr>
        <p:spPr>
          <a:xfrm>
            <a:off x="348290" y="3990283"/>
            <a:ext cx="932949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1582737"/>
            <a:ext cx="12192000" cy="3429001"/>
          </a:xfrm>
          <a:prstGeom prst="rect">
            <a:avLst/>
          </a:prstGeom>
          <a:solidFill>
            <a:srgbClr val="2F82B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8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3"/>
          <p:cNvSpPr/>
          <p:nvPr/>
        </p:nvSpPr>
        <p:spPr>
          <a:xfrm>
            <a:off x="1" y="1516062"/>
            <a:ext cx="12192001" cy="133351"/>
          </a:xfrm>
          <a:prstGeom prst="rect">
            <a:avLst/>
          </a:prstGeom>
          <a:solidFill>
            <a:srgbClr val="B42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4"/>
          <p:cNvSpPr/>
          <p:nvPr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Rectangle 5"/>
          <p:cNvSpPr/>
          <p:nvPr/>
        </p:nvSpPr>
        <p:spPr>
          <a:xfrm>
            <a:off x="1" y="4959350"/>
            <a:ext cx="12192001" cy="134938"/>
          </a:xfrm>
          <a:prstGeom prst="rect">
            <a:avLst/>
          </a:prstGeom>
          <a:solidFill>
            <a:srgbClr val="B42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Title Text"/>
          <p:cNvSpPr/>
          <p:nvPr>
            <p:ph type="title"/>
          </p:nvPr>
        </p:nvSpPr>
        <p:spPr>
          <a:xfrm>
            <a:off x="622300" y="3043321"/>
            <a:ext cx="10972800" cy="50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34290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68580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02870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37160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3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3429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9" marR="0" indent="-244929" algn="l" defTabSz="3429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3429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3429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3429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3429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3429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3429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3429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getpostman.com/downloads/" TargetMode="External"/><Relationship Id="rId3" Type="http://schemas.openxmlformats.org/officeDocument/2006/relationships/hyperlink" Target="https://learning.getpostman.com/docs/" TargetMode="External"/><Relationship Id="rId4" Type="http://schemas.openxmlformats.org/officeDocument/2006/relationships/hyperlink" Target="https://docs.postman-echo.com/?version=latest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getpostman.com/downloads/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ostman-echo.com/get?foo1=bar1&amp;foo2=bar2" TargetMode="External"/><Relationship Id="rId3" Type="http://schemas.openxmlformats.org/officeDocument/2006/relationships/hyperlink" Target="https://postman-echo.com/basic-auth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ostman-echo.com/post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/>
          <p:nvPr>
            <p:ph type="ctrTitle"/>
          </p:nvPr>
        </p:nvSpPr>
        <p:spPr>
          <a:xfrm>
            <a:off x="927100" y="3646521"/>
            <a:ext cx="8534400" cy="507833"/>
          </a:xfrm>
          <a:prstGeom prst="rect">
            <a:avLst/>
          </a:prstGeom>
        </p:spPr>
        <p:txBody>
          <a:bodyPr/>
          <a:lstStyle/>
          <a:p>
            <a:pPr/>
            <a:r>
              <a:t>Postman: an API tool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ntent Placeholder 1"/>
          <p:cNvSpPr/>
          <p:nvPr>
            <p:ph type="body" idx="1"/>
          </p:nvPr>
        </p:nvSpPr>
        <p:spPr>
          <a:xfrm>
            <a:off x="311943" y="1370869"/>
            <a:ext cx="11568114" cy="3000823"/>
          </a:xfrm>
          <a:prstGeom prst="rect">
            <a:avLst/>
          </a:prstGeom>
        </p:spPr>
        <p:txBody>
          <a:bodyPr/>
          <a:lstStyle/>
          <a:p>
            <a:pPr/>
            <a:r>
              <a:t>For sending the APIs on different servers – dev/SIT/UAT seamlessly</a:t>
            </a:r>
          </a:p>
          <a:p>
            <a:pPr/>
            <a:r>
              <a:t>Creating an environment:</a:t>
            </a:r>
          </a:p>
          <a:p>
            <a:pPr lvl="1"/>
            <a:r>
              <a:t>At a request, click on </a:t>
            </a:r>
            <a:r>
              <a:rPr i="1"/>
              <a:t>Manage Environment </a:t>
            </a:r>
            <a:r>
              <a:t>icon and click Add</a:t>
            </a:r>
          </a:p>
          <a:p>
            <a:pPr lvl="1"/>
            <a:r>
              <a:t>Enter the </a:t>
            </a:r>
            <a:r>
              <a:rPr b="1"/>
              <a:t>key-value</a:t>
            </a:r>
            <a:r>
              <a:t> pairs; say different server IPs</a:t>
            </a:r>
          </a:p>
          <a:p>
            <a:pPr lvl="1"/>
            <a:r>
              <a:t>Change the IP or host in the request to the key set in the environment</a:t>
            </a:r>
          </a:p>
          <a:p>
            <a:pPr lvl="1"/>
            <a:r>
              <a:t>Select the environment and run the API / Collections</a:t>
            </a:r>
          </a:p>
          <a:p>
            <a:pPr lvl="1"/>
            <a:r>
              <a:t>Parameterizing requests using the environment variables</a:t>
            </a:r>
          </a:p>
        </p:txBody>
      </p:sp>
      <p:sp>
        <p:nvSpPr>
          <p:cNvPr id="117" name="Title 2"/>
          <p:cNvSpPr/>
          <p:nvPr>
            <p:ph type="title"/>
          </p:nvPr>
        </p:nvSpPr>
        <p:spPr>
          <a:xfrm>
            <a:off x="311943" y="200323"/>
            <a:ext cx="11568114" cy="461665"/>
          </a:xfrm>
          <a:prstGeom prst="rect">
            <a:avLst/>
          </a:prstGeom>
        </p:spPr>
        <p:txBody>
          <a:bodyPr/>
          <a:lstStyle/>
          <a:p>
            <a:pPr/>
            <a:r>
              <a:t>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ntent Placeholder 1"/>
          <p:cNvSpPr/>
          <p:nvPr>
            <p:ph type="body" idx="1"/>
          </p:nvPr>
        </p:nvSpPr>
        <p:spPr>
          <a:xfrm>
            <a:off x="311943" y="1370869"/>
            <a:ext cx="11568114" cy="3693321"/>
          </a:xfrm>
          <a:prstGeom prst="rect">
            <a:avLst/>
          </a:prstGeom>
        </p:spPr>
        <p:txBody>
          <a:bodyPr/>
          <a:lstStyle/>
          <a:p>
            <a:pPr/>
            <a:r>
              <a:t>Tests are posted in JavaScript to check the response parameters</a:t>
            </a:r>
          </a:p>
          <a:p>
            <a:pPr/>
            <a:r>
              <a:t>Multiple tests can be written for a request</a:t>
            </a:r>
          </a:p>
          <a:p>
            <a:pPr/>
            <a:r>
              <a:t>Test is executed only when the request is successfully executed</a:t>
            </a:r>
          </a:p>
          <a:p>
            <a:pPr marL="0" indent="0">
              <a:buSzTx/>
              <a:buNone/>
            </a:pPr>
          </a:p>
          <a:p>
            <a:pPr/>
            <a:r>
              <a:t>Sample tests</a:t>
            </a:r>
          </a:p>
          <a:p>
            <a:pPr lvl="1">
              <a:defRPr i="1"/>
            </a:pPr>
            <a:r>
              <a:t>tests["Status code is 200"] = responseCode.code === 200</a:t>
            </a:r>
          </a:p>
          <a:p>
            <a:pPr lvl="1"/>
            <a:r>
              <a:t>tests["Response time is less than 200ms"] = responseTime &lt; 200</a:t>
            </a:r>
          </a:p>
          <a:p>
            <a:pPr lvl="1"/>
            <a:r>
              <a:t>tests["Body matches string"] = responseBody.has("string_you_want_to_search");</a:t>
            </a:r>
          </a:p>
          <a:p>
            <a:pPr marL="0" indent="0">
              <a:buSzTx/>
              <a:buNone/>
              <a:defRPr u="sng"/>
            </a:pPr>
            <a:br/>
          </a:p>
        </p:txBody>
      </p:sp>
      <p:sp>
        <p:nvSpPr>
          <p:cNvPr id="120" name="Title 2"/>
          <p:cNvSpPr/>
          <p:nvPr>
            <p:ph type="title"/>
          </p:nvPr>
        </p:nvSpPr>
        <p:spPr>
          <a:xfrm>
            <a:off x="311943" y="200323"/>
            <a:ext cx="11568114" cy="461665"/>
          </a:xfrm>
          <a:prstGeom prst="rect">
            <a:avLst/>
          </a:prstGeom>
        </p:spPr>
        <p:txBody>
          <a:bodyPr/>
          <a:lstStyle/>
          <a:p>
            <a:pPr/>
            <a:r>
              <a:t>Tests - Assertions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ntent Placeholder 1"/>
          <p:cNvSpPr/>
          <p:nvPr>
            <p:ph type="body" idx="1"/>
          </p:nvPr>
        </p:nvSpPr>
        <p:spPr>
          <a:xfrm>
            <a:off x="311943" y="1370870"/>
            <a:ext cx="11568114" cy="4924426"/>
          </a:xfrm>
          <a:prstGeom prst="rect">
            <a:avLst/>
          </a:prstGeom>
        </p:spPr>
        <p:txBody>
          <a:bodyPr/>
          <a:lstStyle/>
          <a:p>
            <a:pPr/>
            <a:r>
              <a:t>A collection runner runs all the requests in the collection at once</a:t>
            </a:r>
          </a:p>
          <a:p>
            <a:pPr/>
            <a:r>
              <a:t>Does not show the response, Checks if the tests are passed or not based on the tests</a:t>
            </a:r>
          </a:p>
          <a:p>
            <a:pPr/>
            <a:r>
              <a:t>To see requests log in console for debugging</a:t>
            </a:r>
          </a:p>
          <a:p>
            <a:pPr lvl="1"/>
            <a:r>
              <a:t>Open </a:t>
            </a:r>
            <a:r>
              <a:rPr i="1"/>
              <a:t>Postman Console </a:t>
            </a:r>
            <a:r>
              <a:t>by pressing</a:t>
            </a:r>
            <a:r>
              <a:rPr i="1"/>
              <a:t> Ctrl+Alt+C </a:t>
            </a:r>
            <a:endParaRPr i="1"/>
          </a:p>
          <a:p>
            <a:pPr lvl="1"/>
            <a:r>
              <a:t>Send the request or run the collections</a:t>
            </a:r>
          </a:p>
          <a:p>
            <a:pPr lvl="1"/>
            <a:r>
              <a:t>Requests will be logged in the console</a:t>
            </a:r>
          </a:p>
          <a:p>
            <a:pPr/>
            <a:r>
              <a:t>To run multiple iterations</a:t>
            </a:r>
          </a:p>
          <a:p>
            <a:pPr lvl="1"/>
            <a:r>
              <a:t>Click on Runner </a:t>
            </a:r>
          </a:p>
          <a:p>
            <a:pPr lvl="1"/>
            <a:r>
              <a:t>Select a collection to run</a:t>
            </a:r>
          </a:p>
          <a:p>
            <a:pPr lvl="1"/>
            <a:r>
              <a:t>Select the environment, add the iterations and delay</a:t>
            </a:r>
          </a:p>
          <a:p>
            <a:pPr lvl="1"/>
            <a:r>
              <a:t>Click on Run</a:t>
            </a:r>
          </a:p>
        </p:txBody>
      </p:sp>
      <p:sp>
        <p:nvSpPr>
          <p:cNvPr id="123" name="Title 2"/>
          <p:cNvSpPr/>
          <p:nvPr>
            <p:ph type="title"/>
          </p:nvPr>
        </p:nvSpPr>
        <p:spPr>
          <a:xfrm>
            <a:off x="311943" y="200323"/>
            <a:ext cx="11568114" cy="461665"/>
          </a:xfrm>
          <a:prstGeom prst="rect">
            <a:avLst/>
          </a:prstGeom>
        </p:spPr>
        <p:txBody>
          <a:bodyPr/>
          <a:lstStyle/>
          <a:p>
            <a:pPr/>
            <a:r>
              <a:t>Collection runner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ntent Placeholder 1"/>
          <p:cNvSpPr/>
          <p:nvPr>
            <p:ph type="body" idx="1"/>
          </p:nvPr>
        </p:nvSpPr>
        <p:spPr>
          <a:xfrm>
            <a:off x="311943" y="1370870"/>
            <a:ext cx="11568114" cy="3770263"/>
          </a:xfrm>
          <a:prstGeom prst="rect">
            <a:avLst/>
          </a:prstGeom>
        </p:spPr>
        <p:txBody>
          <a:bodyPr/>
          <a:lstStyle/>
          <a:p>
            <a:pPr/>
            <a:r>
              <a:t> A</a:t>
            </a:r>
            <a:r>
              <a:rPr i="1"/>
              <a:t> pre request script is a script that runs before the execution of request</a:t>
            </a:r>
            <a:endParaRPr i="1"/>
          </a:p>
          <a:p>
            <a:pPr marL="0" indent="0">
              <a:buSzTx/>
              <a:buNone/>
            </a:pPr>
            <a:endParaRPr i="1"/>
          </a:p>
          <a:p>
            <a:pPr/>
            <a:r>
              <a:t>Steps to write a pre-request script</a:t>
            </a:r>
          </a:p>
          <a:p>
            <a:pPr lvl="1"/>
            <a:r>
              <a:t>Go to the </a:t>
            </a:r>
            <a:r>
              <a:rPr i="1"/>
              <a:t>Pre-Requests</a:t>
            </a:r>
            <a:r>
              <a:t> Tab </a:t>
            </a:r>
          </a:p>
          <a:p>
            <a:pPr lvl="1"/>
            <a:r>
              <a:t>Write </a:t>
            </a:r>
            <a:r>
              <a:rPr i="1"/>
              <a:t>console.log (“This is a pre request script”);</a:t>
            </a:r>
            <a:endParaRPr i="1"/>
          </a:p>
          <a:p>
            <a:pPr lvl="1"/>
            <a:r>
              <a:t> </a:t>
            </a:r>
            <a:r>
              <a:rPr i="1"/>
              <a:t>postman.setEnvironmentVariable(‘username’, ‘postman_env’);</a:t>
            </a:r>
            <a:endParaRPr i="1"/>
          </a:p>
          <a:p>
            <a:pPr lvl="1">
              <a:defRPr i="1"/>
            </a:pPr>
            <a:r>
              <a:t>This will create a variable inside the environment with the name “username” and value “postman_env”</a:t>
            </a:r>
          </a:p>
          <a:p>
            <a:pPr lvl="1">
              <a:defRPr i="1"/>
            </a:pPr>
            <a:r>
              <a:t>Open the console and run the request</a:t>
            </a:r>
          </a:p>
          <a:p>
            <a:pPr lvl="1">
              <a:defRPr i="1"/>
            </a:pPr>
            <a:r>
              <a:t>The pre-request script will be executed before the actual request is run</a:t>
            </a:r>
          </a:p>
        </p:txBody>
      </p:sp>
      <p:sp>
        <p:nvSpPr>
          <p:cNvPr id="126" name="Title 2"/>
          <p:cNvSpPr/>
          <p:nvPr>
            <p:ph type="title"/>
          </p:nvPr>
        </p:nvSpPr>
        <p:spPr>
          <a:xfrm>
            <a:off x="311943" y="200323"/>
            <a:ext cx="11568114" cy="461665"/>
          </a:xfrm>
          <a:prstGeom prst="rect">
            <a:avLst/>
          </a:prstGeom>
        </p:spPr>
        <p:txBody>
          <a:bodyPr/>
          <a:lstStyle/>
          <a:p>
            <a:pPr/>
            <a:r>
              <a:t>Pre-request scripts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nt Placeholder 1"/>
          <p:cNvSpPr/>
          <p:nvPr>
            <p:ph type="body" idx="1"/>
          </p:nvPr>
        </p:nvSpPr>
        <p:spPr>
          <a:xfrm>
            <a:off x="311943" y="1370869"/>
            <a:ext cx="11568114" cy="4078041"/>
          </a:xfrm>
          <a:prstGeom prst="rect">
            <a:avLst/>
          </a:prstGeom>
        </p:spPr>
        <p:txBody>
          <a:bodyPr/>
          <a:lstStyle/>
          <a:p>
            <a:pPr/>
            <a:r>
              <a:t>Newman is a CLI (Command line interface) tool which allows you to run a Postman collection directly from the command line.  </a:t>
            </a:r>
          </a:p>
          <a:p>
            <a:pPr/>
            <a:r>
              <a:t>Described as command line Collection Runner for Postman</a:t>
            </a:r>
          </a:p>
          <a:p>
            <a:pPr/>
            <a:r>
              <a:t>Newman </a:t>
            </a:r>
            <a:r>
              <a:rPr i="1"/>
              <a:t>works on Node.js completely so its</a:t>
            </a:r>
            <a:r>
              <a:t> installation requires two things:</a:t>
            </a:r>
          </a:p>
          <a:p>
            <a:pPr lvl="1">
              <a:defRPr i="1"/>
            </a:pPr>
            <a:r>
              <a:t>Node.js</a:t>
            </a:r>
          </a:p>
          <a:p>
            <a:pPr lvl="1">
              <a:defRPr i="1"/>
            </a:pPr>
            <a:r>
              <a:t>NPM (Node package manager)</a:t>
            </a:r>
          </a:p>
          <a:p>
            <a:pPr/>
            <a:r>
              <a:t>Commands to install</a:t>
            </a:r>
          </a:p>
          <a:p>
            <a:pPr lvl="1">
              <a:defRPr i="1"/>
            </a:pPr>
            <a:r>
              <a:t>node –v and npm –v ; if not present then,</a:t>
            </a:r>
          </a:p>
          <a:p>
            <a:pPr lvl="1">
              <a:defRPr i="1"/>
            </a:pPr>
            <a:r>
              <a:t>npm install -g newman</a:t>
            </a:r>
          </a:p>
        </p:txBody>
      </p:sp>
      <p:sp>
        <p:nvSpPr>
          <p:cNvPr id="129" name="Title 2"/>
          <p:cNvSpPr/>
          <p:nvPr>
            <p:ph type="title"/>
          </p:nvPr>
        </p:nvSpPr>
        <p:spPr>
          <a:xfrm>
            <a:off x="311943" y="200323"/>
            <a:ext cx="11568114" cy="461665"/>
          </a:xfrm>
          <a:prstGeom prst="rect">
            <a:avLst/>
          </a:prstGeom>
        </p:spPr>
        <p:txBody>
          <a:bodyPr/>
          <a:lstStyle/>
          <a:p>
            <a:pPr/>
            <a:r>
              <a:t>Newman integration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ntent Placeholder 1"/>
          <p:cNvSpPr/>
          <p:nvPr>
            <p:ph type="body" idx="1"/>
          </p:nvPr>
        </p:nvSpPr>
        <p:spPr>
          <a:xfrm>
            <a:off x="311943" y="1370869"/>
            <a:ext cx="11568114" cy="4462762"/>
          </a:xfrm>
          <a:prstGeom prst="rect">
            <a:avLst/>
          </a:prstGeom>
        </p:spPr>
        <p:txBody>
          <a:bodyPr/>
          <a:lstStyle/>
          <a:p>
            <a:pPr/>
            <a:r>
              <a:t>To run a collection through Newman, we can do it in  two ways </a:t>
            </a:r>
          </a:p>
          <a:p>
            <a:pPr lvl="1"/>
            <a:r>
              <a:t>Share Link</a:t>
            </a:r>
          </a:p>
          <a:p>
            <a:pPr lvl="1"/>
            <a:r>
              <a:t>The Json File</a:t>
            </a:r>
          </a:p>
          <a:p>
            <a:pPr/>
          </a:p>
          <a:p>
            <a:pPr/>
            <a:r>
              <a:t>Using the Shared link:</a:t>
            </a:r>
          </a:p>
          <a:p>
            <a:pPr lvl="1"/>
            <a:r>
              <a:t>Fetch the collections link</a:t>
            </a:r>
          </a:p>
          <a:p>
            <a:pPr lvl="1"/>
            <a:r>
              <a:t>Run </a:t>
            </a:r>
            <a:r>
              <a:rPr i="1"/>
              <a:t>newman run </a:t>
            </a:r>
            <a:r>
              <a:rPr b="1" i="1"/>
              <a:t>&lt;link&gt;</a:t>
            </a:r>
            <a:endParaRPr b="1" i="1"/>
          </a:p>
          <a:p>
            <a:pPr lvl="1">
              <a:defRPr b="1" i="1"/>
            </a:pPr>
          </a:p>
          <a:p>
            <a:pPr marL="330200" indent="-342900"/>
            <a:r>
              <a:t>Using the json file</a:t>
            </a:r>
          </a:p>
          <a:p>
            <a:pPr lvl="1"/>
            <a:r>
              <a:t>Export the collection as a json file</a:t>
            </a:r>
          </a:p>
          <a:p>
            <a:pPr lvl="1"/>
            <a:r>
              <a:t>Run </a:t>
            </a:r>
            <a:r>
              <a:rPr i="1"/>
              <a:t>newman run</a:t>
            </a:r>
            <a:r>
              <a:t> </a:t>
            </a:r>
            <a:r>
              <a:rPr b="1" i="1"/>
              <a:t>&lt;name of the file&gt;</a:t>
            </a:r>
            <a:br>
              <a:rPr b="1" i="1"/>
            </a:br>
          </a:p>
        </p:txBody>
      </p:sp>
      <p:sp>
        <p:nvSpPr>
          <p:cNvPr id="132" name="Title 2"/>
          <p:cNvSpPr/>
          <p:nvPr>
            <p:ph type="title"/>
          </p:nvPr>
        </p:nvSpPr>
        <p:spPr>
          <a:xfrm>
            <a:off x="311943" y="200323"/>
            <a:ext cx="11568114" cy="461665"/>
          </a:xfrm>
          <a:prstGeom prst="rect">
            <a:avLst/>
          </a:prstGeom>
        </p:spPr>
        <p:txBody>
          <a:bodyPr/>
          <a:lstStyle/>
          <a:p>
            <a:pPr/>
            <a:r>
              <a:t>Newman run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ntent Placeholder 2"/>
          <p:cNvSpPr/>
          <p:nvPr>
            <p:ph type="body" sz="half" idx="1"/>
          </p:nvPr>
        </p:nvSpPr>
        <p:spPr>
          <a:xfrm>
            <a:off x="311943" y="1370870"/>
            <a:ext cx="11568114" cy="1846659"/>
          </a:xfrm>
          <a:prstGeom prst="rect">
            <a:avLst/>
          </a:prstGeom>
        </p:spPr>
        <p:txBody>
          <a:bodyPr/>
          <a:lstStyle/>
          <a:p>
            <a:pPr/>
            <a:r>
              <a:t>Download: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https://www.getpostman.com/downloads/</a:t>
            </a:r>
            <a:r>
              <a:t> </a:t>
            </a:r>
          </a:p>
          <a:p>
            <a:pPr/>
            <a:r>
              <a:t>Documentation: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https://learning.getpostman.com/docs/</a:t>
            </a:r>
            <a:r>
              <a:t> </a:t>
            </a:r>
          </a:p>
          <a:p>
            <a:pPr/>
            <a:r>
              <a:t>Sample APIs: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https://docs.postman-echo.com/?version=latest</a:t>
            </a:r>
          </a:p>
        </p:txBody>
      </p:sp>
      <p:sp>
        <p:nvSpPr>
          <p:cNvPr id="135" name="Title 1"/>
          <p:cNvSpPr/>
          <p:nvPr>
            <p:ph type="title"/>
          </p:nvPr>
        </p:nvSpPr>
        <p:spPr>
          <a:xfrm>
            <a:off x="311943" y="200323"/>
            <a:ext cx="11568114" cy="461665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ontent Placeholder 2"/>
          <p:cNvSpPr/>
          <p:nvPr>
            <p:ph type="body" idx="1"/>
          </p:nvPr>
        </p:nvSpPr>
        <p:spPr>
          <a:xfrm>
            <a:off x="311943" y="1370870"/>
            <a:ext cx="11568114" cy="3616376"/>
          </a:xfrm>
          <a:prstGeom prst="rect">
            <a:avLst/>
          </a:prstGeom>
        </p:spPr>
        <p:txBody>
          <a:bodyPr/>
          <a:lstStyle/>
          <a:p>
            <a:pPr/>
            <a:r>
              <a:t>Started as a side-project that went on to become an API development tool with more than 4 million users till date. </a:t>
            </a:r>
            <a:r>
              <a:t>It offers a sleek user interface with which to make HTML requests, without the hassle of writing a bunch of code just to test an API’s functionality.</a:t>
            </a:r>
          </a:p>
          <a:p>
            <a:pPr/>
          </a:p>
          <a:p>
            <a:pPr>
              <a:defRPr b="1"/>
            </a:pPr>
            <a:r>
              <a:t>Why Postman?</a:t>
            </a:r>
          </a:p>
          <a:p>
            <a:pPr lvl="1"/>
            <a:r>
              <a:t>Accessibility: Ease in accessing one’s API </a:t>
            </a:r>
            <a:r>
              <a:rPr b="1"/>
              <a:t>collections</a:t>
            </a:r>
            <a:r>
              <a:t> anytime and anywhere.</a:t>
            </a:r>
          </a:p>
          <a:p>
            <a:pPr lvl="1"/>
            <a:r>
              <a:t>Collaboration: APIs developed and managed in a particular </a:t>
            </a:r>
            <a:r>
              <a:rPr b="1"/>
              <a:t>environment</a:t>
            </a:r>
            <a:r>
              <a:t> can be shared with all in the team.</a:t>
            </a:r>
          </a:p>
          <a:p>
            <a:pPr lvl="1"/>
            <a:r>
              <a:t>Automation testing: Tests can be created and triggered for </a:t>
            </a:r>
            <a:r>
              <a:rPr b="1"/>
              <a:t>multiple iterations</a:t>
            </a:r>
            <a:r>
              <a:t>.</a:t>
            </a:r>
          </a:p>
          <a:p>
            <a:pPr lvl="1"/>
            <a:r>
              <a:t>Debugging: Quick access to inward and outward traffic via </a:t>
            </a:r>
            <a:r>
              <a:rPr b="1"/>
              <a:t>postman</a:t>
            </a:r>
            <a:r>
              <a:t> </a:t>
            </a:r>
            <a:r>
              <a:rPr b="1"/>
              <a:t>console</a:t>
            </a:r>
            <a:r>
              <a:t>.</a:t>
            </a:r>
          </a:p>
        </p:txBody>
      </p:sp>
      <p:sp>
        <p:nvSpPr>
          <p:cNvPr id="93" name="Title 1"/>
          <p:cNvSpPr/>
          <p:nvPr>
            <p:ph type="title"/>
          </p:nvPr>
        </p:nvSpPr>
        <p:spPr>
          <a:xfrm>
            <a:off x="311943" y="200323"/>
            <a:ext cx="11568114" cy="461665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ontent Placeholder 1"/>
          <p:cNvSpPr/>
          <p:nvPr>
            <p:ph type="body" idx="1"/>
          </p:nvPr>
        </p:nvSpPr>
        <p:spPr>
          <a:xfrm>
            <a:off x="311943" y="1370869"/>
            <a:ext cx="11568114" cy="6463310"/>
          </a:xfrm>
          <a:prstGeom prst="rect">
            <a:avLst/>
          </a:prstGeom>
        </p:spPr>
        <p:txBody>
          <a:bodyPr/>
          <a:lstStyle/>
          <a:p>
            <a:pPr/>
            <a:r>
              <a:t>Postman can be used in two ways,</a:t>
            </a:r>
          </a:p>
          <a:p>
            <a:pPr lvl="1">
              <a:defRPr i="1"/>
            </a:pPr>
            <a:r>
              <a:t>As a Standalone Application</a:t>
            </a:r>
          </a:p>
          <a:p>
            <a:pPr lvl="1">
              <a:defRPr i="1"/>
            </a:pPr>
            <a:r>
              <a:t>As a Chrome Extension</a:t>
            </a:r>
          </a:p>
          <a:p>
            <a:pPr marL="0" indent="0">
              <a:buSzTx/>
              <a:buNone/>
            </a:pPr>
            <a:r>
              <a:t>Postman is available for </a:t>
            </a:r>
            <a:r>
              <a:rPr b="1" i="1"/>
              <a:t>Windows, Linux and Mac</a:t>
            </a:r>
            <a:r>
              <a:t> as a standalone application</a:t>
            </a:r>
          </a:p>
          <a:p>
            <a:pPr marL="0" indent="0">
              <a:buSzTx/>
              <a:buNone/>
            </a:pPr>
          </a:p>
          <a:p>
            <a:pPr/>
            <a:r>
              <a:t>Steps to install the chrome extension</a:t>
            </a:r>
          </a:p>
          <a:p>
            <a:pPr lvl="1" marL="581025" indent="-342900"/>
            <a:r>
              <a:t>Go to </a:t>
            </a:r>
            <a:r>
              <a:rPr i="1"/>
              <a:t>Chrome WebStore –  </a:t>
            </a:r>
            <a:r>
              <a:t>select </a:t>
            </a:r>
            <a:r>
              <a:rPr i="1"/>
              <a:t>Postman Tool</a:t>
            </a:r>
            <a:r>
              <a:t> and click on </a:t>
            </a:r>
            <a:r>
              <a:rPr i="1"/>
              <a:t>Add To Chrome</a:t>
            </a:r>
            <a:endParaRPr i="1"/>
          </a:p>
          <a:p>
            <a:pPr lvl="1" marL="581025" indent="-342900"/>
            <a:r>
              <a:t>After adding the app, it </a:t>
            </a:r>
            <a:r>
              <a:t>will automatically display Postman in </a:t>
            </a:r>
            <a:r>
              <a:rPr b="1"/>
              <a:t>Chrome Apps</a:t>
            </a:r>
            <a:r>
              <a:t> page for use</a:t>
            </a:r>
          </a:p>
          <a:p>
            <a:pPr marL="0" indent="0">
              <a:buSzTx/>
              <a:buNone/>
            </a:pPr>
          </a:p>
          <a:p>
            <a:pPr/>
            <a:r>
              <a:t>Steps to install postman standalone application:</a:t>
            </a:r>
          </a:p>
          <a:p>
            <a:pPr lvl="1" marL="581025" indent="-342900"/>
            <a:r>
              <a:t>Go to</a:t>
            </a:r>
            <a: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://www.getpostman.com/downloads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/</a:t>
            </a:r>
          </a:p>
          <a:p>
            <a:pPr lvl="1" marL="581025" indent="-342900"/>
            <a:r>
              <a:t>Download the required OS version and run the .exe file</a:t>
            </a:r>
          </a:p>
          <a:p>
            <a:pPr lvl="1" marL="581025" indent="-342900"/>
            <a:r>
              <a:t>The installation will happen post which the application will launch automatically</a:t>
            </a:r>
          </a:p>
          <a:p>
            <a:pPr lvl="1" marL="581025" indent="-342900"/>
          </a:p>
          <a:p>
            <a:pPr lvl="1" marL="0" indent="238125">
              <a:buSzTx/>
              <a:buNone/>
            </a:pPr>
          </a:p>
          <a:p>
            <a:pPr marL="0" indent="0">
              <a:buSzTx/>
              <a:buNone/>
            </a:pPr>
            <a:r>
              <a:t>Chrome extension also available but will be deprecated soon</a:t>
            </a:r>
          </a:p>
        </p:txBody>
      </p:sp>
      <p:sp>
        <p:nvSpPr>
          <p:cNvPr id="96" name="Title 2"/>
          <p:cNvSpPr/>
          <p:nvPr>
            <p:ph type="title"/>
          </p:nvPr>
        </p:nvSpPr>
        <p:spPr>
          <a:xfrm>
            <a:off x="311943" y="200323"/>
            <a:ext cx="11568114" cy="461665"/>
          </a:xfrm>
          <a:prstGeom prst="rect">
            <a:avLst/>
          </a:prstGeom>
        </p:spPr>
        <p:txBody>
          <a:bodyPr/>
          <a:lstStyle/>
          <a:p>
            <a:pPr/>
            <a:r>
              <a:t>Installation and Launching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2"/>
          <p:cNvSpPr/>
          <p:nvPr>
            <p:ph type="body" idx="1"/>
          </p:nvPr>
        </p:nvSpPr>
        <p:spPr>
          <a:xfrm>
            <a:off x="311943" y="1370870"/>
            <a:ext cx="11568114" cy="4001095"/>
          </a:xfrm>
          <a:prstGeom prst="rect">
            <a:avLst/>
          </a:prstGeom>
        </p:spPr>
        <p:txBody>
          <a:bodyPr/>
          <a:lstStyle/>
          <a:p>
            <a:pPr/>
            <a:r>
              <a:t>Create an Account: For managing  API collections by signing up</a:t>
            </a:r>
          </a:p>
          <a:p>
            <a:pPr/>
            <a:r>
              <a:t>Workspace:</a:t>
            </a:r>
          </a:p>
          <a:p>
            <a:pPr lvl="1"/>
            <a:r>
              <a:t>History tab: </a:t>
            </a:r>
            <a:r>
              <a:t>Postman records history of your API request just like any other web browser automatically. As soon as you invoke a REST request, it is saved in the history.</a:t>
            </a:r>
          </a:p>
          <a:p>
            <a:pPr lvl="1"/>
            <a:r>
              <a:t>Collections: </a:t>
            </a:r>
            <a:r>
              <a:t>The concept of grouping requests is called Collections</a:t>
            </a:r>
            <a:r>
              <a:rPr i="1"/>
              <a:t> </a:t>
            </a:r>
            <a:r>
              <a:t>and each Collection is displayed under the Collection Tab.</a:t>
            </a:r>
          </a:p>
          <a:p>
            <a:pPr lvl="1"/>
            <a:r>
              <a:t>Header section: Has options to</a:t>
            </a:r>
          </a:p>
          <a:p>
            <a:pPr lvl="2">
              <a:buFontTx/>
              <a:buChar char="▪"/>
            </a:pPr>
            <a:r>
              <a:t>Create new requests</a:t>
            </a:r>
          </a:p>
          <a:p>
            <a:pPr lvl="2">
              <a:buFontTx/>
              <a:buChar char="▪"/>
            </a:pPr>
            <a:r>
              <a:t>Import existing ones</a:t>
            </a:r>
          </a:p>
          <a:p>
            <a:pPr lvl="2">
              <a:buFontTx/>
              <a:buChar char="▪"/>
            </a:pPr>
            <a:r>
              <a:t>Sync status </a:t>
            </a:r>
          </a:p>
          <a:p>
            <a:pPr lvl="2">
              <a:buFontTx/>
              <a:buChar char="▪"/>
            </a:pPr>
            <a:r>
              <a:t>Settings</a:t>
            </a:r>
          </a:p>
        </p:txBody>
      </p:sp>
      <p:sp>
        <p:nvSpPr>
          <p:cNvPr id="99" name="Title 1"/>
          <p:cNvSpPr/>
          <p:nvPr>
            <p:ph type="title"/>
          </p:nvPr>
        </p:nvSpPr>
        <p:spPr>
          <a:xfrm>
            <a:off x="311943" y="200323"/>
            <a:ext cx="11568114" cy="461665"/>
          </a:xfrm>
          <a:prstGeom prst="rect">
            <a:avLst/>
          </a:prstGeom>
        </p:spPr>
        <p:txBody>
          <a:bodyPr/>
          <a:lstStyle/>
          <a:p>
            <a:pPr/>
            <a:r>
              <a:t>Postman Workspace and Accounts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ontent Placeholder 1"/>
          <p:cNvSpPr/>
          <p:nvPr>
            <p:ph type="body" idx="1"/>
          </p:nvPr>
        </p:nvSpPr>
        <p:spPr>
          <a:xfrm>
            <a:off x="311943" y="1370870"/>
            <a:ext cx="11568114" cy="4924426"/>
          </a:xfrm>
          <a:prstGeom prst="rect">
            <a:avLst/>
          </a:prstGeom>
        </p:spPr>
        <p:txBody>
          <a:bodyPr/>
          <a:lstStyle/>
          <a:p>
            <a:pPr/>
            <a:r>
              <a:t>Request Type: Method for the API</a:t>
            </a:r>
          </a:p>
          <a:p>
            <a:pPr/>
            <a:r>
              <a:t>End point address bar: To enter endpoint</a:t>
            </a:r>
          </a:p>
          <a:p>
            <a:pPr/>
            <a:r>
              <a:t>Params: To insert query params, if any</a:t>
            </a:r>
          </a:p>
          <a:p>
            <a:pPr/>
            <a:r>
              <a:t>Authorization: To add credentials to access information and get response from the server</a:t>
            </a:r>
          </a:p>
          <a:p>
            <a:pPr/>
            <a:r>
              <a:t>Headers: Additional information that needs to be passed with the request</a:t>
            </a:r>
          </a:p>
          <a:p>
            <a:pPr/>
            <a:r>
              <a:t>Body: Additional information needed commonly as part of POST/PUT requests</a:t>
            </a:r>
          </a:p>
          <a:p>
            <a:pPr/>
            <a:r>
              <a:t>Pre-request Script: Scripts that will be executed before the request</a:t>
            </a:r>
          </a:p>
          <a:p>
            <a:pPr/>
            <a:r>
              <a:t>Tests: Scripts executed during the request processing</a:t>
            </a:r>
          </a:p>
          <a:p>
            <a:pPr/>
          </a:p>
          <a:p>
            <a:pPr/>
          </a:p>
          <a:p>
            <a:pPr marL="0" indent="0">
              <a:buSzTx/>
              <a:buNone/>
              <a:defRPr b="1"/>
            </a:pPr>
            <a:r>
              <a:t>Clicking on SEND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API server receives the request and returns the response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Displays on the postman GUI</a:t>
            </a:r>
          </a:p>
        </p:txBody>
      </p:sp>
      <p:sp>
        <p:nvSpPr>
          <p:cNvPr id="102" name="Title 2"/>
          <p:cNvSpPr/>
          <p:nvPr>
            <p:ph type="title"/>
          </p:nvPr>
        </p:nvSpPr>
        <p:spPr>
          <a:xfrm>
            <a:off x="311943" y="200323"/>
            <a:ext cx="11568114" cy="461665"/>
          </a:xfrm>
          <a:prstGeom prst="rect">
            <a:avLst/>
          </a:prstGeom>
        </p:spPr>
        <p:txBody>
          <a:bodyPr/>
          <a:lstStyle/>
          <a:p>
            <a:pPr/>
            <a:r>
              <a:t>Builder Section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ontent Placeholder 2"/>
          <p:cNvSpPr/>
          <p:nvPr>
            <p:ph type="body" idx="1"/>
          </p:nvPr>
        </p:nvSpPr>
        <p:spPr>
          <a:xfrm>
            <a:off x="311943" y="1370870"/>
            <a:ext cx="11568114" cy="3632204"/>
          </a:xfrm>
          <a:prstGeom prst="rect">
            <a:avLst/>
          </a:prstGeom>
        </p:spPr>
        <p:txBody>
          <a:bodyPr/>
          <a:lstStyle/>
          <a:p>
            <a:pPr marL="148780" indent="-148780" defTabSz="226314">
              <a:lnSpc>
                <a:spcPct val="80000"/>
              </a:lnSpc>
              <a:spcBef>
                <a:spcPts val="300"/>
              </a:spcBef>
              <a:defRPr b="1" sz="1320"/>
            </a:pPr>
            <a:r>
              <a:t>On cmd:</a:t>
            </a:r>
            <a:endParaRPr sz="330"/>
          </a:p>
          <a:p>
            <a:pPr marL="0" indent="0" defTabSz="226314">
              <a:lnSpc>
                <a:spcPct val="80000"/>
              </a:lnSpc>
              <a:spcBef>
                <a:spcPts val="300"/>
              </a:spcBef>
              <a:buSzTx/>
              <a:buNone/>
              <a:defRPr sz="1320"/>
            </a:pPr>
            <a:r>
              <a:t>C:\Users\Mayuri.Bhatia&gt;curl --location --request GET "https://postman-echo.com/g</a:t>
            </a:r>
            <a:endParaRPr sz="330"/>
          </a:p>
          <a:p>
            <a:pPr marL="0" indent="0" defTabSz="226314">
              <a:lnSpc>
                <a:spcPct val="80000"/>
              </a:lnSpc>
              <a:spcBef>
                <a:spcPts val="300"/>
              </a:spcBef>
              <a:buSzTx/>
              <a:buNone/>
              <a:defRPr sz="1320"/>
            </a:pPr>
            <a:r>
              <a:t>et?foo1=bar1&amp;foo2=bar2“</a:t>
            </a:r>
            <a:endParaRPr sz="5280"/>
          </a:p>
          <a:p>
            <a:pPr marL="0" indent="0" defTabSz="226314">
              <a:lnSpc>
                <a:spcPct val="80000"/>
              </a:lnSpc>
              <a:spcBef>
                <a:spcPts val="300"/>
              </a:spcBef>
              <a:buSzTx/>
              <a:buNone/>
              <a:defRPr sz="5280"/>
            </a:pPr>
          </a:p>
          <a:p>
            <a:pPr marL="148780" indent="-148780" defTabSz="226314">
              <a:lnSpc>
                <a:spcPct val="80000"/>
              </a:lnSpc>
              <a:spcBef>
                <a:spcPts val="300"/>
              </a:spcBef>
              <a:defRPr b="1" sz="1320"/>
            </a:pPr>
            <a:r>
              <a:t>On postman: </a:t>
            </a:r>
            <a:endParaRPr sz="330"/>
          </a:p>
          <a:p>
            <a:pPr marL="0" indent="0" defTabSz="226314">
              <a:lnSpc>
                <a:spcPct val="80000"/>
              </a:lnSpc>
              <a:spcBef>
                <a:spcPts val="300"/>
              </a:spcBef>
              <a:buSzTx/>
              <a:buNone/>
              <a:defRPr sz="132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postman-echo.com/get?foo1=bar1&amp;foo2=bar2</a:t>
            </a:r>
            <a:endParaRPr sz="5280"/>
          </a:p>
          <a:p>
            <a:pPr marL="0" indent="0" defTabSz="226314">
              <a:lnSpc>
                <a:spcPct val="80000"/>
              </a:lnSpc>
              <a:spcBef>
                <a:spcPts val="300"/>
              </a:spcBef>
              <a:buSzTx/>
              <a:buNone/>
              <a:defRPr sz="1320"/>
            </a:pPr>
            <a:r>
              <a:t>Header: my-sample-header:Lorem ipsum dolor sit amet</a:t>
            </a:r>
            <a:endParaRPr sz="5280"/>
          </a:p>
          <a:p>
            <a:pPr marL="0" indent="0" defTabSz="226314">
              <a:lnSpc>
                <a:spcPct val="80000"/>
              </a:lnSpc>
              <a:spcBef>
                <a:spcPts val="300"/>
              </a:spcBef>
              <a:buSzTx/>
              <a:buNone/>
              <a:defRPr sz="5280"/>
            </a:pPr>
          </a:p>
          <a:p>
            <a:pPr marL="148780" indent="-148780" defTabSz="226314">
              <a:lnSpc>
                <a:spcPct val="80000"/>
              </a:lnSpc>
              <a:spcBef>
                <a:spcPts val="300"/>
              </a:spcBef>
              <a:defRPr b="1" sz="1320"/>
            </a:pPr>
            <a:r>
              <a:t>Basic Auth:</a:t>
            </a:r>
            <a:endParaRPr sz="330"/>
          </a:p>
          <a:p>
            <a:pPr marL="0" indent="0" defTabSz="226314">
              <a:lnSpc>
                <a:spcPct val="80000"/>
              </a:lnSpc>
              <a:spcBef>
                <a:spcPts val="300"/>
              </a:spcBef>
              <a:buSzTx/>
              <a:buNone/>
              <a:defRPr sz="132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postman-echo.com/basic-auth</a:t>
            </a:r>
            <a:endParaRPr sz="5280"/>
          </a:p>
          <a:p>
            <a:pPr marL="0" indent="0" defTabSz="226314">
              <a:lnSpc>
                <a:spcPct val="80000"/>
              </a:lnSpc>
              <a:spcBef>
                <a:spcPts val="300"/>
              </a:spcBef>
              <a:buSzTx/>
              <a:buNone/>
              <a:defRPr sz="1320"/>
            </a:pPr>
            <a:r>
              <a:t>Username: postman</a:t>
            </a:r>
            <a:endParaRPr sz="330"/>
          </a:p>
          <a:p>
            <a:pPr marL="0" indent="0" defTabSz="226314">
              <a:lnSpc>
                <a:spcPct val="80000"/>
              </a:lnSpc>
              <a:spcBef>
                <a:spcPts val="300"/>
              </a:spcBef>
              <a:buSzTx/>
              <a:buNone/>
              <a:defRPr sz="1320"/>
            </a:pPr>
            <a:r>
              <a:t>Password: password</a:t>
            </a:r>
            <a:endParaRPr sz="330"/>
          </a:p>
          <a:p>
            <a:pPr marL="0" indent="0" defTabSz="226314">
              <a:lnSpc>
                <a:spcPct val="80000"/>
              </a:lnSpc>
              <a:spcBef>
                <a:spcPts val="300"/>
              </a:spcBef>
              <a:buSzTx/>
              <a:buNone/>
              <a:defRPr sz="1320"/>
            </a:pPr>
            <a:r>
              <a:t>Authorization header: Basic cG9zdG1hbjpwYXNzd29yZA==</a:t>
            </a:r>
          </a:p>
        </p:txBody>
      </p:sp>
      <p:sp>
        <p:nvSpPr>
          <p:cNvPr id="105" name="Title 1"/>
          <p:cNvSpPr/>
          <p:nvPr>
            <p:ph type="title"/>
          </p:nvPr>
        </p:nvSpPr>
        <p:spPr>
          <a:xfrm>
            <a:off x="311943" y="200323"/>
            <a:ext cx="11568114" cy="461665"/>
          </a:xfrm>
          <a:prstGeom prst="rect">
            <a:avLst/>
          </a:prstGeom>
        </p:spPr>
        <p:txBody>
          <a:bodyPr/>
          <a:lstStyle/>
          <a:p>
            <a:pPr/>
            <a:r>
              <a:t>GET 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ontent Placeholder 2"/>
          <p:cNvSpPr/>
          <p:nvPr>
            <p:ph type="body" sz="half" idx="1"/>
          </p:nvPr>
        </p:nvSpPr>
        <p:spPr>
          <a:xfrm>
            <a:off x="311943" y="1370870"/>
            <a:ext cx="11568114" cy="286232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On cmd: </a:t>
            </a:r>
          </a:p>
          <a:p>
            <a:pPr marL="0" indent="0">
              <a:buSzTx/>
              <a:buNone/>
              <a:defRPr sz="1800"/>
            </a:pPr>
            <a:r>
              <a:t>curl --location --request POST "https://postman-echo.com/post" \</a:t>
            </a:r>
          </a:p>
          <a:p>
            <a:pPr marL="0" indent="0">
              <a:buSzTx/>
              <a:buNone/>
              <a:defRPr sz="1800"/>
            </a:pPr>
            <a:r>
              <a:t> --data "This is expected to be sent back as part of response body."</a:t>
            </a:r>
          </a:p>
          <a:p>
            <a:pPr marL="0" indent="0">
              <a:buSzTx/>
              <a:buNone/>
            </a:pPr>
          </a:p>
          <a:p>
            <a:pPr>
              <a:defRPr b="1"/>
            </a:pPr>
            <a:r>
              <a:t>On postman: </a:t>
            </a:r>
          </a:p>
          <a:p>
            <a:pPr marL="0" indent="0">
              <a:buSzTx/>
              <a:buNone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postman-echo.com/post</a:t>
            </a:r>
            <a:r>
              <a:t> </a:t>
            </a:r>
            <a:br/>
            <a:r>
              <a:rPr sz="1800"/>
              <a:t>body</a:t>
            </a:r>
            <a:r>
              <a:t> - </a:t>
            </a:r>
            <a:r>
              <a:rPr sz="1800"/>
              <a:t>This is expected to be sent back as part of response body.</a:t>
            </a:r>
          </a:p>
        </p:txBody>
      </p:sp>
      <p:sp>
        <p:nvSpPr>
          <p:cNvPr id="108" name="Title 1"/>
          <p:cNvSpPr/>
          <p:nvPr>
            <p:ph type="title"/>
          </p:nvPr>
        </p:nvSpPr>
        <p:spPr>
          <a:xfrm>
            <a:off x="311943" y="200323"/>
            <a:ext cx="11568114" cy="461665"/>
          </a:xfrm>
          <a:prstGeom prst="rect">
            <a:avLst/>
          </a:prstGeom>
        </p:spPr>
        <p:txBody>
          <a:bodyPr/>
          <a:lstStyle/>
          <a:p>
            <a:pPr/>
            <a:r>
              <a:t>POST 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ontent Placeholder 2"/>
          <p:cNvSpPr/>
          <p:nvPr>
            <p:ph type="body" idx="1"/>
          </p:nvPr>
        </p:nvSpPr>
        <p:spPr>
          <a:xfrm>
            <a:off x="311943" y="1370869"/>
            <a:ext cx="11568114" cy="3308600"/>
          </a:xfrm>
          <a:prstGeom prst="rect">
            <a:avLst/>
          </a:prstGeom>
        </p:spPr>
        <p:txBody>
          <a:bodyPr/>
          <a:lstStyle/>
          <a:p>
            <a:pPr/>
            <a:r>
              <a:t>Status code: Information on status of the request</a:t>
            </a:r>
          </a:p>
          <a:p>
            <a:pPr/>
            <a:r>
              <a:t>Time: </a:t>
            </a:r>
            <a:r>
              <a:t> Duration which the response took after we sent the request and received the response</a:t>
            </a:r>
          </a:p>
          <a:p>
            <a:pPr/>
            <a:r>
              <a:t>Size: Response size along with cookies and headers</a:t>
            </a:r>
          </a:p>
          <a:p>
            <a:pPr/>
            <a:r>
              <a:t>Body: The </a:t>
            </a:r>
            <a:r>
              <a:t>main response content that has been sent from the server (Format type)</a:t>
            </a:r>
          </a:p>
          <a:p>
            <a:pPr/>
            <a:r>
              <a:t>Cookie: </a:t>
            </a:r>
            <a:r>
              <a:t>Has the cookies that have been sent from the server as a response. Can be used for the subsequent requests to the same endpoint.</a:t>
            </a:r>
          </a:p>
          <a:p>
            <a:pPr/>
            <a:r>
              <a:t>Headers: </a:t>
            </a:r>
            <a:r>
              <a:t>Additional information that is transferred to the user</a:t>
            </a:r>
          </a:p>
          <a:p>
            <a:pPr/>
            <a:r>
              <a:t>Tests: Results of tests framed for asserting the response</a:t>
            </a:r>
          </a:p>
        </p:txBody>
      </p:sp>
      <p:sp>
        <p:nvSpPr>
          <p:cNvPr id="111" name="Title 1"/>
          <p:cNvSpPr/>
          <p:nvPr>
            <p:ph type="title"/>
          </p:nvPr>
        </p:nvSpPr>
        <p:spPr>
          <a:xfrm>
            <a:off x="311943" y="200323"/>
            <a:ext cx="11568114" cy="461665"/>
          </a:xfrm>
          <a:prstGeom prst="rect">
            <a:avLst/>
          </a:prstGeom>
        </p:spPr>
        <p:txBody>
          <a:bodyPr/>
          <a:lstStyle/>
          <a:p>
            <a:pPr/>
            <a:r>
              <a:t>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ontent Placeholder 1"/>
          <p:cNvSpPr/>
          <p:nvPr>
            <p:ph type="body" idx="1"/>
          </p:nvPr>
        </p:nvSpPr>
        <p:spPr>
          <a:xfrm>
            <a:off x="311943" y="1370870"/>
            <a:ext cx="11568114" cy="4924426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Creating a collection:</a:t>
            </a:r>
          </a:p>
          <a:p>
            <a:pPr lvl="1"/>
            <a:r>
              <a:t>Click on the + icon on the collections tab</a:t>
            </a:r>
          </a:p>
          <a:p>
            <a:pPr lvl="1"/>
            <a:r>
              <a:t>Save the requests to the created collection</a:t>
            </a:r>
          </a:p>
          <a:p>
            <a:pPr>
              <a:defRPr b="1"/>
            </a:pPr>
            <a:r>
              <a:t>Sharing a collection:</a:t>
            </a:r>
          </a:p>
          <a:p>
            <a:pPr lvl="1"/>
            <a:r>
              <a:t>Helpful when working in a team</a:t>
            </a:r>
          </a:p>
          <a:p>
            <a:pPr lvl="1"/>
            <a:r>
              <a:t>Can share using a link or through workspace (Postman Pro)</a:t>
            </a:r>
          </a:p>
          <a:p>
            <a:pPr>
              <a:defRPr b="1"/>
            </a:pPr>
            <a:r>
              <a:t>Export</a:t>
            </a:r>
            <a:r>
              <a:rPr b="0"/>
              <a:t>: Formal way to share a collection; say, via e-mail (.json file)</a:t>
            </a:r>
            <a:endParaRPr b="0"/>
          </a:p>
          <a:p>
            <a:pPr>
              <a:defRPr b="1"/>
            </a:pPr>
            <a:r>
              <a:t>Add folders</a:t>
            </a:r>
            <a:r>
              <a:rPr b="0"/>
              <a:t>: Sub categorizing requests within a collection</a:t>
            </a:r>
            <a:endParaRPr b="0"/>
          </a:p>
          <a:p>
            <a:pPr>
              <a:defRPr b="1"/>
            </a:pPr>
            <a:r>
              <a:t>Importing a collection:</a:t>
            </a:r>
          </a:p>
          <a:p>
            <a:pPr lvl="1"/>
            <a:r>
              <a:t>Through files: Importing a collection (.json file)</a:t>
            </a:r>
          </a:p>
          <a:p>
            <a:pPr lvl="1"/>
            <a:r>
              <a:t>Through folder: Importing multiple collections in a folder</a:t>
            </a:r>
          </a:p>
          <a:p>
            <a:pPr lvl="1"/>
            <a:r>
              <a:t>Through link: Importing using the shared link</a:t>
            </a:r>
          </a:p>
        </p:txBody>
      </p:sp>
      <p:sp>
        <p:nvSpPr>
          <p:cNvPr id="114" name="Title 2"/>
          <p:cNvSpPr/>
          <p:nvPr>
            <p:ph type="title"/>
          </p:nvPr>
        </p:nvSpPr>
        <p:spPr>
          <a:xfrm>
            <a:off x="311943" y="200323"/>
            <a:ext cx="11568114" cy="461665"/>
          </a:xfrm>
          <a:prstGeom prst="rect">
            <a:avLst/>
          </a:prstGeom>
        </p:spPr>
        <p:txBody>
          <a:bodyPr/>
          <a:lstStyle/>
          <a:p>
            <a:pPr/>
            <a:r>
              <a:t>Collections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averic Template">
  <a:themeElements>
    <a:clrScheme name="Maveric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C99D6"/>
      </a:accent1>
      <a:accent2>
        <a:srgbClr val="234E8F"/>
      </a:accent2>
      <a:accent3>
        <a:srgbClr val="D0247B"/>
      </a:accent3>
      <a:accent4>
        <a:srgbClr val="5E5E5E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averic Templat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averic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veric Template">
  <a:themeElements>
    <a:clrScheme name="Maveric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C99D6"/>
      </a:accent1>
      <a:accent2>
        <a:srgbClr val="234E8F"/>
      </a:accent2>
      <a:accent3>
        <a:srgbClr val="D0247B"/>
      </a:accent3>
      <a:accent4>
        <a:srgbClr val="5E5E5E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averic Templat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averic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