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04" r:id="rId2"/>
    <p:sldId id="759" r:id="rId3"/>
    <p:sldId id="707" r:id="rId4"/>
    <p:sldId id="773" r:id="rId5"/>
    <p:sldId id="781" r:id="rId6"/>
    <p:sldId id="768" r:id="rId7"/>
    <p:sldId id="771" r:id="rId8"/>
    <p:sldId id="772" r:id="rId9"/>
    <p:sldId id="774" r:id="rId10"/>
    <p:sldId id="775" r:id="rId11"/>
    <p:sldId id="776" r:id="rId12"/>
    <p:sldId id="777" r:id="rId13"/>
    <p:sldId id="778" r:id="rId14"/>
    <p:sldId id="779" r:id="rId15"/>
    <p:sldId id="780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0" userDrawn="1">
          <p15:clr>
            <a:srgbClr val="A4A3A4"/>
          </p15:clr>
        </p15:guide>
        <p15:guide id="2" orient="horz" pos="4102" userDrawn="1">
          <p15:clr>
            <a:srgbClr val="A4A3A4"/>
          </p15:clr>
        </p15:guide>
        <p15:guide id="3" orient="horz" pos="212" userDrawn="1">
          <p15:clr>
            <a:srgbClr val="A4A3A4"/>
          </p15:clr>
        </p15:guide>
        <p15:guide id="4" orient="horz" pos="2140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16A085"/>
    <a:srgbClr val="F39C12"/>
    <a:srgbClr val="9BBB59"/>
    <a:srgbClr val="2C3F50"/>
    <a:srgbClr val="C0392B"/>
    <a:srgbClr val="107864"/>
    <a:srgbClr val="902B20"/>
    <a:srgbClr val="BA7609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89587" autoAdjust="0"/>
  </p:normalViewPr>
  <p:slideViewPr>
    <p:cSldViewPr snapToGrid="0">
      <p:cViewPr varScale="1">
        <p:scale>
          <a:sx n="64" d="100"/>
          <a:sy n="64" d="100"/>
        </p:scale>
        <p:origin x="810" y="78"/>
      </p:cViewPr>
      <p:guideLst>
        <p:guide orient="horz" pos="1260"/>
        <p:guide orient="horz" pos="4102"/>
        <p:guide orient="horz" pos="212"/>
        <p:guide orient="horz" pos="2140"/>
        <p:guide pos="192"/>
        <p:guide pos="7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298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aul Paulkarunakaran" userId="54422e6c-a304-48eb-adb0-12c7fd680367" providerId="ADAL" clId="{5AA4772C-07DF-4970-BF15-6C09B684CEC9}"/>
    <pc:docChg chg="modSld">
      <pc:chgData name="Benjamin Paul Paulkarunakaran" userId="54422e6c-a304-48eb-adb0-12c7fd680367" providerId="ADAL" clId="{5AA4772C-07DF-4970-BF15-6C09B684CEC9}" dt="2023-01-19T06:34:44.706" v="4" actId="20577"/>
      <pc:docMkLst>
        <pc:docMk/>
      </pc:docMkLst>
      <pc:sldChg chg="modSp mod">
        <pc:chgData name="Benjamin Paul Paulkarunakaran" userId="54422e6c-a304-48eb-adb0-12c7fd680367" providerId="ADAL" clId="{5AA4772C-07DF-4970-BF15-6C09B684CEC9}" dt="2023-01-19T06:34:44.706" v="4" actId="20577"/>
        <pc:sldMkLst>
          <pc:docMk/>
          <pc:sldMk cId="71877966" sldId="789"/>
        </pc:sldMkLst>
        <pc:spChg chg="mod">
          <ac:chgData name="Benjamin Paul Paulkarunakaran" userId="54422e6c-a304-48eb-adb0-12c7fd680367" providerId="ADAL" clId="{5AA4772C-07DF-4970-BF15-6C09B684CEC9}" dt="2023-01-19T06:34:44.706" v="4" actId="20577"/>
          <ac:spMkLst>
            <pc:docMk/>
            <pc:sldMk cId="71877966" sldId="789"/>
            <ac:spMk id="2" creationId="{25B88FDE-AFF1-4DB2-817A-2A842F0B8D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916E80C9-9524-48EC-9C37-FDDD278BA284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8010CA36-9309-49C8-B07E-AAF702B0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5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F91BF580-FD9D-4C78-9383-94D3FDD761F8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FB23CDD8-D2B6-4C60-8F57-F08576837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0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3CDD8-D2B6-4C60-8F57-F085768378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3CDD8-D2B6-4C60-8F57-F085768378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27100" y="438150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27100" y="3646522"/>
            <a:ext cx="8534400" cy="507831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>
                <a:solidFill>
                  <a:schemeClr val="bg1"/>
                </a:solidFill>
                <a:latin typeface="COUTURE Bold"/>
                <a:cs typeface="COUTUR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5" descr="MAVERIC 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927100" y="5853247"/>
            <a:ext cx="1917700" cy="75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1"/>
          <p:cNvSpPr txBox="1">
            <a:spLocks/>
          </p:cNvSpPr>
          <p:nvPr userDrawn="1"/>
        </p:nvSpPr>
        <p:spPr>
          <a:xfrm>
            <a:off x="7994166" y="6236725"/>
            <a:ext cx="4156586" cy="2708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CONFIDENTIAL AND PROPRIETARY</a:t>
            </a:r>
          </a:p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</a:rPr>
              <a:t>Any use of this material without specific permission of Maveric Systems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13399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27100" y="2559135"/>
            <a:ext cx="8534400" cy="507831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>
                <a:solidFill>
                  <a:schemeClr val="bg1"/>
                </a:solidFill>
                <a:latin typeface="COUTURE Bold"/>
                <a:cs typeface="COUTUR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MAVERIC 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927100" y="5853247"/>
            <a:ext cx="1917700" cy="75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682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11944" y="1370870"/>
            <a:ext cx="11568112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5425" indent="-225425">
              <a:spcBef>
                <a:spcPts val="600"/>
              </a:spcBef>
              <a:buClr>
                <a:srgbClr val="2F82BF"/>
              </a:buClr>
              <a:buSzPct val="120000"/>
              <a:buFont typeface="Lucida Grande"/>
              <a:buChar char="▸"/>
              <a:defRPr sz="2000">
                <a:latin typeface="Calibri"/>
                <a:cs typeface="Calibri"/>
              </a:defRPr>
            </a:lvl1pPr>
            <a:lvl2pPr marL="463550" indent="-238125">
              <a:spcBef>
                <a:spcPts val="600"/>
              </a:spcBef>
              <a:buClr>
                <a:srgbClr val="2F82BF"/>
              </a:buClr>
              <a:buSzPct val="110000"/>
              <a:buFont typeface="Lucida Grande"/>
              <a:buChar char="»"/>
              <a:defRPr sz="2000">
                <a:latin typeface="Calibri"/>
                <a:cs typeface="Calibri"/>
              </a:defRPr>
            </a:lvl2pPr>
            <a:lvl3pPr marL="688975" indent="-225425">
              <a:spcBef>
                <a:spcPts val="600"/>
              </a:spcBef>
              <a:buClr>
                <a:srgbClr val="2F82BF"/>
              </a:buClr>
              <a:buFont typeface="Lucida Grande"/>
              <a:buChar char="»"/>
              <a:defRPr sz="2000">
                <a:latin typeface="Calibri"/>
                <a:cs typeface="Calibri"/>
              </a:defRPr>
            </a:lvl3pPr>
            <a:lvl4pPr marL="914400" indent="-225425">
              <a:spcBef>
                <a:spcPts val="600"/>
              </a:spcBef>
              <a:buClr>
                <a:srgbClr val="2F82BF"/>
              </a:buClr>
              <a:buSzPct val="90000"/>
              <a:buFont typeface="Lucida Grande"/>
              <a:buChar char="»"/>
              <a:defRPr sz="2000">
                <a:latin typeface="Calibri"/>
                <a:cs typeface="Calibri"/>
              </a:defRPr>
            </a:lvl4pPr>
            <a:lvl5pPr marL="1139825" indent="-225425">
              <a:spcBef>
                <a:spcPts val="600"/>
              </a:spcBef>
              <a:buClr>
                <a:srgbClr val="2F82BF"/>
              </a:buClr>
              <a:defRPr sz="20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11944" y="200323"/>
            <a:ext cx="1156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9" name="Picture 8" descr="MAVERIC 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10579100" y="6244771"/>
            <a:ext cx="1495944" cy="58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0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hevron 9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90880" y="1107249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657600" y="6472238"/>
            <a:ext cx="5070088" cy="38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Picture 5" descr="MAVERIC 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5003006" y="5630071"/>
            <a:ext cx="2185988" cy="8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gray">
          <a:xfrm>
            <a:off x="359719" y="1172380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London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+44 20 7001 0555</a:t>
            </a:r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gray">
          <a:xfrm>
            <a:off x="358764" y="638015"/>
            <a:ext cx="86882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New Jersey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+1 609 514 5128</a:t>
            </a:r>
          </a:p>
        </p:txBody>
      </p:sp>
      <p:sp>
        <p:nvSpPr>
          <p:cNvPr id="15" name="Rectangle 8"/>
          <p:cNvSpPr>
            <a:spLocks noChangeArrowheads="1"/>
          </p:cNvSpPr>
          <p:nvPr userDrawn="1"/>
        </p:nvSpPr>
        <p:spPr bwMode="gray">
          <a:xfrm>
            <a:off x="359719" y="2371131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Dubai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+971 507 026 375</a:t>
            </a: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gray">
          <a:xfrm>
            <a:off x="358764" y="1764225"/>
            <a:ext cx="90088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Riyadh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+971 507026 375</a:t>
            </a:r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gray">
          <a:xfrm>
            <a:off x="362497" y="4688308"/>
            <a:ext cx="83676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Malaysia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+603 7958 3302</a:t>
            </a: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gray">
          <a:xfrm>
            <a:off x="348290" y="3505383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Chennai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+91 44 4344 2500</a:t>
            </a:r>
          </a:p>
        </p:txBody>
      </p:sp>
      <p:sp>
        <p:nvSpPr>
          <p:cNvPr id="19" name="Rectangle 8"/>
          <p:cNvSpPr>
            <a:spLocks noChangeArrowheads="1"/>
          </p:cNvSpPr>
          <p:nvPr userDrawn="1"/>
        </p:nvSpPr>
        <p:spPr bwMode="gray">
          <a:xfrm>
            <a:off x="359719" y="2913538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Mumbai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+91 22 3009 0183</a:t>
            </a:r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gray">
          <a:xfrm>
            <a:off x="348290" y="4105392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Bengaluru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+91 80 4969 6969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8290" y="106543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48290" y="165728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48290" y="224912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48290" y="284097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9956" y="457766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48290" y="339843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48290" y="399028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1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gray">
          <a:xfrm>
            <a:off x="0" y="1582738"/>
            <a:ext cx="12192000" cy="3429000"/>
          </a:xfrm>
          <a:prstGeom prst="rect">
            <a:avLst/>
          </a:prstGeom>
          <a:solidFill>
            <a:srgbClr val="2F82BF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1" y="1516063"/>
            <a:ext cx="12192000" cy="133350"/>
          </a:xfrm>
          <a:prstGeom prst="rect">
            <a:avLst/>
          </a:prstGeom>
          <a:solidFill>
            <a:srgbClr val="B42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12192000" cy="962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" y="4959350"/>
            <a:ext cx="12192000" cy="134938"/>
          </a:xfrm>
          <a:prstGeom prst="rect">
            <a:avLst/>
          </a:prstGeom>
          <a:solidFill>
            <a:srgbClr val="B42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622300" y="3043322"/>
            <a:ext cx="10972800" cy="507831"/>
          </a:xfr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139700" y="269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4" r:id="rId2"/>
    <p:sldLayoutId id="2147484253" r:id="rId3"/>
    <p:sldLayoutId id="2147484250" r:id="rId4"/>
    <p:sldLayoutId id="2147484255" r:id="rId5"/>
  </p:sldLayoutIdLst>
  <p:hf hdr="0" ftr="0" dt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rgbClr val="B42359"/>
          </a:solidFill>
          <a:latin typeface="Arial"/>
          <a:ea typeface="MS PGothic" pitchFamily="34" charset="-128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#PropertyName" TargetMode="External"/><Relationship Id="rId2" Type="http://schemas.openxmlformats.org/officeDocument/2006/relationships/hyperlink" Target="https://www.youtube.com/results?search_query=#Projec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results?search_query=#TestCase" TargetMode="External"/><Relationship Id="rId4" Type="http://schemas.openxmlformats.org/officeDocument/2006/relationships/hyperlink" Target="https://www.youtube.com/results?search_query=#TestSuit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xpath-selenium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apui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ervicex.net/CurrencyConvertor.asmx?WSD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74848" y="2954191"/>
            <a:ext cx="8534400" cy="507831"/>
          </a:xfrm>
        </p:spPr>
        <p:txBody>
          <a:bodyPr/>
          <a:lstStyle/>
          <a:p>
            <a:r>
              <a:rPr lang="en-US" dirty="0">
                <a:ea typeface="MS PGothic"/>
              </a:rPr>
              <a:t>SOAPUI</a:t>
            </a:r>
          </a:p>
        </p:txBody>
      </p:sp>
    </p:spTree>
    <p:extLst>
      <p:ext uri="{BB962C8B-B14F-4D97-AF65-F5344CB8AC3E}">
        <p14:creationId xmlns:p14="http://schemas.microsoft.com/office/powerpoint/2010/main" val="37836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DE4C-86F8-41C5-975F-5C81D5D19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REST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C77202-17C3-4FA3-BE1B-C3D3F833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8625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>
                <a:ea typeface="MS PGothic"/>
              </a:rPr>
              <a:t>Click on REST Project in SOAUI</a:t>
            </a:r>
            <a:endParaRPr lang="en-US" sz="2400"/>
          </a:p>
          <a:p>
            <a:r>
              <a:rPr lang="en-US" sz="2400">
                <a:ea typeface="MS PGothic"/>
              </a:rPr>
              <a:t>Give your endpoint</a:t>
            </a:r>
            <a:endParaRPr lang="en-US" sz="2400" dirty="0">
              <a:ea typeface="MS PGothic"/>
            </a:endParaRPr>
          </a:p>
          <a:p>
            <a:r>
              <a:rPr lang="en-US" sz="2400" b="1">
                <a:ea typeface="MS PGothic"/>
              </a:rPr>
              <a:t>Make modifications in your request according to its HTTP method (GET, POST</a:t>
            </a:r>
            <a:r>
              <a:rPr lang="en-US" sz="2400" b="1" dirty="0">
                <a:ea typeface="MS PGothic"/>
              </a:rPr>
              <a:t>)</a:t>
            </a:r>
            <a:r>
              <a:rPr lang="en-US" sz="2400" dirty="0">
                <a:ea typeface="MS PGothic"/>
              </a:rPr>
              <a:t>.</a:t>
            </a:r>
          </a:p>
          <a:p>
            <a:r>
              <a:rPr lang="en-US" sz="2400">
                <a:ea typeface="MS PGothic"/>
              </a:rPr>
              <a:t>Give different values for your request and check the response/connectivity.</a:t>
            </a:r>
            <a:endParaRPr lang="en-US" sz="2400"/>
          </a:p>
          <a:p>
            <a:r>
              <a:rPr lang="en-US" sz="2400">
                <a:ea typeface="MS PGothic"/>
              </a:rPr>
              <a:t>Create Test Suite</a:t>
            </a:r>
            <a:endParaRPr lang="en-US" sz="2400" dirty="0">
              <a:ea typeface="MS PGothic"/>
            </a:endParaRPr>
          </a:p>
          <a:p>
            <a:r>
              <a:rPr lang="en-US" sz="2400">
                <a:ea typeface="MS PGothic"/>
              </a:rPr>
              <a:t>Create Test Case</a:t>
            </a:r>
            <a:endParaRPr lang="en-US" sz="2400" dirty="0">
              <a:ea typeface="MS PGothic"/>
            </a:endParaRPr>
          </a:p>
          <a:p>
            <a:r>
              <a:rPr lang="en-US" sz="2400">
                <a:ea typeface="MS PGothic"/>
              </a:rPr>
              <a:t>Create Test Step</a:t>
            </a:r>
            <a:endParaRPr lang="en-US" sz="2400" dirty="0">
              <a:ea typeface="MS PGothic"/>
            </a:endParaRPr>
          </a:p>
          <a:p>
            <a:pPr lvl="1">
              <a:buFont typeface="Arial,Sans-Serif"/>
              <a:buChar char="•"/>
            </a:pPr>
            <a:r>
              <a:rPr lang="en-US" sz="2400" b="1">
                <a:ea typeface="MS PGothic"/>
              </a:rPr>
              <a:t>During Test Step creation, select the request for which you need to derive your test step.</a:t>
            </a:r>
            <a:endParaRPr lang="en-US" sz="2400">
              <a:ea typeface="MS PGothic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68E5E9-A7EF-4980-BF69-7A65127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Create REST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5C74-056D-4AD1-B8F7-6B8ADC6AE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2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4E075-DC66-426D-A045-EB5A88F2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46935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ea typeface="MS PGothic"/>
              </a:rPr>
              <a:t>Properties can be used as variables to store values that can be referred in testing</a:t>
            </a:r>
            <a:endParaRPr lang="en-US" dirty="0">
              <a:ea typeface="MS PGothic"/>
            </a:endParaRPr>
          </a:p>
          <a:p>
            <a:r>
              <a:rPr lang="en-US">
                <a:ea typeface="MS PGothic"/>
              </a:rPr>
              <a:t>We can set property values manually at Project, Suite, Case, Step level.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>
                <a:ea typeface="MS PGothic"/>
              </a:rPr>
              <a:t>How to use Properties:</a:t>
            </a:r>
          </a:p>
          <a:p>
            <a:pPr marL="0" indent="0">
              <a:buNone/>
            </a:pPr>
            <a:r>
              <a:rPr lang="en-US">
                <a:ea typeface="MS PGothic"/>
              </a:rPr>
              <a:t>Properties can be accessed at following levels using below syntax:</a:t>
            </a:r>
            <a:br>
              <a:rPr lang="en-US" dirty="0"/>
            </a:br>
            <a:endParaRPr lang="en-US">
              <a:ea typeface="MS PGothic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ea typeface="MS PGothic"/>
              </a:rPr>
              <a:t>Project - ${</a:t>
            </a:r>
            <a:r>
              <a:rPr lang="en-US" dirty="0">
                <a:ea typeface="MS PGothic"/>
                <a:hlinkClick r:id="rId2"/>
              </a:rPr>
              <a:t>#Project</a:t>
            </a:r>
            <a:r>
              <a:rPr lang="en-US" dirty="0">
                <a:ea typeface="MS PGothic"/>
                <a:hlinkClick r:id="rId3"/>
              </a:rPr>
              <a:t>#PropertyName</a:t>
            </a:r>
            <a:r>
              <a:rPr lang="en-US">
                <a:ea typeface="MS PGothic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MS PGothic"/>
              </a:rPr>
              <a:t>TestSuite - ${</a:t>
            </a:r>
            <a:r>
              <a:rPr lang="en-US" dirty="0">
                <a:ea typeface="MS PGothic"/>
                <a:hlinkClick r:id="rId4"/>
              </a:rPr>
              <a:t>#TestSuite</a:t>
            </a:r>
            <a:r>
              <a:rPr lang="en-US" dirty="0">
                <a:ea typeface="MS PGothic"/>
                <a:hlinkClick r:id="rId3"/>
              </a:rPr>
              <a:t>#PropertyName</a:t>
            </a:r>
            <a:r>
              <a:rPr lang="en-US">
                <a:ea typeface="MS PGothic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MS PGothic"/>
              </a:rPr>
              <a:t>TestCase - ${</a:t>
            </a:r>
            <a:r>
              <a:rPr lang="en-US" dirty="0">
                <a:ea typeface="MS PGothic"/>
                <a:hlinkClick r:id="rId5"/>
              </a:rPr>
              <a:t>#TestCase</a:t>
            </a:r>
            <a:r>
              <a:rPr lang="en-US" dirty="0">
                <a:ea typeface="MS PGothic"/>
                <a:hlinkClick r:id="rId3"/>
              </a:rPr>
              <a:t>#PropertyName</a:t>
            </a:r>
            <a:r>
              <a:rPr lang="en-US">
                <a:ea typeface="MS PGothic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MS PGothic"/>
              </a:rPr>
              <a:t>TestStep - ${TestStepName</a:t>
            </a:r>
            <a:r>
              <a:rPr lang="en-US" dirty="0">
                <a:ea typeface="MS PGothic"/>
                <a:hlinkClick r:id="rId3"/>
              </a:rPr>
              <a:t>#PropertyName</a:t>
            </a:r>
            <a:r>
              <a:rPr lang="en-US">
                <a:ea typeface="MS PGothic"/>
              </a:rPr>
              <a:t>}</a:t>
            </a:r>
            <a:br>
              <a:rPr lang="en-US" dirty="0"/>
            </a:br>
            <a:br>
              <a:rPr lang="en-US" dirty="0"/>
            </a:br>
            <a:endParaRPr lang="en-US">
              <a:ea typeface="MS PGothic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965B8-61E7-4EE1-B5D0-4652EAFB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4B2B-8F22-497E-99EB-E211F6A64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Groovy 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AAD88-01F8-48B1-B1A7-DA54B0C5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5324535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Wingdings"/>
              <a:buChar char="Ø"/>
            </a:pPr>
            <a:r>
              <a:rPr lang="en-US" sz="1800" b="1">
                <a:ea typeface="MS PGothic"/>
              </a:rPr>
              <a:t>Project</a:t>
            </a:r>
            <a:br>
              <a:rPr lang="en-US" sz="1800" dirty="0"/>
            </a:br>
            <a:r>
              <a:rPr lang="en-US" sz="1800">
                <a:ea typeface="MS PGothic"/>
              </a:rPr>
              <a:t>testRunner.testCase.testSuite.project.getPropertyValue("Name")</a:t>
            </a:r>
            <a:br>
              <a:rPr lang="en-US" sz="1800" dirty="0"/>
            </a:br>
            <a:r>
              <a:rPr lang="en-US" sz="1800">
                <a:ea typeface="MS PGothic"/>
              </a:rPr>
              <a:t>testRunner.testCase.testSuite.project.setPropertyValue("Name","I am in Project")</a:t>
            </a:r>
          </a:p>
          <a:p>
            <a:pPr>
              <a:buFont typeface="Wingdings"/>
              <a:buChar char="Ø"/>
            </a:pPr>
            <a:endParaRPr lang="en-US" sz="1800" dirty="0"/>
          </a:p>
          <a:p>
            <a:pPr>
              <a:buFont typeface="Wingdings"/>
              <a:buChar char="Ø"/>
            </a:pPr>
            <a:r>
              <a:rPr lang="en-US" sz="1800" b="1">
                <a:ea typeface="MS PGothic"/>
              </a:rPr>
              <a:t>TestSuite</a:t>
            </a:r>
            <a:br>
              <a:rPr lang="en-US" sz="1800" b="1" dirty="0"/>
            </a:br>
            <a:r>
              <a:rPr lang="en-US" sz="1800">
                <a:ea typeface="MS PGothic"/>
              </a:rPr>
              <a:t>testRunner.testCase.testSuite.getPropertyValue("Name")</a:t>
            </a:r>
            <a:br>
              <a:rPr lang="en-US" sz="1800" dirty="0"/>
            </a:br>
            <a:r>
              <a:rPr lang="en-US" sz="1800">
                <a:ea typeface="MS PGothic"/>
              </a:rPr>
              <a:t>testRunner.testCase.testSuite.setPropertyValue("Name","I am in TestSuite")</a:t>
            </a:r>
          </a:p>
          <a:p>
            <a:endParaRPr lang="en-US" sz="1800" b="1" dirty="0"/>
          </a:p>
          <a:p>
            <a:pPr>
              <a:buFont typeface="Wingdings"/>
              <a:buChar char="Ø"/>
            </a:pPr>
            <a:r>
              <a:rPr lang="en-US" sz="1800" b="1">
                <a:ea typeface="MS PGothic"/>
              </a:rPr>
              <a:t>TestCase</a:t>
            </a:r>
            <a:br>
              <a:rPr lang="en-US" sz="1800" b="1" dirty="0"/>
            </a:br>
            <a:r>
              <a:rPr lang="en-US" sz="1800">
                <a:ea typeface="MS PGothic"/>
              </a:rPr>
              <a:t>testRunner.testCase.getPropertyValue("Name")</a:t>
            </a:r>
            <a:br>
              <a:rPr lang="en-US" sz="1800" dirty="0"/>
            </a:br>
            <a:r>
              <a:rPr lang="en-US" sz="1800">
                <a:ea typeface="MS PGothic"/>
              </a:rPr>
              <a:t>testRunner.testCase.setPropertyValue("Name","I am in TestCase")</a:t>
            </a:r>
          </a:p>
          <a:p>
            <a:endParaRPr lang="en-US" sz="1800" b="1" dirty="0"/>
          </a:p>
          <a:p>
            <a:pPr>
              <a:buFont typeface="Wingdings"/>
              <a:buChar char="Ø"/>
            </a:pPr>
            <a:r>
              <a:rPr lang="en-US" sz="1800" b="1">
                <a:ea typeface="MS PGothic"/>
              </a:rPr>
              <a:t>TestStep</a:t>
            </a:r>
            <a:br>
              <a:rPr lang="en-US" sz="1800" b="1" dirty="0"/>
            </a:br>
            <a:r>
              <a:rPr lang="en-US" sz="1800">
                <a:ea typeface="MS PGothic"/>
              </a:rPr>
              <a:t>testRunner.testCase.getTestStepByName("CountryCodes").getPropertyValue("Name")</a:t>
            </a:r>
            <a:br>
              <a:rPr lang="en-US" sz="1800" dirty="0"/>
            </a:br>
            <a:r>
              <a:rPr lang="en-US" sz="1800">
                <a:ea typeface="MS PGothic"/>
              </a:rPr>
              <a:t>testRunner.testCase.getTestStepByName("CountryCodes").setPropertyValue("Name","I am in Test Step")</a:t>
            </a:r>
            <a:endParaRPr lang="en-US" sz="1800" dirty="0">
              <a:ea typeface="MS PGothic"/>
            </a:endParaRPr>
          </a:p>
          <a:p>
            <a:endParaRPr lang="en-US" sz="1800" dirty="0"/>
          </a:p>
          <a:p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377D8-4806-4015-A63C-A8EBC8D9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Set and Get Property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A73C-B64C-485C-8D46-80746B69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Property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E9DA03-905C-49F1-AC0A-CB0ED97C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527836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>
                <a:ea typeface="MS PGothic"/>
              </a:rPr>
              <a:t>Property Transfer is majorly used to send a value from a response to another request.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>
                <a:ea typeface="MS PGothic"/>
              </a:rPr>
              <a:t>How to do it?</a:t>
            </a:r>
          </a:p>
          <a:p>
            <a:pPr>
              <a:buFont typeface="Wingdings"/>
              <a:buChar char="§"/>
            </a:pPr>
            <a:r>
              <a:rPr lang="en-US" sz="2400">
                <a:ea typeface="MS PGothic"/>
              </a:rPr>
              <a:t>Add Property Transfer to your Test Case.</a:t>
            </a:r>
          </a:p>
          <a:p>
            <a:pPr>
              <a:buFont typeface="Wingdings"/>
              <a:buChar char="§"/>
            </a:pPr>
            <a:r>
              <a:rPr lang="en-US" sz="2400">
                <a:ea typeface="MS PGothic"/>
              </a:rPr>
              <a:t>Select Source Test Step, Property, Path language.</a:t>
            </a:r>
          </a:p>
          <a:p>
            <a:pPr>
              <a:buFont typeface="Wingdings"/>
              <a:buChar char="§"/>
            </a:pPr>
            <a:r>
              <a:rPr lang="en-US" sz="2400">
                <a:ea typeface="MS PGothic"/>
              </a:rPr>
              <a:t>Select Target Test Step, Property, Path language.</a:t>
            </a:r>
          </a:p>
          <a:p>
            <a:pPr lvl="1">
              <a:buFont typeface="Arial"/>
              <a:buChar char="•"/>
            </a:pPr>
            <a:r>
              <a:rPr lang="en-US" sz="2400">
                <a:ea typeface="MS PGothic"/>
              </a:rPr>
              <a:t>Test Step: This is your Test Step Name</a:t>
            </a:r>
            <a:endParaRPr lang="en-US" sz="2400"/>
          </a:p>
          <a:p>
            <a:pPr lvl="1">
              <a:buFont typeface="Arial"/>
              <a:buChar char="•"/>
            </a:pPr>
            <a:r>
              <a:rPr lang="en-US" sz="2400">
                <a:ea typeface="MS PGothic"/>
              </a:rPr>
              <a:t>Property: This can be Response, Request, Custom Properties.</a:t>
            </a:r>
            <a:endParaRPr lang="en-US" sz="2400"/>
          </a:p>
          <a:p>
            <a:pPr lvl="1">
              <a:buFont typeface="Arial"/>
              <a:buChar char="•"/>
            </a:pPr>
            <a:r>
              <a:rPr lang="en-US" sz="2400">
                <a:ea typeface="MS PGothic"/>
              </a:rPr>
              <a:t>Path language: Xpath (XML), JSONpath (JSON).</a:t>
            </a:r>
            <a:endParaRPr lang="en-US" sz="2400" dirty="0"/>
          </a:p>
          <a:p>
            <a:pPr>
              <a:buFont typeface="Wingdings"/>
              <a:buChar char="§"/>
            </a:pPr>
            <a:r>
              <a:rPr lang="en-US" sz="2400">
                <a:ea typeface="MS PGothic"/>
              </a:rPr>
              <a:t>Now, write your Xpath or JSONpath of your Source and Taget value.</a:t>
            </a:r>
            <a:endParaRPr lang="en-US" sz="2400" dirty="0"/>
          </a:p>
          <a:p>
            <a:pPr lvl="1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BC9325-FC6A-4ABF-8F79-24CB0AF9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Property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9C5A-3BA8-4C43-8876-1D3C3F515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Assertions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BCDEA4-DA26-4563-B4FF-BD8AFF439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5616922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Wingdings"/>
              <a:buChar char="Ø"/>
            </a:pPr>
            <a:r>
              <a:rPr lang="en-US" b="1">
                <a:ea typeface="MS PGothic"/>
              </a:rPr>
              <a:t>Contains:</a:t>
            </a:r>
            <a:endParaRPr lang="en-US" b="1"/>
          </a:p>
          <a:p>
            <a:pPr marL="0" indent="0">
              <a:buNone/>
            </a:pPr>
            <a:r>
              <a:rPr lang="en-US"/>
              <a:t>Searches for the existence of the specified string. It also supports regular expression.</a:t>
            </a:r>
          </a:p>
          <a:p>
            <a:pPr>
              <a:buFont typeface="Wingdings"/>
              <a:buChar char="Ø"/>
            </a:pPr>
            <a:endParaRPr lang="en-US" b="1" dirty="0"/>
          </a:p>
          <a:p>
            <a:pPr>
              <a:buFont typeface="Wingdings"/>
              <a:buChar char="Ø"/>
            </a:pPr>
            <a:r>
              <a:rPr lang="en-US" b="1">
                <a:ea typeface="MS PGothic"/>
              </a:rPr>
              <a:t>Not Contains:</a:t>
            </a:r>
          </a:p>
          <a:p>
            <a:pPr marL="0" indent="0">
              <a:buNone/>
            </a:pPr>
            <a:r>
              <a:rPr lang="en-US">
                <a:ea typeface="MS PGothic"/>
              </a:rPr>
              <a:t>Searches for the non-existence of the specified string. It also supports regular expression.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/>
              <a:buChar char="Ø"/>
            </a:pPr>
            <a:r>
              <a:rPr lang="en-US" b="1">
                <a:ea typeface="MS PGothic"/>
              </a:rPr>
              <a:t>Xpath:</a:t>
            </a:r>
          </a:p>
          <a:p>
            <a:pPr marL="0" indent="0">
              <a:buNone/>
            </a:pPr>
            <a:r>
              <a:rPr lang="en-US">
                <a:ea typeface="MS PGothic"/>
              </a:rPr>
              <a:t>Uses XPath</a:t>
            </a:r>
            <a:r>
              <a:rPr lang="en-US" dirty="0">
                <a:ea typeface="MS PGothic"/>
                <a:hlinkClick r:id="rId2"/>
              </a:rPr>
              <a:t> </a:t>
            </a:r>
            <a:r>
              <a:rPr lang="en-US">
                <a:ea typeface="MS PGothic"/>
              </a:rPr>
              <a:t>expression to select the target node and its values. XPath, is an XML query language for selecting </a:t>
            </a:r>
            <a:r>
              <a:rPr lang="en-US" dirty="0">
                <a:ea typeface="MS PGothic"/>
              </a:rPr>
              <a:t>nodes from an XML document.</a:t>
            </a:r>
          </a:p>
          <a:p>
            <a:pPr marL="0" indent="0">
              <a:buNone/>
            </a:pPr>
            <a:endParaRPr lang="en-US" dirty="0">
              <a:ea typeface="MS PGothic"/>
            </a:endParaRPr>
          </a:p>
          <a:p>
            <a:pPr>
              <a:buFont typeface="Wingdings"/>
              <a:buChar char="Ø"/>
            </a:pPr>
            <a:r>
              <a:rPr lang="en-US" b="1">
                <a:ea typeface="MS PGothic"/>
              </a:rPr>
              <a:t>SLA:</a:t>
            </a:r>
          </a:p>
          <a:p>
            <a:pPr marL="0" indent="0">
              <a:buNone/>
            </a:pPr>
            <a:r>
              <a:rPr lang="en-US">
                <a:ea typeface="MS PGothic"/>
              </a:rPr>
              <a:t>Validates if the response time of the last received response was within the defined limit. (ms)</a:t>
            </a:r>
            <a:endParaRPr lang="en-US"/>
          </a:p>
          <a:p>
            <a:pPr>
              <a:buFont typeface="Wingdings"/>
              <a:buChar char="Ø"/>
            </a:pPr>
            <a:r>
              <a:rPr lang="en-US" b="1">
                <a:ea typeface="MS PGothic"/>
              </a:rPr>
              <a:t>Script Assertion:</a:t>
            </a:r>
          </a:p>
          <a:p>
            <a:pPr marL="0" indent="0">
              <a:buNone/>
            </a:pPr>
            <a:r>
              <a:rPr lang="en-US">
                <a:ea typeface="MS PGothic"/>
              </a:rPr>
              <a:t>It uses Groovy/JS to assert the response.</a:t>
            </a:r>
            <a:endParaRPr lang="en-US" dirty="0">
              <a:ea typeface="MS PGothic"/>
            </a:endParaRPr>
          </a:p>
          <a:p>
            <a:pPr marL="0" indent="0">
              <a:buNone/>
            </a:pPr>
            <a:endParaRPr lang="en-US" b="1" dirty="0">
              <a:ea typeface="MS PGothic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D4866C-238D-4B80-B231-67660D4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26784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74848" y="2954191"/>
            <a:ext cx="8534400" cy="507831"/>
          </a:xfrm>
        </p:spPr>
        <p:txBody>
          <a:bodyPr/>
          <a:lstStyle/>
          <a:p>
            <a:r>
              <a:rPr lang="en-US" dirty="0">
                <a:ea typeface="MS PGothic"/>
              </a:rPr>
              <a:t>Introduction and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0B6-2C56-409C-B1AC-EEA762019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Run 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77184D-4985-47E6-96F6-C3BC61CD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5278368"/>
          </a:xfrm>
        </p:spPr>
        <p:txBody>
          <a:bodyPr wrap="square" lIns="0" tIns="0" rIns="0" bIns="0" anchor="t">
            <a:spAutoFit/>
          </a:bodyPr>
          <a:lstStyle/>
          <a:p>
            <a:pPr marL="0" indent="0">
              <a:buNone/>
            </a:pPr>
            <a:r>
              <a:rPr lang="en-US" sz="2400" b="1">
                <a:ea typeface="MS PGothic"/>
              </a:rPr>
              <a:t>UI:</a:t>
            </a:r>
            <a:endParaRPr lang="en-US" sz="2400" b="1" dirty="0">
              <a:ea typeface="MS PGothic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MS PGothic"/>
              </a:rPr>
              <a:t>We can run the script by right clicking on Project, Suite, Case, Test level.</a:t>
            </a:r>
          </a:p>
          <a:p>
            <a:pPr marL="0" indent="0">
              <a:buNone/>
            </a:pPr>
            <a:endParaRPr lang="en-US" sz="2400" b="1" dirty="0">
              <a:ea typeface="MS PGothic"/>
            </a:endParaRPr>
          </a:p>
          <a:p>
            <a:pPr marL="0" indent="0">
              <a:buNone/>
            </a:pPr>
            <a:r>
              <a:rPr lang="en-US" sz="2400" b="1">
                <a:ea typeface="MS PGothic"/>
              </a:rPr>
              <a:t>Command Line: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MS PGothic"/>
              </a:rPr>
              <a:t>Right click on Project, Suite, Test Case.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MS PGothic"/>
              </a:rPr>
              <a:t>Select Launch TestRunner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MS PGothic"/>
              </a:rPr>
              <a:t>Copy the command</a:t>
            </a:r>
          </a:p>
          <a:p>
            <a:pPr>
              <a:buFont typeface="Arial"/>
              <a:buChar char="•"/>
            </a:pPr>
            <a:r>
              <a:rPr lang="en-US" sz="2400">
                <a:ea typeface="MS PGothic"/>
              </a:rPr>
              <a:t>Use it in Command Prompt to run your script.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MS PGothic"/>
              </a:rPr>
              <a:t>This command can be used in Jenkins.</a:t>
            </a:r>
            <a:endParaRPr lang="en-US" sz="2400"/>
          </a:p>
          <a:p>
            <a:pPr>
              <a:buFont typeface="Arial"/>
              <a:buChar char="•"/>
            </a:pPr>
            <a:endParaRPr lang="en-US" sz="2400" b="1" dirty="0"/>
          </a:p>
          <a:p>
            <a:pPr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EEFF24-082A-42A5-95F4-9D9650DE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Run 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0FEA-5A41-4F4F-A853-7E28D79D2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Any Queries?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B88FDE-AFF1-4DB2-817A-2A842F0B8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EF126-4542-4461-AD14-BEE33B4FD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ea typeface="MS PGothic"/>
              </a:rPr>
              <a:t>Thank You! for your </a:t>
            </a:r>
            <a:r>
              <a:rPr lang="en-US">
                <a:solidFill>
                  <a:srgbClr val="92D050"/>
                </a:solidFill>
                <a:ea typeface="MS PGothic"/>
              </a:rPr>
              <a:t>Interest</a:t>
            </a:r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888" y="970412"/>
            <a:ext cx="10714672" cy="499220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1800">
                <a:ea typeface="MS PGothic"/>
              </a:rPr>
              <a:t>SOAP UI is the leading open source cross-platform API Testing tool</a:t>
            </a:r>
            <a:endParaRPr lang="en-US" sz="1800" dirty="0">
              <a:ea typeface="MS PGothic"/>
            </a:endParaRPr>
          </a:p>
          <a:p>
            <a:r>
              <a:rPr lang="en-US" sz="1800" dirty="0">
                <a:ea typeface="MS PGothic"/>
              </a:rPr>
              <a:t>SOAPUI allows testers to execute automated functional, regression, and load tests on different Web API.</a:t>
            </a:r>
          </a:p>
          <a:p>
            <a:r>
              <a:rPr lang="en-US" sz="1800" dirty="0">
                <a:ea typeface="MS PGothic"/>
              </a:rPr>
              <a:t>SOAPUI supports all the standard protocols and technologies to test all kinds of API's.</a:t>
            </a:r>
          </a:p>
          <a:p>
            <a:r>
              <a:rPr lang="en-US" sz="1800" dirty="0">
                <a:ea typeface="MS PGothic"/>
              </a:rPr>
              <a:t>SOAPUI interface is simple that enables both technical and non-technical users to use seamlessly.</a:t>
            </a:r>
          </a:p>
          <a:p>
            <a:pPr marL="225425" lvl="1" indent="0">
              <a:lnSpc>
                <a:spcPct val="150000"/>
              </a:lnSpc>
              <a:spcAft>
                <a:spcPts val="0"/>
              </a:spcAft>
              <a:buNone/>
            </a:pPr>
            <a:endParaRPr lang="en-US" sz="1800" b="1" dirty="0">
              <a:latin typeface="Arial"/>
              <a:ea typeface="MS PGothic"/>
              <a:cs typeface="Arial"/>
            </a:endParaRPr>
          </a:p>
          <a:p>
            <a:pPr marL="225425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MS PGothic"/>
                <a:cs typeface="Arial"/>
              </a:rPr>
              <a:t>Why SOAPUI (over other tools)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Arial"/>
                <a:ea typeface="MS PGothic"/>
                <a:cs typeface="Arial"/>
              </a:rPr>
              <a:t>SOAPUI is not only used to do API functional testing but also used for Performance and Security testing.</a:t>
            </a:r>
            <a:endParaRPr lang="en-US" sz="1800">
              <a:latin typeface="Arial"/>
              <a:ea typeface="MS PGothic"/>
              <a:cs typeface="Arial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Arial"/>
                <a:ea typeface="MS PGothic"/>
                <a:cs typeface="Arial"/>
              </a:rPr>
              <a:t>It can also do Service virtualization(mock services), JDBC connection etc.</a:t>
            </a:r>
            <a:endParaRPr lang="en-US" sz="1800">
              <a:latin typeface="Arial"/>
              <a:ea typeface="MS PGothic"/>
              <a:cs typeface="Arial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Arial"/>
                <a:ea typeface="MS PGothic"/>
                <a:cs typeface="Arial"/>
              </a:rPr>
              <a:t>SOAPUI gives us proper Project framework style with Test Suites, Cases and Steps (unlike POSTMAN).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en-US" sz="1400" dirty="0">
              <a:latin typeface="Arial"/>
              <a:ea typeface="MS PGothic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a typeface="MS PGothic"/>
              </a:rPr>
              <a:t>SOAPUI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50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DBD552-7E4E-4E5E-90A6-DB7C39B2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87798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 err="1">
                <a:ea typeface="MS PGothic"/>
              </a:rPr>
              <a:t>Smartbear</a:t>
            </a:r>
            <a:r>
              <a:rPr lang="en-US" sz="2400" dirty="0">
                <a:ea typeface="MS PGothic"/>
              </a:rPr>
              <a:t> gives you SOAPUI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ea typeface="MS PGothic"/>
            </a:endParaRPr>
          </a:p>
          <a:p>
            <a:r>
              <a:rPr lang="en-US" sz="2400" dirty="0">
                <a:ea typeface="MS PGothic"/>
              </a:rPr>
              <a:t>Navigate to  </a:t>
            </a:r>
            <a:r>
              <a:rPr lang="en-US" sz="2400" dirty="0">
                <a:ea typeface="MS PGothic"/>
                <a:hlinkClick r:id="rId2"/>
              </a:rPr>
              <a:t>http://www.soapui.org/</a:t>
            </a:r>
            <a:endParaRPr lang="en-US" sz="2400">
              <a:ea typeface="MS PGothic"/>
            </a:endParaRPr>
          </a:p>
          <a:p>
            <a:pPr marL="0" indent="0">
              <a:buNone/>
            </a:pPr>
            <a:endParaRPr lang="en-US" sz="2400" dirty="0">
              <a:ea typeface="MS PGothic"/>
            </a:endParaRPr>
          </a:p>
          <a:p>
            <a:r>
              <a:rPr lang="en-US" sz="2400" dirty="0">
                <a:ea typeface="MS PGothic"/>
              </a:rPr>
              <a:t>Download SOAPUI for,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MS PGothic"/>
              </a:rPr>
              <a:t>Windows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MS PGothic"/>
              </a:rPr>
              <a:t>MAC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MS PGothic"/>
              </a:rPr>
              <a:t>Linux</a:t>
            </a:r>
          </a:p>
          <a:p>
            <a:pPr>
              <a:buFont typeface="Arial"/>
              <a:buChar char="•"/>
            </a:pPr>
            <a:endParaRPr lang="en-US" dirty="0">
              <a:ea typeface="MS PGothic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0A6CB-F418-45F4-AD89-7FB0407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2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7B2F-8D8C-4783-ACFB-792EE67DC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SOAP and REST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Services with SOAP						Web Services with 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424940"/>
            <a:ext cx="5807393" cy="3573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1310640"/>
            <a:ext cx="4972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Services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33976"/>
            <a:ext cx="6096000" cy="1668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"company": Volkswagen,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"name": "Vento",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"price": 800000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1333976"/>
            <a:ext cx="6096000" cy="1668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&lt;car&gt;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&lt;company&gt;Volkswagen&lt;/company&gt;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&lt;name&gt;Vento&lt;/name&gt;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&lt;price&gt;800000&lt;/price&gt;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&lt;/car&gt;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 bwMode="gray">
          <a:xfrm>
            <a:off x="311944" y="872311"/>
            <a:ext cx="1889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accent3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9pPr>
          </a:lstStyle>
          <a:p>
            <a:r>
              <a:rPr lang="en-IN" dirty="0"/>
              <a:t>JSON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gray">
          <a:xfrm>
            <a:off x="6934200" y="864452"/>
            <a:ext cx="1889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accent3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B423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B42359"/>
                </a:solidFill>
                <a:latin typeface="COUTURE Bold" charset="0"/>
                <a:ea typeface="ＭＳ Ｐゴシック" charset="0"/>
                <a:cs typeface="COUTURE Bold" charset="0"/>
              </a:defRPr>
            </a:lvl9pPr>
          </a:lstStyle>
          <a:p>
            <a:r>
              <a:rPr lang="en-IN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96972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3DEA1-667E-4E59-8624-E6C58CE8F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SOAP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8AE30-2DA9-4F66-975A-E382B9E5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4170372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>
                <a:ea typeface="MS PGothic"/>
              </a:rPr>
              <a:t>Click on SOAP Project in SOAPUI</a:t>
            </a:r>
            <a:endParaRPr lang="en-US" sz="2400"/>
          </a:p>
          <a:p>
            <a:r>
              <a:rPr lang="en-US" sz="2400">
                <a:ea typeface="MS PGothic"/>
              </a:rPr>
              <a:t>Enter the path of the WSDL request. In this case </a:t>
            </a:r>
            <a:r>
              <a:rPr lang="en-US" sz="2400" dirty="0">
                <a:ea typeface="MS PGothic"/>
                <a:hlinkClick r:id="rId2"/>
              </a:rPr>
              <a:t>http://www.webservicex.net/CurrencyConvertor.asmx?WSDL</a:t>
            </a:r>
            <a:endParaRPr lang="en-US" sz="2400">
              <a:ea typeface="MS PGothic"/>
            </a:endParaRPr>
          </a:p>
          <a:p>
            <a:r>
              <a:rPr lang="en-US" sz="2400">
                <a:ea typeface="MS PGothic"/>
              </a:rPr>
              <a:t>Give different values for your request and check the response.</a:t>
            </a:r>
            <a:endParaRPr lang="en-US" sz="2400"/>
          </a:p>
          <a:p>
            <a:r>
              <a:rPr lang="en-US" sz="2400">
                <a:ea typeface="MS PGothic"/>
              </a:rPr>
              <a:t>Create Test Suite</a:t>
            </a:r>
            <a:endParaRPr lang="en-US" sz="2400"/>
          </a:p>
          <a:p>
            <a:r>
              <a:rPr lang="en-US" sz="2400">
                <a:ea typeface="MS PGothic"/>
              </a:rPr>
              <a:t>Create Test Case</a:t>
            </a:r>
          </a:p>
          <a:p>
            <a:r>
              <a:rPr lang="en-US" sz="2400">
                <a:ea typeface="MS PGothic"/>
              </a:rPr>
              <a:t>Create Test Step</a:t>
            </a:r>
            <a:endParaRPr lang="en-US" sz="2400"/>
          </a:p>
          <a:p>
            <a:pPr lvl="1">
              <a:buFont typeface="Arial"/>
              <a:buChar char="•"/>
            </a:pPr>
            <a:r>
              <a:rPr lang="en-US" sz="2400" b="1">
                <a:ea typeface="MS PGothic"/>
              </a:rPr>
              <a:t>During Test Step creation, select the request for which you need to derive your test step.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9CBFC-D87A-404E-BD2A-5832437E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Create SOAP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3022"/>
      </p:ext>
    </p:extLst>
  </p:cSld>
  <p:clrMapOvr>
    <a:masterClrMapping/>
  </p:clrMapOvr>
</p:sld>
</file>

<file path=ppt/theme/theme1.xml><?xml version="1.0" encoding="utf-8"?>
<a:theme xmlns:a="http://schemas.openxmlformats.org/drawingml/2006/main" name="Maveric Template">
  <a:themeElements>
    <a:clrScheme name="Maveric Colors Updated">
      <a:dk1>
        <a:sysClr val="windowText" lastClr="000000"/>
      </a:dk1>
      <a:lt1>
        <a:sysClr val="window" lastClr="FFFFFF"/>
      </a:lt1>
      <a:dk2>
        <a:srgbClr val="234E8F"/>
      </a:dk2>
      <a:lt2>
        <a:srgbClr val="EEECE1"/>
      </a:lt2>
      <a:accent1>
        <a:srgbClr val="6C99D6"/>
      </a:accent1>
      <a:accent2>
        <a:srgbClr val="234E8F"/>
      </a:accent2>
      <a:accent3>
        <a:srgbClr val="D0247B"/>
      </a:accent3>
      <a:accent4>
        <a:srgbClr val="5E5E5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veric Template" id="{95AD3DFE-4CA4-423A-BFF0-0F9E171181C2}" vid="{AA9FF27D-882D-44BB-B3FC-49F30A11A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Maveric Template</Template>
  <TotalTime>13370</TotalTime>
  <Words>833</Words>
  <Application>Microsoft Office PowerPoint</Application>
  <PresentationFormat>Widescreen</PresentationFormat>
  <Paragraphs>118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Arial,Sans-Serif</vt:lpstr>
      <vt:lpstr>Calibri</vt:lpstr>
      <vt:lpstr>COUTURE Bold</vt:lpstr>
      <vt:lpstr>Lucida Grande</vt:lpstr>
      <vt:lpstr>Wingdings</vt:lpstr>
      <vt:lpstr>Maveric Template</vt:lpstr>
      <vt:lpstr>SOAPUI</vt:lpstr>
      <vt:lpstr>Introduction and Installation</vt:lpstr>
      <vt:lpstr>SOAPUI Introduction</vt:lpstr>
      <vt:lpstr>Installation</vt:lpstr>
      <vt:lpstr>SOAP and REST</vt:lpstr>
      <vt:lpstr>Web Services with SOAP      Web Services with REST</vt:lpstr>
      <vt:lpstr>Web Services Components</vt:lpstr>
      <vt:lpstr>SOAP Project</vt:lpstr>
      <vt:lpstr>Create SOAP Project</vt:lpstr>
      <vt:lpstr>REST Project</vt:lpstr>
      <vt:lpstr>Create REST Project</vt:lpstr>
      <vt:lpstr>Properties</vt:lpstr>
      <vt:lpstr>Properties</vt:lpstr>
      <vt:lpstr>Groovy script</vt:lpstr>
      <vt:lpstr>Set and Get Property</vt:lpstr>
      <vt:lpstr>Property Transfer</vt:lpstr>
      <vt:lpstr>Property Transfer</vt:lpstr>
      <vt:lpstr>Assertions</vt:lpstr>
      <vt:lpstr>Assertions</vt:lpstr>
      <vt:lpstr>Run Script</vt:lpstr>
      <vt:lpstr>Run Script</vt:lpstr>
      <vt:lpstr>Any Queries?</vt:lpstr>
      <vt:lpstr>Thank You! for your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Mohammad Abdul Quadeer</dc:creator>
  <cp:lastModifiedBy>Benjamin Paul Paulkarunakaran</cp:lastModifiedBy>
  <cp:revision>1218</cp:revision>
  <dcterms:created xsi:type="dcterms:W3CDTF">2014-05-27T11:16:09Z</dcterms:created>
  <dcterms:modified xsi:type="dcterms:W3CDTF">2023-01-19T06:34:46Z</dcterms:modified>
</cp:coreProperties>
</file>