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278469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68162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0317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23332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1164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2946753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987864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409748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141515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AD44C-CFCE-4F77-AA57-2AF8B2B7DD08}"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20292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AD44C-CFCE-4F77-AA57-2AF8B2B7DD08}"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251182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AD44C-CFCE-4F77-AA57-2AF8B2B7DD08}"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52703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AD44C-CFCE-4F77-AA57-2AF8B2B7DD08}" type="datetimeFigureOut">
              <a:rPr lang="en-IN" smtClean="0"/>
              <a:t>15-09-2022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56957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AD44C-CFCE-4F77-AA57-2AF8B2B7DD08}" type="datetimeFigureOut">
              <a:rPr lang="en-IN" smtClean="0"/>
              <a:t>15-09-2022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90124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AD44C-CFCE-4F77-AA57-2AF8B2B7DD08}"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247989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AD44C-CFCE-4F77-AA57-2AF8B2B7DD08}"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ADF567-6E80-450C-A226-36675E621FF5}" type="slidenum">
              <a:rPr lang="en-IN" smtClean="0"/>
              <a:t>‹#›</a:t>
            </a:fld>
            <a:endParaRPr lang="en-IN"/>
          </a:p>
        </p:txBody>
      </p:sp>
    </p:spTree>
    <p:extLst>
      <p:ext uri="{BB962C8B-B14F-4D97-AF65-F5344CB8AC3E}">
        <p14:creationId xmlns:p14="http://schemas.microsoft.com/office/powerpoint/2010/main" val="155212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DAD44C-CFCE-4F77-AA57-2AF8B2B7DD08}" type="datetimeFigureOut">
              <a:rPr lang="en-IN" smtClean="0"/>
              <a:t>15-09-2022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ADF567-6E80-450C-A226-36675E621FF5}" type="slidenum">
              <a:rPr lang="en-IN" smtClean="0"/>
              <a:t>‹#›</a:t>
            </a:fld>
            <a:endParaRPr lang="en-IN"/>
          </a:p>
        </p:txBody>
      </p:sp>
    </p:spTree>
    <p:extLst>
      <p:ext uri="{BB962C8B-B14F-4D97-AF65-F5344CB8AC3E}">
        <p14:creationId xmlns:p14="http://schemas.microsoft.com/office/powerpoint/2010/main" val="2604491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73B6-F4F7-B5AC-CE13-316CD41B0F9D}"/>
              </a:ext>
            </a:extLst>
          </p:cNvPr>
          <p:cNvSpPr>
            <a:spLocks noGrp="1"/>
          </p:cNvSpPr>
          <p:nvPr>
            <p:ph type="title"/>
          </p:nvPr>
        </p:nvSpPr>
        <p:spPr>
          <a:xfrm>
            <a:off x="793102" y="102638"/>
            <a:ext cx="8480900" cy="737118"/>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E8C1DFE-B408-A335-CAE0-04CD3E2C5BFE}"/>
              </a:ext>
            </a:extLst>
          </p:cNvPr>
          <p:cNvSpPr>
            <a:spLocks noGrp="1"/>
          </p:cNvSpPr>
          <p:nvPr>
            <p:ph idx="1"/>
          </p:nvPr>
        </p:nvSpPr>
        <p:spPr>
          <a:xfrm>
            <a:off x="867748" y="1259633"/>
            <a:ext cx="8406254" cy="5495730"/>
          </a:xfrm>
        </p:spPr>
        <p:txBody>
          <a:bodyPr>
            <a:noAutofit/>
          </a:bodyPr>
          <a:lstStyle/>
          <a:p>
            <a:pPr algn="just"/>
            <a:r>
              <a:rPr lang="en-US" sz="1600" b="0" i="0" dirty="0">
                <a:solidFill>
                  <a:srgbClr val="333333"/>
                </a:solidFill>
                <a:effectLst/>
                <a:latin typeface="Times New Roman" panose="02020603050405020304" pitchFamily="18" charset="0"/>
                <a:cs typeface="Times New Roman" panose="02020603050405020304" pitchFamily="18" charset="0"/>
              </a:rPr>
              <a:t>JavaScript is used to create client-side dynamic pages.</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JavaScript is </a:t>
            </a:r>
            <a:r>
              <a:rPr lang="en-US" sz="1600" b="0" i="1" dirty="0">
                <a:solidFill>
                  <a:srgbClr val="333333"/>
                </a:solidFill>
                <a:effectLst/>
                <a:latin typeface="Times New Roman" panose="02020603050405020304" pitchFamily="18" charset="0"/>
                <a:cs typeface="Times New Roman" panose="02020603050405020304" pitchFamily="18" charset="0"/>
              </a:rPr>
              <a:t>an object-based scripting language</a:t>
            </a:r>
            <a:r>
              <a:rPr lang="en-US" sz="1600" b="0" i="0" dirty="0">
                <a:solidFill>
                  <a:srgbClr val="333333"/>
                </a:solidFill>
                <a:effectLst/>
                <a:latin typeface="Times New Roman" panose="02020603050405020304" pitchFamily="18" charset="0"/>
                <a:cs typeface="Times New Roman" panose="02020603050405020304" pitchFamily="18" charset="0"/>
              </a:rPr>
              <a:t> which is lightweight and cross-platform.</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JavaScript is not a compiled language, but it is a translated language. The JavaScript Translator (embedded in the browser) is responsible for translating the JavaScript code for the web browser.</a:t>
            </a:r>
            <a:endParaRPr lang="en-IN" sz="16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IN" sz="1600" b="1" u="sng" dirty="0">
                <a:solidFill>
                  <a:srgbClr val="333333"/>
                </a:solidFill>
                <a:latin typeface="Times New Roman" panose="02020603050405020304" pitchFamily="18" charset="0"/>
                <a:cs typeface="Times New Roman" panose="02020603050405020304" pitchFamily="18" charset="0"/>
              </a:rPr>
              <a:t>Features:</a:t>
            </a:r>
          </a:p>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1. It is a light-weighted and interpreted language.</a:t>
            </a:r>
          </a:p>
          <a:p>
            <a:pPr marL="0" indent="0">
              <a:buNone/>
            </a:pPr>
            <a:r>
              <a:rPr lang="en-US" sz="1600" b="0" i="0" dirty="0">
                <a:solidFill>
                  <a:srgbClr val="000000"/>
                </a:solidFill>
                <a:effectLst/>
                <a:latin typeface="Times New Roman" panose="02020603050405020304" pitchFamily="18" charset="0"/>
                <a:cs typeface="Times New Roman" panose="02020603050405020304" pitchFamily="18" charset="0"/>
              </a:rPr>
              <a:t>2.It is a case-sensitive language.</a:t>
            </a:r>
          </a:p>
          <a:p>
            <a:pPr marL="0" indent="0">
              <a:buNone/>
            </a:pPr>
            <a:r>
              <a:rPr lang="en-US" sz="1600" b="0" i="0" dirty="0">
                <a:solidFill>
                  <a:srgbClr val="000000"/>
                </a:solidFill>
                <a:effectLst/>
                <a:latin typeface="Times New Roman" panose="02020603050405020304" pitchFamily="18" charset="0"/>
                <a:cs typeface="Times New Roman" panose="02020603050405020304" pitchFamily="18" charset="0"/>
              </a:rPr>
              <a:t>3.JavaScript follows the syntax and structure of the C programming language.</a:t>
            </a:r>
          </a:p>
          <a:p>
            <a:pPr marL="0" indent="0">
              <a:buNone/>
            </a:pPr>
            <a:r>
              <a:rPr lang="en-US" sz="1600" b="1" u="sng" dirty="0">
                <a:latin typeface="Times New Roman" panose="02020603050405020304" pitchFamily="18" charset="0"/>
                <a:cs typeface="Times New Roman" panose="02020603050405020304" pitchFamily="18" charset="0"/>
              </a:rPr>
              <a:t>Applications:</a:t>
            </a:r>
          </a:p>
          <a:p>
            <a:pPr marL="0" indent="0">
              <a:buNone/>
            </a:pPr>
            <a:r>
              <a:rPr lang="en-IN" sz="1600" b="0" i="0" dirty="0">
                <a:solidFill>
                  <a:srgbClr val="000000"/>
                </a:solidFill>
                <a:effectLst/>
                <a:latin typeface="Times New Roman" panose="02020603050405020304" pitchFamily="18" charset="0"/>
                <a:cs typeface="Times New Roman" panose="02020603050405020304" pitchFamily="18" charset="0"/>
              </a:rPr>
              <a:t>1.Client-side validation</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sz="1600" b="0" i="0" dirty="0">
                <a:solidFill>
                  <a:srgbClr val="000000"/>
                </a:solidFill>
                <a:effectLst/>
                <a:latin typeface="Times New Roman" panose="02020603050405020304" pitchFamily="18" charset="0"/>
                <a:cs typeface="Times New Roman" panose="02020603050405020304" pitchFamily="18" charset="0"/>
              </a:rPr>
              <a:t>2.Dynamic drop-down menus</a:t>
            </a:r>
          </a:p>
          <a:p>
            <a:pPr marL="0" indent="0">
              <a:buNone/>
            </a:pPr>
            <a:r>
              <a:rPr lang="en-IN" sz="1600" b="0" i="0" dirty="0">
                <a:solidFill>
                  <a:srgbClr val="000000"/>
                </a:solidFill>
                <a:effectLst/>
                <a:latin typeface="Times New Roman" panose="02020603050405020304" pitchFamily="18" charset="0"/>
                <a:cs typeface="Times New Roman" panose="02020603050405020304" pitchFamily="18" charset="0"/>
              </a:rPr>
              <a:t>3.Displaying clocks etc.</a:t>
            </a:r>
          </a:p>
          <a:p>
            <a:pPr marL="0" indent="0">
              <a:buNone/>
            </a:pPr>
            <a:br>
              <a:rPr lang="en-US" dirty="0">
                <a:latin typeface="Times New Roman" panose="02020603050405020304" pitchFamily="18" charset="0"/>
                <a:cs typeface="Times New Roman" panose="02020603050405020304" pitchFamily="18" charset="0"/>
              </a:rPr>
            </a:b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187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3E19-E6DB-BD8E-8F7D-D06FC4C3E9D6}"/>
              </a:ext>
            </a:extLst>
          </p:cNvPr>
          <p:cNvSpPr>
            <a:spLocks noGrp="1"/>
          </p:cNvSpPr>
          <p:nvPr>
            <p:ph type="title"/>
          </p:nvPr>
        </p:nvSpPr>
        <p:spPr>
          <a:xfrm>
            <a:off x="677334" y="186612"/>
            <a:ext cx="8596668" cy="6363478"/>
          </a:xfrm>
        </p:spPr>
        <p:txBody>
          <a:bodyPr>
            <a:normAutofit/>
          </a:bodyPr>
          <a:lstStyle/>
          <a:p>
            <a:r>
              <a:rPr lang="en-IN" sz="2000" dirty="0" err="1">
                <a:solidFill>
                  <a:schemeClr val="tx1"/>
                </a:solidFill>
                <a:latin typeface="Times New Roman" panose="02020603050405020304" pitchFamily="18" charset="0"/>
                <a:cs typeface="Times New Roman" panose="02020603050405020304" pitchFamily="18" charset="0"/>
              </a:rPr>
              <a:t>Javascript</a:t>
            </a:r>
            <a:r>
              <a:rPr lang="en-IN" sz="2000" dirty="0">
                <a:solidFill>
                  <a:schemeClr val="tx1"/>
                </a:solidFill>
                <a:latin typeface="Times New Roman" panose="02020603050405020304" pitchFamily="18" charset="0"/>
                <a:cs typeface="Times New Roman" panose="02020603050405020304" pitchFamily="18" charset="0"/>
              </a:rPr>
              <a:t> Example:</a:t>
            </a:r>
            <a:br>
              <a:rPr lang="en-IN" sz="1400" dirty="0">
                <a:solidFill>
                  <a:schemeClr val="tx1"/>
                </a:solidFill>
                <a:latin typeface="Times New Roman" panose="02020603050405020304" pitchFamily="18" charset="0"/>
                <a:cs typeface="Times New Roman" panose="02020603050405020304" pitchFamily="18" charset="0"/>
              </a:rPr>
            </a:b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1600" b="0" i="0" dirty="0">
                <a:solidFill>
                  <a:srgbClr val="333333"/>
                </a:solidFill>
                <a:effectLst/>
                <a:latin typeface="Times New Roman" panose="02020603050405020304" pitchFamily="18" charset="0"/>
                <a:cs typeface="Times New Roman" panose="02020603050405020304" pitchFamily="18" charset="0"/>
              </a:rPr>
              <a:t>JavaScript provides 3 places to put the JavaScript code: </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1.within body tag</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2within head tag </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3. external JavaScript file.</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Example:</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&lt;script type=“text/</a:t>
            </a:r>
            <a:r>
              <a:rPr lang="en-US" sz="1600" b="0" i="0" dirty="0" err="1">
                <a:solidFill>
                  <a:srgbClr val="333333"/>
                </a:solidFill>
                <a:effectLst/>
                <a:latin typeface="Times New Roman" panose="02020603050405020304" pitchFamily="18" charset="0"/>
                <a:cs typeface="Times New Roman" panose="02020603050405020304" pitchFamily="18" charset="0"/>
              </a:rPr>
              <a:t>javascript</a:t>
            </a:r>
            <a:r>
              <a:rPr lang="en-US" sz="1600" b="0" i="0" dirty="0">
                <a:solidFill>
                  <a:srgbClr val="333333"/>
                </a:solidFill>
                <a:effectLst/>
                <a:latin typeface="Times New Roman" panose="02020603050405020304" pitchFamily="18" charset="0"/>
                <a:cs typeface="Times New Roman" panose="02020603050405020304" pitchFamily="18" charset="0"/>
              </a:rPr>
              <a:t>”&gt;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err="1">
                <a:solidFill>
                  <a:srgbClr val="333333"/>
                </a:solidFill>
                <a:effectLst/>
                <a:latin typeface="Times New Roman" panose="02020603050405020304" pitchFamily="18" charset="0"/>
                <a:cs typeface="Times New Roman" panose="02020603050405020304" pitchFamily="18" charset="0"/>
              </a:rPr>
              <a:t>document.write</a:t>
            </a:r>
            <a:r>
              <a:rPr lang="en-US" sz="1600" b="0" i="0" dirty="0">
                <a:solidFill>
                  <a:srgbClr val="333333"/>
                </a:solidFill>
                <a:effectLst/>
                <a:latin typeface="Times New Roman" panose="02020603050405020304" pitchFamily="18" charset="0"/>
                <a:cs typeface="Times New Roman" panose="02020603050405020304" pitchFamily="18" charset="0"/>
              </a:rPr>
              <a:t>(“Hello </a:t>
            </a:r>
            <a:r>
              <a:rPr lang="en-US" sz="1600" b="0" i="0" dirty="0" err="1">
                <a:solidFill>
                  <a:srgbClr val="333333"/>
                </a:solidFill>
                <a:effectLst/>
                <a:latin typeface="Times New Roman" panose="02020603050405020304" pitchFamily="18" charset="0"/>
                <a:cs typeface="Times New Roman" panose="02020603050405020304" pitchFamily="18" charset="0"/>
              </a:rPr>
              <a:t>javscript</a:t>
            </a:r>
            <a:r>
              <a:rPr lang="en-US" sz="1600" b="0" i="0" dirty="0">
                <a:solidFill>
                  <a:srgbClr val="333333"/>
                </a:solidFill>
                <a:effectLst/>
                <a:latin typeface="Times New Roman" panose="02020603050405020304" pitchFamily="18" charset="0"/>
                <a:cs typeface="Times New Roman" panose="02020603050405020304" pitchFamily="18" charset="0"/>
              </a:rPr>
              <a: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&lt;/script&gt;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The </a:t>
            </a:r>
            <a:r>
              <a:rPr lang="en-US" sz="1600" b="1" i="0" dirty="0">
                <a:solidFill>
                  <a:srgbClr val="333333"/>
                </a:solidFill>
                <a:effectLst/>
                <a:latin typeface="Times New Roman" panose="02020603050405020304" pitchFamily="18" charset="0"/>
                <a:cs typeface="Times New Roman" panose="02020603050405020304" pitchFamily="18" charset="0"/>
              </a:rPr>
              <a:t>script</a:t>
            </a:r>
            <a:r>
              <a:rPr lang="en-US" sz="1600" b="0" i="0" dirty="0">
                <a:solidFill>
                  <a:srgbClr val="333333"/>
                </a:solidFill>
                <a:effectLst/>
                <a:latin typeface="Times New Roman" panose="02020603050405020304" pitchFamily="18" charset="0"/>
                <a:cs typeface="Times New Roman" panose="02020603050405020304" pitchFamily="18" charset="0"/>
              </a:rPr>
              <a:t> tag specifies that we are using JavaScript.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The </a:t>
            </a:r>
            <a:r>
              <a:rPr lang="en-US" sz="1600" b="1" i="0" dirty="0">
                <a:solidFill>
                  <a:srgbClr val="333333"/>
                </a:solidFill>
                <a:effectLst/>
                <a:latin typeface="Times New Roman" panose="02020603050405020304" pitchFamily="18" charset="0"/>
                <a:cs typeface="Times New Roman" panose="02020603050405020304" pitchFamily="18" charset="0"/>
              </a:rPr>
              <a:t>text/</a:t>
            </a:r>
            <a:r>
              <a:rPr lang="en-US" sz="1600" b="1" i="0" dirty="0" err="1">
                <a:solidFill>
                  <a:srgbClr val="333333"/>
                </a:solidFill>
                <a:effectLst/>
                <a:latin typeface="Times New Roman" panose="02020603050405020304" pitchFamily="18" charset="0"/>
                <a:cs typeface="Times New Roman" panose="02020603050405020304" pitchFamily="18" charset="0"/>
              </a:rPr>
              <a:t>javascript</a:t>
            </a:r>
            <a:r>
              <a:rPr lang="en-US" sz="1600" b="0" i="0" dirty="0">
                <a:solidFill>
                  <a:srgbClr val="333333"/>
                </a:solidFill>
                <a:effectLst/>
                <a:latin typeface="Times New Roman" panose="02020603050405020304" pitchFamily="18" charset="0"/>
                <a:cs typeface="Times New Roman" panose="02020603050405020304" pitchFamily="18" charset="0"/>
              </a:rPr>
              <a:t> is the content type that provides information to the browser about the data.</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The </a:t>
            </a:r>
            <a:r>
              <a:rPr lang="en-US" sz="1600" b="1" i="0" dirty="0" err="1">
                <a:solidFill>
                  <a:srgbClr val="333333"/>
                </a:solidFill>
                <a:effectLst/>
                <a:latin typeface="Times New Roman" panose="02020603050405020304" pitchFamily="18" charset="0"/>
                <a:cs typeface="Times New Roman" panose="02020603050405020304" pitchFamily="18" charset="0"/>
              </a:rPr>
              <a:t>document.write</a:t>
            </a:r>
            <a:r>
              <a:rPr lang="en-US" sz="1600" b="1" i="0" dirty="0">
                <a:solidFill>
                  <a:srgbClr val="333333"/>
                </a:solidFill>
                <a:effectLst/>
                <a:latin typeface="Times New Roman" panose="02020603050405020304" pitchFamily="18" charset="0"/>
                <a:cs typeface="Times New Roman" panose="02020603050405020304" pitchFamily="18" charset="0"/>
              </a:rPr>
              <a:t>()</a:t>
            </a:r>
            <a:r>
              <a:rPr lang="en-US" sz="1600" b="0" i="0" dirty="0">
                <a:solidFill>
                  <a:srgbClr val="333333"/>
                </a:solidFill>
                <a:effectLst/>
                <a:latin typeface="Times New Roman" panose="02020603050405020304" pitchFamily="18" charset="0"/>
                <a:cs typeface="Times New Roman" panose="02020603050405020304" pitchFamily="18" charset="0"/>
              </a:rPr>
              <a:t>is used to function is used to display dynamic content through JavaScript</a:t>
            </a:r>
            <a:r>
              <a:rPr lang="en-US" sz="1000" b="0" i="0" dirty="0">
                <a:solidFill>
                  <a:srgbClr val="333333"/>
                </a:solidFill>
                <a:effectLst/>
                <a:latin typeface="inter-regular"/>
              </a:rPr>
              <a:t>.</a:t>
            </a:r>
            <a:br>
              <a:rPr lang="en-US" sz="1000" b="0" i="0" dirty="0">
                <a:solidFill>
                  <a:srgbClr val="333333"/>
                </a:solidFill>
                <a:effectLst/>
                <a:latin typeface="inter-regular"/>
              </a:rPr>
            </a:br>
            <a:br>
              <a:rPr lang="en-US" sz="1000" b="0" i="0" dirty="0">
                <a:solidFill>
                  <a:srgbClr val="333333"/>
                </a:solidFill>
                <a:effectLst/>
                <a:latin typeface="inter-regular"/>
              </a:rPr>
            </a:br>
            <a:br>
              <a:rPr lang="en-US" sz="1000" b="0" i="0" dirty="0">
                <a:solidFill>
                  <a:srgbClr val="333333"/>
                </a:solidFill>
                <a:effectLst/>
                <a:latin typeface="inter-regular"/>
              </a:rPr>
            </a:br>
            <a:r>
              <a:rPr lang="en-US" sz="1600" b="0" i="0" dirty="0">
                <a:solidFill>
                  <a:srgbClr val="333333"/>
                </a:solidFill>
                <a:effectLst/>
                <a:latin typeface="Times New Roman" panose="02020603050405020304" pitchFamily="18" charset="0"/>
                <a:cs typeface="Times New Roman" panose="02020603050405020304" pitchFamily="18" charset="0"/>
              </a:rPr>
              <a:t>1)Code Between the body tag</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Example:</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&lt;html&gt;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&lt;body&gt;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&lt;script type=“text/</a:t>
            </a:r>
            <a:r>
              <a:rPr lang="en-US" sz="1600" b="0" i="0" dirty="0" err="1">
                <a:solidFill>
                  <a:srgbClr val="333333"/>
                </a:solidFill>
                <a:effectLst/>
                <a:latin typeface="Times New Roman" panose="02020603050405020304" pitchFamily="18" charset="0"/>
                <a:cs typeface="Times New Roman" panose="02020603050405020304" pitchFamily="18" charset="0"/>
              </a:rPr>
              <a:t>javascript</a:t>
            </a:r>
            <a:r>
              <a:rPr lang="en-US" sz="1600" b="0" i="0" dirty="0">
                <a:solidFill>
                  <a:srgbClr val="333333"/>
                </a:solidFill>
                <a:effectLst/>
                <a:latin typeface="Times New Roman" panose="02020603050405020304" pitchFamily="18" charset="0"/>
                <a:cs typeface="Times New Roman" panose="02020603050405020304" pitchFamily="18" charset="0"/>
              </a:rPr>
              <a:t>”&gt;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alert(“Hello </a:t>
            </a:r>
            <a:r>
              <a:rPr lang="en-US" sz="1600" b="0" i="0" dirty="0" err="1">
                <a:solidFill>
                  <a:srgbClr val="333333"/>
                </a:solidFill>
                <a:effectLst/>
                <a:latin typeface="Times New Roman" panose="02020603050405020304" pitchFamily="18" charset="0"/>
                <a:cs typeface="Times New Roman" panose="02020603050405020304" pitchFamily="18" charset="0"/>
              </a:rPr>
              <a:t>javatpoint</a:t>
            </a:r>
            <a:r>
              <a:rPr lang="en-US" sz="1600" b="0" i="0" dirty="0">
                <a:solidFill>
                  <a:srgbClr val="333333"/>
                </a:solidFill>
                <a:effectLst/>
                <a:latin typeface="Times New Roman" panose="02020603050405020304" pitchFamily="18" charset="0"/>
                <a:cs typeface="Times New Roman" panose="02020603050405020304" pitchFamily="18" charset="0"/>
              </a:rPr>
              <a: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&lt;/script&gt;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&lt;/body&gt;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&lt;/html&gt;</a:t>
            </a:r>
            <a:br>
              <a:rPr lang="en-US" sz="1600" b="0" i="0" dirty="0">
                <a:solidFill>
                  <a:srgbClr val="333333"/>
                </a:solidFill>
                <a:effectLst/>
                <a:latin typeface="Times New Roman" panose="02020603050405020304" pitchFamily="18" charset="0"/>
                <a:cs typeface="Times New Roman" panose="02020603050405020304" pitchFamily="18" charset="0"/>
              </a:rPr>
            </a:b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81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FAB7-D6B1-A1D3-E6AA-ED27EC6FEFBF}"/>
              </a:ext>
            </a:extLst>
          </p:cNvPr>
          <p:cNvSpPr>
            <a:spLocks noGrp="1"/>
          </p:cNvSpPr>
          <p:nvPr>
            <p:ph type="title"/>
          </p:nvPr>
        </p:nvSpPr>
        <p:spPr>
          <a:xfrm>
            <a:off x="444069" y="-433873"/>
            <a:ext cx="8596668" cy="6662057"/>
          </a:xfrm>
        </p:spPr>
        <p:txBody>
          <a:bodyPr>
            <a:normAutofit fontScale="90000"/>
          </a:bodyPr>
          <a:lstStyle/>
          <a:p>
            <a:br>
              <a:rPr lang="en-US" sz="1800" dirty="0">
                <a:solidFill>
                  <a:srgbClr val="333333"/>
                </a:solidFill>
                <a:latin typeface="Times New Roman" panose="02020603050405020304" pitchFamily="18" charset="0"/>
                <a:cs typeface="Times New Roman" panose="02020603050405020304" pitchFamily="18" charset="0"/>
              </a:rPr>
            </a:br>
            <a:br>
              <a:rPr lang="en-US" sz="1800" dirty="0">
                <a:solidFill>
                  <a:srgbClr val="333333"/>
                </a:solidFill>
                <a:latin typeface="Times New Roman" panose="02020603050405020304" pitchFamily="18" charset="0"/>
                <a:cs typeface="Times New Roman" panose="02020603050405020304" pitchFamily="18" charset="0"/>
              </a:rPr>
            </a:br>
            <a:r>
              <a:rPr lang="en-US" sz="1800" dirty="0">
                <a:solidFill>
                  <a:srgbClr val="333333"/>
                </a:solidFill>
                <a:latin typeface="Times New Roman" panose="02020603050405020304" pitchFamily="18" charset="0"/>
                <a:cs typeface="Times New Roman" panose="02020603050405020304" pitchFamily="18" charset="0"/>
              </a:rPr>
              <a:t>External </a:t>
            </a:r>
            <a:r>
              <a:rPr lang="en-US" sz="1800" dirty="0" err="1">
                <a:solidFill>
                  <a:srgbClr val="333333"/>
                </a:solidFill>
                <a:latin typeface="Times New Roman" panose="02020603050405020304" pitchFamily="18" charset="0"/>
                <a:cs typeface="Times New Roman" panose="02020603050405020304" pitchFamily="18" charset="0"/>
              </a:rPr>
              <a:t>js</a:t>
            </a:r>
            <a:r>
              <a:rPr lang="en-US" sz="1800" dirty="0">
                <a:solidFill>
                  <a:srgbClr val="333333"/>
                </a:solidFill>
                <a:latin typeface="Times New Roman" panose="02020603050405020304" pitchFamily="18" charset="0"/>
                <a:cs typeface="Times New Roman" panose="02020603050405020304" pitchFamily="18" charset="0"/>
              </a:rPr>
              <a:t> file:</a:t>
            </a:r>
            <a:br>
              <a:rPr lang="en-US" sz="1800" dirty="0">
                <a:solidFill>
                  <a:srgbClr val="333333"/>
                </a:solidFill>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Function msg()</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alert(“hello”)</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a:t>
            </a:r>
            <a:br>
              <a:rPr lang="en-IN" sz="1800" dirty="0">
                <a:solidFill>
                  <a:schemeClr val="tx2">
                    <a:lumMod val="75000"/>
                  </a:schemeClr>
                </a:solidFill>
              </a:rPr>
            </a:br>
            <a:r>
              <a:rPr lang="en-IN" sz="1800" dirty="0">
                <a:solidFill>
                  <a:schemeClr val="tx2">
                    <a:lumMod val="75000"/>
                  </a:schemeClr>
                </a:solidFill>
              </a:rPr>
              <a:t>2)Code between the head tag:</a:t>
            </a:r>
            <a:br>
              <a:rPr lang="en-IN" sz="1800" dirty="0">
                <a:solidFill>
                  <a:schemeClr val="tx2">
                    <a:lumMod val="75000"/>
                  </a:schemeClr>
                </a:solidFill>
              </a:rPr>
            </a:br>
            <a:r>
              <a:rPr lang="en-US" sz="1800" b="0" i="0" dirty="0">
                <a:solidFill>
                  <a:srgbClr val="333333"/>
                </a:solidFill>
                <a:effectLst/>
                <a:latin typeface="Times New Roman" panose="02020603050405020304" pitchFamily="18" charset="0"/>
                <a:cs typeface="Times New Roman" panose="02020603050405020304" pitchFamily="18" charset="0"/>
              </a:rPr>
              <a:t>creating a function msg(). To create function in JavaScript, you need to write function with </a:t>
            </a:r>
            <a:r>
              <a:rPr lang="en-US" sz="1800" b="0" i="0" dirty="0" err="1">
                <a:solidFill>
                  <a:srgbClr val="333333"/>
                </a:solidFill>
                <a:effectLst/>
                <a:latin typeface="Times New Roman" panose="02020603050405020304" pitchFamily="18" charset="0"/>
                <a:cs typeface="Times New Roman" panose="02020603050405020304" pitchFamily="18" charset="0"/>
              </a:rPr>
              <a:t>function_name</a:t>
            </a:r>
            <a:r>
              <a:rPr lang="en-US" sz="1800" b="0" i="0" dirty="0">
                <a:solidFill>
                  <a:srgbClr val="333333"/>
                </a:solidFill>
                <a:effectLst/>
                <a:latin typeface="Times New Roman" panose="02020603050405020304" pitchFamily="18" charset="0"/>
                <a:cs typeface="Times New Roman" panose="02020603050405020304" pitchFamily="18" charset="0"/>
              </a:rPr>
              <a:t> as given below.</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dirty="0">
                <a:solidFill>
                  <a:srgbClr val="333333"/>
                </a:solidFill>
                <a:latin typeface="Times New Roman" panose="02020603050405020304" pitchFamily="18" charset="0"/>
                <a:cs typeface="Times New Roman" panose="02020603050405020304" pitchFamily="18" charset="0"/>
              </a:rPr>
              <a:t>U</a:t>
            </a:r>
            <a:r>
              <a:rPr lang="en-US" sz="1800" b="0" i="0" dirty="0">
                <a:solidFill>
                  <a:srgbClr val="333333"/>
                </a:solidFill>
                <a:effectLst/>
                <a:latin typeface="Times New Roman" panose="02020603050405020304" pitchFamily="18" charset="0"/>
                <a:cs typeface="Times New Roman" panose="02020603050405020304" pitchFamily="18" charset="0"/>
              </a:rPr>
              <a:t>sing onclick event to call msg() function.</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&lt;html&gt;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&lt;head&gt;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&lt;script type=“text/</a:t>
            </a:r>
            <a:r>
              <a:rPr lang="en-US" sz="1800" b="0" i="0" dirty="0" err="1">
                <a:solidFill>
                  <a:srgbClr val="333333"/>
                </a:solidFill>
                <a:effectLst/>
                <a:latin typeface="Times New Roman" panose="02020603050405020304" pitchFamily="18" charset="0"/>
                <a:cs typeface="Times New Roman" panose="02020603050405020304" pitchFamily="18" charset="0"/>
              </a:rPr>
              <a:t>javscript</a:t>
            </a:r>
            <a:r>
              <a:rPr lang="en-US" sz="1800" b="0" i="0" dirty="0">
                <a:solidFill>
                  <a:srgbClr val="333333"/>
                </a:solidFill>
                <a:effectLst/>
                <a:latin typeface="Times New Roman" panose="02020603050405020304" pitchFamily="18" charset="0"/>
                <a:cs typeface="Times New Roman" panose="02020603050405020304" pitchFamily="18" charset="0"/>
              </a:rPr>
              <a:t>”&gt;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function msg() </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alert(“Hello </a:t>
            </a:r>
            <a:r>
              <a:rPr lang="en-US" sz="1800" b="0" i="0" dirty="0" err="1">
                <a:solidFill>
                  <a:srgbClr val="333333"/>
                </a:solidFill>
                <a:effectLst/>
                <a:latin typeface="Times New Roman" panose="02020603050405020304" pitchFamily="18" charset="0"/>
                <a:cs typeface="Times New Roman" panose="02020603050405020304" pitchFamily="18" charset="0"/>
              </a:rPr>
              <a:t>javatpoint</a:t>
            </a:r>
            <a:r>
              <a:rPr lang="en-US" sz="1800" b="0" i="0" dirty="0">
                <a:solidFill>
                  <a:srgbClr val="333333"/>
                </a:solidFill>
                <a:effectLst/>
                <a:latin typeface="Times New Roman" panose="02020603050405020304" pitchFamily="18" charset="0"/>
                <a:cs typeface="Times New Roman" panose="02020603050405020304" pitchFamily="18" charset="0"/>
              </a:rPr>
              <a: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&lt;/script&gt;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&lt;/head&gt;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&lt;body&gt;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&lt;p&gt;Welcome to  </a:t>
            </a:r>
            <a:r>
              <a:rPr lang="en-US" sz="1800" b="0" i="0" dirty="0" err="1">
                <a:solidFill>
                  <a:srgbClr val="333333"/>
                </a:solidFill>
                <a:effectLst/>
                <a:latin typeface="Times New Roman" panose="02020603050405020304" pitchFamily="18" charset="0"/>
                <a:cs typeface="Times New Roman" panose="02020603050405020304" pitchFamily="18" charset="0"/>
              </a:rPr>
              <a:t>javscript</a:t>
            </a:r>
            <a:r>
              <a:rPr lang="en-US" sz="1800" b="0" i="0" dirty="0">
                <a:solidFill>
                  <a:srgbClr val="333333"/>
                </a:solidFill>
                <a:effectLst/>
                <a:latin typeface="Times New Roman" panose="02020603050405020304" pitchFamily="18" charset="0"/>
                <a:cs typeface="Times New Roman" panose="02020603050405020304" pitchFamily="18" charset="0"/>
              </a:rPr>
              <a:t>&lt;/p&gt;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&lt;form&gt;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&lt;input type=“button”  va</a:t>
            </a:r>
            <a:r>
              <a:rPr lang="en-US" sz="1800" dirty="0">
                <a:solidFill>
                  <a:srgbClr val="333333"/>
                </a:solidFill>
                <a:latin typeface="Times New Roman" panose="02020603050405020304" pitchFamily="18" charset="0"/>
                <a:cs typeface="Times New Roman" panose="02020603050405020304" pitchFamily="18" charset="0"/>
              </a:rPr>
              <a:t>lue=“click” onclick=“msg()”/</a:t>
            </a:r>
            <a:r>
              <a:rPr lang="en-US" sz="1800" b="0" i="0" dirty="0">
                <a:solidFill>
                  <a:srgbClr val="333333"/>
                </a:solidFill>
                <a:effectLst/>
                <a:latin typeface="Times New Roman" panose="02020603050405020304" pitchFamily="18" charset="0"/>
                <a:cs typeface="Times New Roman" panose="02020603050405020304" pitchFamily="18" charset="0"/>
              </a:rPr>
              <a:t>&gt;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&lt;/form&gt;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&lt;/body&gt;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&lt;/html&gt;</a:t>
            </a:r>
            <a:br>
              <a:rPr lang="en-US" sz="1800" b="0" i="0" dirty="0">
                <a:solidFill>
                  <a:srgbClr val="333333"/>
                </a:solidFill>
                <a:effectLst/>
                <a:latin typeface="Times New Roman" panose="02020603050405020304" pitchFamily="18" charset="0"/>
                <a:cs typeface="Times New Roman" panose="02020603050405020304" pitchFamily="18" charset="0"/>
              </a:rPr>
            </a:br>
            <a:br>
              <a:rPr lang="en-US" sz="1800" b="0" i="0" dirty="0">
                <a:solidFill>
                  <a:srgbClr val="333333"/>
                </a:solidFill>
                <a:effectLst/>
                <a:latin typeface="Times New Roman" panose="02020603050405020304" pitchFamily="18" charset="0"/>
                <a:cs typeface="Times New Roman" panose="02020603050405020304" pitchFamily="18" charset="0"/>
              </a:rPr>
            </a:br>
            <a:br>
              <a:rPr lang="en-US" sz="1600" b="0" i="0" dirty="0">
                <a:solidFill>
                  <a:srgbClr val="333333"/>
                </a:solidFill>
                <a:effectLst/>
                <a:latin typeface="Times New Roman" panose="02020603050405020304" pitchFamily="18" charset="0"/>
                <a:cs typeface="Times New Roman" panose="02020603050405020304" pitchFamily="18" charset="0"/>
              </a:rPr>
            </a:br>
            <a:br>
              <a:rPr lang="en-US" sz="1600" b="0" i="0" dirty="0">
                <a:solidFill>
                  <a:srgbClr val="333333"/>
                </a:solidFill>
                <a:effectLst/>
                <a:latin typeface="Times New Roman" panose="02020603050405020304" pitchFamily="18" charset="0"/>
                <a:cs typeface="Times New Roman" panose="02020603050405020304" pitchFamily="18" charset="0"/>
              </a:rPr>
            </a:br>
            <a:br>
              <a:rPr lang="en-US" sz="1600" b="0" i="0" dirty="0">
                <a:solidFill>
                  <a:srgbClr val="333333"/>
                </a:solidFill>
                <a:effectLst/>
                <a:latin typeface="Times New Roman" panose="02020603050405020304" pitchFamily="18" charset="0"/>
                <a:cs typeface="Times New Roman" panose="02020603050405020304" pitchFamily="18" charset="0"/>
              </a:rPr>
            </a:br>
            <a:br>
              <a:rPr lang="en-US" sz="1600" b="0" i="0" dirty="0">
                <a:solidFill>
                  <a:srgbClr val="333333"/>
                </a:solidFill>
                <a:effectLst/>
                <a:latin typeface="Times New Roman" panose="02020603050405020304" pitchFamily="18" charset="0"/>
                <a:cs typeface="Times New Roman" panose="02020603050405020304" pitchFamily="18" charset="0"/>
              </a:rPr>
            </a:br>
            <a:endParaRPr lang="en-IN" sz="16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45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F031-05F7-B81D-3A68-A6B858925CFE}"/>
              </a:ext>
            </a:extLst>
          </p:cNvPr>
          <p:cNvSpPr>
            <a:spLocks noGrp="1"/>
          </p:cNvSpPr>
          <p:nvPr>
            <p:ph type="title"/>
          </p:nvPr>
        </p:nvSpPr>
        <p:spPr>
          <a:xfrm>
            <a:off x="677334" y="0"/>
            <a:ext cx="8596668" cy="7371184"/>
          </a:xfrm>
        </p:spPr>
        <p:txBody>
          <a:bodyPr>
            <a:noAutofit/>
          </a:bodyPr>
          <a:lstStyle/>
          <a:p>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3)In .</a:t>
            </a:r>
            <a:r>
              <a:rPr lang="en-US" sz="1600" b="0" i="0" dirty="0" err="1">
                <a:solidFill>
                  <a:srgbClr val="333333"/>
                </a:solidFill>
                <a:effectLst/>
                <a:latin typeface="Times New Roman" panose="02020603050405020304" pitchFamily="18" charset="0"/>
                <a:cs typeface="Times New Roman" panose="02020603050405020304" pitchFamily="18" charset="0"/>
              </a:rPr>
              <a:t>js</a:t>
            </a:r>
            <a:r>
              <a:rPr lang="en-US" sz="1600" b="0" i="0" dirty="0">
                <a:solidFill>
                  <a:srgbClr val="333333"/>
                </a:solidFill>
                <a:effectLst/>
                <a:latin typeface="Times New Roman" panose="02020603050405020304" pitchFamily="18" charset="0"/>
                <a:cs typeface="Times New Roman" panose="02020603050405020304" pitchFamily="18" charset="0"/>
              </a:rPr>
              <a:t> file(external </a:t>
            </a:r>
            <a:r>
              <a:rPr lang="en-US" sz="1600" b="0" i="0" dirty="0" err="1">
                <a:solidFill>
                  <a:srgbClr val="333333"/>
                </a:solidFill>
                <a:effectLst/>
                <a:latin typeface="Times New Roman" panose="02020603050405020304" pitchFamily="18" charset="0"/>
                <a:cs typeface="Times New Roman" panose="02020603050405020304" pitchFamily="18" charset="0"/>
              </a:rPr>
              <a:t>javaScript</a:t>
            </a:r>
            <a:r>
              <a:rPr lang="en-US" sz="1600" b="0" i="0" dirty="0">
                <a:solidFill>
                  <a:srgbClr val="333333"/>
                </a:solidFill>
                <a:effectLst/>
                <a:latin typeface="Times New Roman" panose="02020603050405020304" pitchFamily="18" charset="0"/>
                <a:cs typeface="Times New Roman" panose="02020603050405020304" pitchFamily="18" charset="0"/>
              </a:rPr>
              <a: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create external JavaScript file and embed it in many html page.</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An external JavaScript file must be saved by .</a:t>
            </a:r>
            <a:r>
              <a:rPr lang="en-US" sz="1600" b="0" i="0" dirty="0" err="1">
                <a:solidFill>
                  <a:srgbClr val="333333"/>
                </a:solidFill>
                <a:effectLst/>
                <a:latin typeface="Times New Roman" panose="02020603050405020304" pitchFamily="18" charset="0"/>
                <a:cs typeface="Times New Roman" panose="02020603050405020304" pitchFamily="18" charset="0"/>
              </a:rPr>
              <a:t>js</a:t>
            </a:r>
            <a:r>
              <a:rPr lang="en-US" sz="1600" b="0" i="0" dirty="0">
                <a:solidFill>
                  <a:srgbClr val="333333"/>
                </a:solidFill>
                <a:effectLst/>
                <a:latin typeface="Times New Roman" panose="02020603050405020304" pitchFamily="18" charset="0"/>
                <a:cs typeface="Times New Roman" panose="02020603050405020304" pitchFamily="18" charset="0"/>
              </a:rPr>
              <a:t> extension</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It is recommended to embed all JavaScript files into a single file. It increases the speed of the webpage.</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dirty="0">
                <a:solidFill>
                  <a:srgbClr val="333333"/>
                </a:solidFill>
                <a:latin typeface="Times New Roman" panose="02020603050405020304" pitchFamily="18" charset="0"/>
                <a:cs typeface="Times New Roman" panose="02020603050405020304" pitchFamily="18" charset="0"/>
              </a:rPr>
              <a:t>External </a:t>
            </a:r>
            <a:r>
              <a:rPr lang="en-US" sz="1600" dirty="0" err="1">
                <a:solidFill>
                  <a:srgbClr val="333333"/>
                </a:solidFill>
                <a:latin typeface="Times New Roman" panose="02020603050405020304" pitchFamily="18" charset="0"/>
                <a:cs typeface="Times New Roman" panose="02020603050405020304" pitchFamily="18" charset="0"/>
              </a:rPr>
              <a:t>js</a:t>
            </a:r>
            <a:r>
              <a:rPr lang="en-US" sz="1600" dirty="0">
                <a:solidFill>
                  <a:srgbClr val="333333"/>
                </a:solidFill>
                <a:latin typeface="Times New Roman" panose="02020603050405020304" pitchFamily="18" charset="0"/>
                <a:cs typeface="Times New Roman" panose="02020603050405020304" pitchFamily="18" charset="0"/>
              </a:rPr>
              <a:t> file:</a:t>
            </a:r>
            <a:br>
              <a:rPr lang="en-US" sz="1600" dirty="0">
                <a:solidFill>
                  <a:srgbClr val="333333"/>
                </a:solidFill>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Function msg()</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alert(“hello”)</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a:t>
            </a:r>
            <a:br>
              <a:rPr lang="en-US" sz="1600" b="0" i="0" dirty="0">
                <a:solidFill>
                  <a:srgbClr val="333333"/>
                </a:solidFill>
                <a:effectLst/>
                <a:latin typeface="Times New Roman" panose="02020603050405020304" pitchFamily="18" charset="0"/>
                <a:cs typeface="Times New Roman" panose="02020603050405020304" pitchFamily="18" charset="0"/>
              </a:rPr>
            </a:b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JavaScript File:</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&lt;html&gt;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&lt;head&gt;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&lt;script type=“text/</a:t>
            </a:r>
            <a:r>
              <a:rPr lang="en-US" sz="1600" b="0" i="0" dirty="0" err="1">
                <a:solidFill>
                  <a:srgbClr val="333333"/>
                </a:solidFill>
                <a:effectLst/>
                <a:latin typeface="Times New Roman" panose="02020603050405020304" pitchFamily="18" charset="0"/>
                <a:cs typeface="Times New Roman" panose="02020603050405020304" pitchFamily="18" charset="0"/>
              </a:rPr>
              <a:t>javascript</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0" i="0" dirty="0" err="1">
                <a:solidFill>
                  <a:srgbClr val="333333"/>
                </a:solidFill>
                <a:effectLst/>
                <a:latin typeface="Times New Roman" panose="02020603050405020304" pitchFamily="18" charset="0"/>
                <a:cs typeface="Times New Roman" panose="02020603050405020304" pitchFamily="18" charset="0"/>
              </a:rPr>
              <a:t>src</a:t>
            </a:r>
            <a:r>
              <a:rPr lang="en-US" sz="1600" b="0" i="0" dirty="0">
                <a:solidFill>
                  <a:srgbClr val="333333"/>
                </a:solidFill>
                <a:effectLst/>
                <a:latin typeface="Times New Roman" panose="02020603050405020304" pitchFamily="18" charset="0"/>
                <a:cs typeface="Times New Roman" panose="02020603050405020304" pitchFamily="18" charset="0"/>
              </a:rPr>
              <a:t>=“msg.js”&gt;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&lt;/script&gt;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&lt;/head&gt;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&lt;body&gt;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&lt;p&gt;welcome </a:t>
            </a:r>
            <a:r>
              <a:rPr lang="en-US" sz="1600" b="0" i="0" dirty="0" err="1">
                <a:solidFill>
                  <a:srgbClr val="333333"/>
                </a:solidFill>
                <a:effectLst/>
                <a:latin typeface="Times New Roman" panose="02020603050405020304" pitchFamily="18" charset="0"/>
                <a:cs typeface="Times New Roman" panose="02020603050405020304" pitchFamily="18" charset="0"/>
              </a:rPr>
              <a:t>javascript</a:t>
            </a:r>
            <a:r>
              <a:rPr lang="en-US" sz="1600" b="0" i="0" dirty="0">
                <a:solidFill>
                  <a:srgbClr val="333333"/>
                </a:solidFill>
                <a:effectLst/>
                <a:latin typeface="Times New Roman" panose="02020603050405020304" pitchFamily="18" charset="0"/>
                <a:cs typeface="Times New Roman" panose="02020603050405020304" pitchFamily="18" charset="0"/>
              </a:rPr>
              <a:t>&lt;/p&gt;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&lt;form&gt;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&lt;input type=“button” value=“clock” onclick=“msg()”&gt;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&lt;/form&gt;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&lt;/body&gt;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&lt;/html&gt;</a:t>
            </a:r>
            <a:br>
              <a:rPr lang="en-US" sz="1600" b="0" i="0" dirty="0">
                <a:solidFill>
                  <a:srgbClr val="333333"/>
                </a:solidFill>
                <a:effectLst/>
                <a:latin typeface="Times New Roman" panose="02020603050405020304" pitchFamily="18" charset="0"/>
                <a:cs typeface="Times New Roman" panose="02020603050405020304" pitchFamily="18" charset="0"/>
              </a:rPr>
            </a:br>
            <a:br>
              <a:rPr lang="en-US" sz="1600" b="0" i="0" dirty="0">
                <a:solidFill>
                  <a:srgbClr val="333333"/>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0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0169-A156-1860-B5E4-DF8D35C3C830}"/>
              </a:ext>
            </a:extLst>
          </p:cNvPr>
          <p:cNvSpPr>
            <a:spLocks noGrp="1"/>
          </p:cNvSpPr>
          <p:nvPr>
            <p:ph type="title"/>
          </p:nvPr>
        </p:nvSpPr>
        <p:spPr>
          <a:xfrm>
            <a:off x="205273" y="1"/>
            <a:ext cx="9068729" cy="6858000"/>
          </a:xfrm>
        </p:spPr>
        <p:txBody>
          <a:bodyPr>
            <a:normAutofit fontScale="90000"/>
          </a:bodyPr>
          <a:lstStyle/>
          <a:p>
            <a:r>
              <a:rPr lang="en-US" sz="1800" b="0" i="0" dirty="0">
                <a:solidFill>
                  <a:srgbClr val="333333"/>
                </a:solidFill>
                <a:effectLst/>
                <a:latin typeface="Times New Roman" panose="02020603050405020304" pitchFamily="18" charset="0"/>
                <a:cs typeface="Times New Roman" panose="02020603050405020304" pitchFamily="18" charset="0"/>
              </a:rPr>
              <a:t>JavaScript Comment: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Advantages of Comment: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1.</a:t>
            </a:r>
            <a:r>
              <a:rPr lang="en-US" sz="1800" b="1" i="0" dirty="0">
                <a:solidFill>
                  <a:srgbClr val="000000"/>
                </a:solidFill>
                <a:effectLst/>
                <a:latin typeface="Times New Roman" panose="02020603050405020304" pitchFamily="18" charset="0"/>
                <a:cs typeface="Times New Roman" panose="02020603050405020304" pitchFamily="18" charset="0"/>
              </a:rPr>
              <a:t> To make code easy to understand</a:t>
            </a:r>
            <a:br>
              <a:rPr lang="en-US" sz="1800" b="1" i="0" dirty="0">
                <a:solidFill>
                  <a:srgbClr val="000000"/>
                </a:solidFill>
                <a:effectLst/>
                <a:latin typeface="Times New Roman" panose="02020603050405020304" pitchFamily="18" charset="0"/>
                <a:cs typeface="Times New Roman" panose="02020603050405020304" pitchFamily="18" charset="0"/>
              </a:rPr>
            </a:br>
            <a:r>
              <a:rPr lang="en-US" sz="1800" b="1" i="0" dirty="0">
                <a:solidFill>
                  <a:srgbClr val="000000"/>
                </a:solidFill>
                <a:effectLst/>
                <a:latin typeface="Times New Roman" panose="02020603050405020304" pitchFamily="18" charset="0"/>
                <a:cs typeface="Times New Roman" panose="02020603050405020304" pitchFamily="18" charset="0"/>
              </a:rPr>
              <a:t>2.To avoid th</a:t>
            </a:r>
            <a:r>
              <a:rPr lang="en-US" sz="1800" b="1" dirty="0">
                <a:solidFill>
                  <a:srgbClr val="000000"/>
                </a:solidFill>
                <a:latin typeface="Times New Roman" panose="02020603050405020304" pitchFamily="18" charset="0"/>
                <a:cs typeface="Times New Roman" panose="02020603050405020304" pitchFamily="18" charset="0"/>
              </a:rPr>
              <a:t>e unnecessary code</a:t>
            </a:r>
            <a:br>
              <a:rPr lang="en-US" sz="1800" b="1" dirty="0">
                <a:solidFill>
                  <a:srgbClr val="000000"/>
                </a:solidFill>
                <a:latin typeface="Times New Roman" panose="02020603050405020304" pitchFamily="18" charset="0"/>
                <a:cs typeface="Times New Roman" panose="02020603050405020304" pitchFamily="18" charset="0"/>
              </a:rPr>
            </a:br>
            <a:r>
              <a:rPr lang="en-US" sz="1800" dirty="0">
                <a:solidFill>
                  <a:srgbClr val="000000"/>
                </a:solidFill>
                <a:latin typeface="Times New Roman" panose="02020603050405020304" pitchFamily="18" charset="0"/>
                <a:cs typeface="Times New Roman" panose="02020603050405020304" pitchFamily="18" charset="0"/>
              </a:rPr>
              <a:t>Types Of JavaScript Comment:</a:t>
            </a:r>
            <a:br>
              <a:rPr lang="en-US" sz="1800" dirty="0">
                <a:solidFill>
                  <a:srgbClr val="000000"/>
                </a:solidFill>
                <a:latin typeface="Times New Roman" panose="02020603050405020304" pitchFamily="18" charset="0"/>
                <a:cs typeface="Times New Roman" panose="02020603050405020304" pitchFamily="18" charset="0"/>
              </a:rPr>
            </a:br>
            <a:r>
              <a:rPr lang="en-US" sz="1800" dirty="0">
                <a:solidFill>
                  <a:srgbClr val="000000"/>
                </a:solidFill>
                <a:latin typeface="Times New Roman" panose="02020603050405020304" pitchFamily="18" charset="0"/>
                <a:cs typeface="Times New Roman" panose="02020603050405020304" pitchFamily="18" charset="0"/>
              </a:rPr>
              <a:t>1)Single-line Comment</a:t>
            </a:r>
            <a:br>
              <a:rPr lang="en-US" sz="1800" dirty="0">
                <a:solidFill>
                  <a:srgbClr val="000000"/>
                </a:solidFill>
                <a:latin typeface="Times New Roman" panose="02020603050405020304" pitchFamily="18" charset="0"/>
                <a:cs typeface="Times New Roman" panose="02020603050405020304" pitchFamily="18" charset="0"/>
              </a:rPr>
            </a:br>
            <a:r>
              <a:rPr lang="en-US" sz="1800" dirty="0">
                <a:solidFill>
                  <a:srgbClr val="000000"/>
                </a:solidFill>
                <a:latin typeface="Times New Roman" panose="02020603050405020304" pitchFamily="18" charset="0"/>
                <a:cs typeface="Times New Roman" panose="02020603050405020304" pitchFamily="18" charset="0"/>
              </a:rPr>
              <a:t>2)Multi-Line Comment</a:t>
            </a:r>
            <a:br>
              <a:rPr lang="en-US" sz="1800" dirty="0">
                <a:solidFill>
                  <a:srgbClr val="000000"/>
                </a:solidFill>
                <a:latin typeface="Times New Roman" panose="02020603050405020304" pitchFamily="18" charset="0"/>
                <a:cs typeface="Times New Roman" panose="02020603050405020304" pitchFamily="18" charset="0"/>
              </a:rPr>
            </a:br>
            <a:r>
              <a:rPr lang="en-US" sz="1800" dirty="0">
                <a:solidFill>
                  <a:srgbClr val="000000"/>
                </a:solidFill>
                <a:latin typeface="Times New Roman" panose="02020603050405020304" pitchFamily="18" charset="0"/>
                <a:cs typeface="Times New Roman" panose="02020603050405020304" pitchFamily="18" charset="0"/>
              </a:rPr>
              <a:t>1)Single-line Comment-</a:t>
            </a:r>
            <a:r>
              <a:rPr lang="en-US" sz="1800" b="0" i="0" dirty="0">
                <a:solidFill>
                  <a:srgbClr val="333333"/>
                </a:solidFill>
                <a:effectLst/>
                <a:latin typeface="Times New Roman" panose="02020603050405020304" pitchFamily="18" charset="0"/>
                <a:cs typeface="Times New Roman" panose="02020603050405020304" pitchFamily="18" charset="0"/>
              </a:rPr>
              <a:t> It is represented by double forward slashes (//). It can be used before and after the statement.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Example:</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&lt;script&gt;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//It is a single line comment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err="1">
                <a:solidFill>
                  <a:srgbClr val="333333"/>
                </a:solidFill>
                <a:effectLst/>
                <a:latin typeface="Times New Roman" panose="02020603050405020304" pitchFamily="18" charset="0"/>
                <a:cs typeface="Times New Roman" panose="02020603050405020304" pitchFamily="18" charset="0"/>
              </a:rPr>
              <a:t>document.write</a:t>
            </a:r>
            <a:r>
              <a:rPr lang="en-US" sz="1800" b="0" i="0" dirty="0">
                <a:solidFill>
                  <a:srgbClr val="333333"/>
                </a:solidFill>
                <a:effectLst/>
                <a:latin typeface="Times New Roman" panose="02020603050405020304" pitchFamily="18" charset="0"/>
                <a:cs typeface="Times New Roman" panose="02020603050405020304" pitchFamily="18" charset="0"/>
              </a:rPr>
              <a:t>(“hello”);</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&lt;/script&gt;</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2)Multi-line Comment- It can be used to add single as well as multi line comments.</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Example:</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 code here*/</a:t>
            </a:r>
            <a:br>
              <a:rPr lang="en-IN" sz="1800" dirty="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JavaScript Variable:</a:t>
            </a:r>
            <a:br>
              <a:rPr lang="en-IN" sz="1800" dirty="0">
                <a:solidFill>
                  <a:schemeClr val="tx1"/>
                </a:solidFill>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A </a:t>
            </a:r>
            <a:r>
              <a:rPr lang="en-US" sz="1800" b="1" i="0" dirty="0">
                <a:solidFill>
                  <a:srgbClr val="333333"/>
                </a:solidFill>
                <a:effectLst/>
                <a:latin typeface="Times New Roman" panose="02020603050405020304" pitchFamily="18" charset="0"/>
                <a:cs typeface="Times New Roman" panose="02020603050405020304" pitchFamily="18" charset="0"/>
              </a:rPr>
              <a:t>JavaScript variable</a:t>
            </a:r>
            <a:r>
              <a:rPr lang="en-US" sz="1800" b="0" i="0" dirty="0">
                <a:solidFill>
                  <a:srgbClr val="333333"/>
                </a:solidFill>
                <a:effectLst/>
                <a:latin typeface="Times New Roman" panose="02020603050405020304" pitchFamily="18" charset="0"/>
                <a:cs typeface="Times New Roman" panose="02020603050405020304" pitchFamily="18" charset="0"/>
              </a:rPr>
              <a:t> is simply a name of storage location. There are two types of variables in JavaScript : local variable and global variable.</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1.</a:t>
            </a:r>
            <a:r>
              <a:rPr lang="en-US" sz="1800" b="0" i="0" dirty="0">
                <a:solidFill>
                  <a:srgbClr val="000000"/>
                </a:solidFill>
                <a:effectLst/>
                <a:latin typeface="Times New Roman" panose="02020603050405020304" pitchFamily="18" charset="0"/>
                <a:cs typeface="Times New Roman" panose="02020603050405020304" pitchFamily="18" charset="0"/>
              </a:rPr>
              <a:t>Name must start with a letter (a to z or A to Z), underscore( _ ), or dollar( $ ) sign.</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2. JavaScript variables are case sensitive, for example x and X are different variables.</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3. After first letter we can use digits (0 to 9), for example value1.</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Syntax:</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 var x=10;</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err="1">
                <a:solidFill>
                  <a:srgbClr val="000000"/>
                </a:solidFill>
                <a:effectLst/>
                <a:latin typeface="Times New Roman" panose="02020603050405020304" pitchFamily="18" charset="0"/>
                <a:cs typeface="Times New Roman" panose="02020603050405020304" pitchFamily="18" charset="0"/>
              </a:rPr>
              <a:t>var_value</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0" i="0" dirty="0" err="1">
                <a:solidFill>
                  <a:srgbClr val="000000"/>
                </a:solidFill>
                <a:effectLst/>
                <a:latin typeface="Times New Roman" panose="02020603050405020304" pitchFamily="18" charset="0"/>
                <a:cs typeface="Times New Roman" panose="02020603050405020304" pitchFamily="18" charset="0"/>
              </a:rPr>
              <a:t>sonoo</a:t>
            </a:r>
            <a:r>
              <a:rPr lang="en-US" sz="1800" b="0" i="0" dirty="0">
                <a:solidFill>
                  <a:srgbClr val="000000"/>
                </a:solidFill>
                <a:effectLst/>
                <a:latin typeface="Times New Roman" panose="02020603050405020304" pitchFamily="18" charset="0"/>
                <a:cs typeface="Times New Roman" panose="02020603050405020304" pitchFamily="18" charset="0"/>
              </a:rPr>
              <a:t>”;</a:t>
            </a:r>
            <a:br>
              <a:rPr lang="en-US" sz="1800" b="0" i="0" dirty="0">
                <a:solidFill>
                  <a:srgbClr val="000000"/>
                </a:solidFill>
                <a:effectLst/>
                <a:latin typeface="Times New Roman" panose="02020603050405020304" pitchFamily="18" charset="0"/>
                <a:cs typeface="Times New Roman" panose="02020603050405020304" pitchFamily="18" charset="0"/>
              </a:rPr>
            </a:br>
            <a:br>
              <a:rPr lang="en-US" sz="1800" b="0" i="0" dirty="0">
                <a:solidFill>
                  <a:srgbClr val="333333"/>
                </a:solidFill>
                <a:effectLst/>
                <a:latin typeface="Times New Roman" panose="02020603050405020304" pitchFamily="18" charset="0"/>
                <a:cs typeface="Times New Roman" panose="02020603050405020304" pitchFamily="18" charset="0"/>
              </a:rPr>
            </a:br>
            <a:br>
              <a:rPr lang="en-US" sz="1800" b="0" i="0" dirty="0">
                <a:solidFill>
                  <a:schemeClr val="tx1"/>
                </a:solidFill>
                <a:effectLst/>
                <a:latin typeface="Times New Roman" panose="02020603050405020304" pitchFamily="18" charset="0"/>
                <a:cs typeface="Times New Roman" panose="02020603050405020304" pitchFamily="18" charset="0"/>
              </a:rPr>
            </a:br>
            <a:br>
              <a:rPr lang="en-US" sz="1400" b="0" i="0" dirty="0">
                <a:solidFill>
                  <a:srgbClr val="000000"/>
                </a:solidFill>
                <a:effectLst/>
                <a:latin typeface="Times New Roman" panose="02020603050405020304" pitchFamily="18" charset="0"/>
                <a:cs typeface="Times New Roman" panose="02020603050405020304" pitchFamily="18" charset="0"/>
              </a:rPr>
            </a:br>
            <a:br>
              <a:rPr lang="en-US" sz="1400" b="0" i="0" dirty="0">
                <a:solidFill>
                  <a:srgbClr val="000000"/>
                </a:solidFill>
                <a:effectLst/>
                <a:latin typeface="Times New Roman" panose="02020603050405020304" pitchFamily="18" charset="0"/>
                <a:cs typeface="Times New Roman" panose="02020603050405020304" pitchFamily="18" charset="0"/>
              </a:rPr>
            </a:br>
            <a:br>
              <a:rPr lang="en-US" sz="1400" b="0" i="0" dirty="0">
                <a:solidFill>
                  <a:srgbClr val="000000"/>
                </a:solidFill>
                <a:effectLst/>
                <a:latin typeface="Times New Roman" panose="02020603050405020304" pitchFamily="18" charset="0"/>
                <a:cs typeface="Times New Roman" panose="02020603050405020304" pitchFamily="18" charset="0"/>
              </a:rPr>
            </a:br>
            <a:br>
              <a:rPr lang="en-IN" sz="1400" dirty="0">
                <a:solidFill>
                  <a:schemeClr val="tx1"/>
                </a:solidFill>
                <a:latin typeface="Times New Roman" panose="02020603050405020304" pitchFamily="18" charset="0"/>
                <a:cs typeface="Times New Roman" panose="02020603050405020304" pitchFamily="18" charset="0"/>
              </a:rPr>
            </a:b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47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FBAA-8515-DABE-03E6-1CDEE11D427C}"/>
              </a:ext>
            </a:extLst>
          </p:cNvPr>
          <p:cNvSpPr>
            <a:spLocks noGrp="1"/>
          </p:cNvSpPr>
          <p:nvPr>
            <p:ph type="title"/>
          </p:nvPr>
        </p:nvSpPr>
        <p:spPr>
          <a:xfrm>
            <a:off x="475861" y="0"/>
            <a:ext cx="9153331" cy="6858000"/>
          </a:xfrm>
        </p:spPr>
        <p:txBody>
          <a:bodyPr>
            <a:normAutofit fontScale="90000"/>
          </a:bodyPr>
          <a:lstStyle/>
          <a:p>
            <a:br>
              <a:rPr lang="en-US" sz="1400" dirty="0">
                <a:solidFill>
                  <a:schemeClr val="tx1"/>
                </a:solidFill>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1.Local Variable:</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 JavaScript local variable is declared inside block or function. It is accessible within the function or block only. For example: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&lt;script&gt;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function </a:t>
            </a:r>
            <a:r>
              <a:rPr lang="en-US" sz="1800" dirty="0" err="1">
                <a:solidFill>
                  <a:schemeClr val="tx1"/>
                </a:solidFill>
                <a:latin typeface="Times New Roman" panose="02020603050405020304" pitchFamily="18" charset="0"/>
                <a:cs typeface="Times New Roman" panose="02020603050405020304" pitchFamily="18" charset="0"/>
              </a:rPr>
              <a:t>abc</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var x=10;//local variable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&lt;/script&gt;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2.Global Variable:</a:t>
            </a:r>
            <a:br>
              <a:rPr lang="en-US" sz="1800" dirty="0">
                <a:solidFill>
                  <a:schemeClr val="tx1"/>
                </a:solidFill>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A </a:t>
            </a:r>
            <a:r>
              <a:rPr lang="en-US" sz="1800" b="1" i="0" dirty="0">
                <a:solidFill>
                  <a:srgbClr val="333333"/>
                </a:solidFill>
                <a:effectLst/>
                <a:latin typeface="Times New Roman" panose="02020603050405020304" pitchFamily="18" charset="0"/>
                <a:cs typeface="Times New Roman" panose="02020603050405020304" pitchFamily="18" charset="0"/>
              </a:rPr>
              <a:t>JavaScript global variable</a:t>
            </a:r>
            <a:r>
              <a:rPr lang="en-US" sz="1800" b="0" i="0" dirty="0">
                <a:solidFill>
                  <a:srgbClr val="333333"/>
                </a:solidFill>
                <a:effectLst/>
                <a:latin typeface="Times New Roman" panose="02020603050405020304" pitchFamily="18" charset="0"/>
                <a:cs typeface="Times New Roman" panose="02020603050405020304" pitchFamily="18" charset="0"/>
              </a:rPr>
              <a:t> is accessible from any function. A variable i.e. declared outside the function or declared with window object is known as global variable. </a:t>
            </a:r>
            <a:br>
              <a:rPr lang="en-US" sz="1800" b="0" i="0" dirty="0">
                <a:solidFill>
                  <a:srgbClr val="333333"/>
                </a:solidFill>
                <a:effectLst/>
                <a:latin typeface="Times New Roman" panose="02020603050405020304" pitchFamily="18" charset="0"/>
                <a:cs typeface="Times New Roman" panose="02020603050405020304" pitchFamily="18" charset="0"/>
              </a:rPr>
            </a:br>
            <a:r>
              <a:rPr lang="en-US" sz="1800" b="0" i="0" dirty="0">
                <a:solidFill>
                  <a:srgbClr val="333333"/>
                </a:solidFill>
                <a:effectLst/>
                <a:latin typeface="Times New Roman" panose="02020603050405020304" pitchFamily="18" charset="0"/>
                <a:cs typeface="Times New Roman" panose="02020603050405020304" pitchFamily="18" charset="0"/>
              </a:rPr>
              <a:t>For example:</a:t>
            </a:r>
            <a:br>
              <a:rPr lang="en-US" sz="1800" b="0" i="0" dirty="0">
                <a:solidFill>
                  <a:schemeClr val="tx1"/>
                </a:solidFill>
                <a:effectLst/>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Var data=200;//global variable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function a()</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document.written</a:t>
            </a:r>
            <a:r>
              <a:rPr lang="en-US" sz="1800" dirty="0">
                <a:solidFill>
                  <a:schemeClr val="tx1"/>
                </a:solidFill>
                <a:latin typeface="Times New Roman" panose="02020603050405020304" pitchFamily="18" charset="0"/>
                <a:cs typeface="Times New Roman" panose="02020603050405020304" pitchFamily="18" charset="0"/>
              </a:rPr>
              <a:t>(data);</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Javacript</a:t>
            </a:r>
            <a:r>
              <a:rPr lang="en-US" sz="1800" dirty="0">
                <a:solidFill>
                  <a:schemeClr val="tx1"/>
                </a:solidFill>
                <a:latin typeface="Times New Roman" panose="02020603050405020304" pitchFamily="18" charset="0"/>
                <a:cs typeface="Times New Roman" panose="02020603050405020304" pitchFamily="18" charset="0"/>
              </a:rPr>
              <a:t> Datatypes: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1)Primitive Datatypes-</a:t>
            </a:r>
            <a:r>
              <a:rPr lang="en-US" sz="1800" dirty="0" err="1">
                <a:solidFill>
                  <a:schemeClr val="tx1"/>
                </a:solidFill>
                <a:latin typeface="Times New Roman" panose="02020603050405020304" pitchFamily="18" charset="0"/>
                <a:cs typeface="Times New Roman" panose="02020603050405020304" pitchFamily="18" charset="0"/>
              </a:rPr>
              <a:t>String,Number,Boolean,Undefined,Null</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2)Non-Primitive data types-</a:t>
            </a:r>
            <a:r>
              <a:rPr lang="en-US" sz="1800" dirty="0" err="1">
                <a:solidFill>
                  <a:schemeClr val="tx1"/>
                </a:solidFill>
                <a:latin typeface="Times New Roman" panose="02020603050405020304" pitchFamily="18" charset="0"/>
                <a:cs typeface="Times New Roman" panose="02020603050405020304" pitchFamily="18" charset="0"/>
              </a:rPr>
              <a:t>Object,Array,RegExp</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60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FBAA-8515-DABE-03E6-1CDEE11D427C}"/>
              </a:ext>
            </a:extLst>
          </p:cNvPr>
          <p:cNvSpPr>
            <a:spLocks noGrp="1"/>
          </p:cNvSpPr>
          <p:nvPr>
            <p:ph type="title"/>
          </p:nvPr>
        </p:nvSpPr>
        <p:spPr>
          <a:xfrm>
            <a:off x="475861" y="0"/>
            <a:ext cx="9153331" cy="6858000"/>
          </a:xfrm>
        </p:spPr>
        <p:txBody>
          <a:bodyPr>
            <a:normAutofit fontScale="90000"/>
          </a:bodyPr>
          <a:lstStyle/>
          <a:p>
            <a:br>
              <a:rPr lang="en-US" sz="1400" dirty="0">
                <a:solidFill>
                  <a:schemeClr val="tx1"/>
                </a:solidFill>
                <a:latin typeface="Times New Roman" panose="02020603050405020304" pitchFamily="18" charset="0"/>
                <a:cs typeface="Times New Roman" panose="02020603050405020304" pitchFamily="18" charset="0"/>
              </a:rPr>
            </a:br>
            <a:br>
              <a:rPr lang="en-US" sz="14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JavaScript Operators: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1.Arithmetic Operators: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Addition(+),</a:t>
            </a:r>
            <a:r>
              <a:rPr lang="en-US" sz="1800" dirty="0" err="1">
                <a:solidFill>
                  <a:schemeClr val="tx1"/>
                </a:solidFill>
                <a:latin typeface="Times New Roman" panose="02020603050405020304" pitchFamily="18" charset="0"/>
                <a:cs typeface="Times New Roman" panose="02020603050405020304" pitchFamily="18" charset="0"/>
              </a:rPr>
              <a:t>Substrction</a:t>
            </a:r>
            <a:r>
              <a:rPr lang="en-US" sz="1800" dirty="0">
                <a:solidFill>
                  <a:schemeClr val="tx1"/>
                </a:solidFill>
                <a:latin typeface="Times New Roman" panose="02020603050405020304" pitchFamily="18" charset="0"/>
                <a:cs typeface="Times New Roman" panose="02020603050405020304" pitchFamily="18" charset="0"/>
              </a:rPr>
              <a:t>(-),Multiplication(*),Division(/),Modulus(%),Increment(++),Decrement(--);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2.Comparison Operators:</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Isequal</a:t>
            </a:r>
            <a:r>
              <a:rPr lang="en-US" sz="1800" dirty="0">
                <a:solidFill>
                  <a:schemeClr val="tx1"/>
                </a:solidFill>
                <a:latin typeface="Times New Roman" panose="02020603050405020304" pitchFamily="18" charset="0"/>
                <a:cs typeface="Times New Roman" panose="02020603050405020304" pitchFamily="18" charset="0"/>
              </a:rPr>
              <a:t> to(==),</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Var data=200;//global variable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function a()</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document.written</a:t>
            </a:r>
            <a:r>
              <a:rPr lang="en-US" sz="1800" dirty="0">
                <a:solidFill>
                  <a:schemeClr val="tx1"/>
                </a:solidFill>
                <a:latin typeface="Times New Roman" panose="02020603050405020304" pitchFamily="18" charset="0"/>
                <a:cs typeface="Times New Roman" panose="02020603050405020304" pitchFamily="18" charset="0"/>
              </a:rPr>
              <a:t>(data);</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Javacript</a:t>
            </a:r>
            <a:r>
              <a:rPr lang="en-US" sz="1800" dirty="0">
                <a:solidFill>
                  <a:schemeClr val="tx1"/>
                </a:solidFill>
                <a:latin typeface="Times New Roman" panose="02020603050405020304" pitchFamily="18" charset="0"/>
                <a:cs typeface="Times New Roman" panose="02020603050405020304" pitchFamily="18" charset="0"/>
              </a:rPr>
              <a:t> Datatypes: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1)Primitive Datatypes-</a:t>
            </a:r>
            <a:r>
              <a:rPr lang="en-US" sz="1800" dirty="0" err="1">
                <a:solidFill>
                  <a:schemeClr val="tx1"/>
                </a:solidFill>
                <a:latin typeface="Times New Roman" panose="02020603050405020304" pitchFamily="18" charset="0"/>
                <a:cs typeface="Times New Roman" panose="02020603050405020304" pitchFamily="18" charset="0"/>
              </a:rPr>
              <a:t>String,Number,Boolean,Undefined,Null</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2)Non-Primitive data types-</a:t>
            </a:r>
            <a:r>
              <a:rPr lang="en-US" sz="1800" dirty="0" err="1">
                <a:solidFill>
                  <a:schemeClr val="tx1"/>
                </a:solidFill>
                <a:latin typeface="Times New Roman" panose="02020603050405020304" pitchFamily="18" charset="0"/>
                <a:cs typeface="Times New Roman" panose="02020603050405020304" pitchFamily="18" charset="0"/>
              </a:rPr>
              <a:t>Object,Array,RegExp</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JavaScript Operators: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1.Arithmetic Operators: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Addition(+),</a:t>
            </a:r>
            <a:r>
              <a:rPr lang="en-US" sz="1800" dirty="0" err="1">
                <a:solidFill>
                  <a:schemeClr val="tx1"/>
                </a:solidFill>
                <a:latin typeface="Times New Roman" panose="02020603050405020304" pitchFamily="18" charset="0"/>
                <a:cs typeface="Times New Roman" panose="02020603050405020304" pitchFamily="18" charset="0"/>
              </a:rPr>
              <a:t>Substrction</a:t>
            </a:r>
            <a:r>
              <a:rPr lang="en-US" sz="1800" dirty="0">
                <a:solidFill>
                  <a:schemeClr val="tx1"/>
                </a:solidFill>
                <a:latin typeface="Times New Roman" panose="02020603050405020304" pitchFamily="18" charset="0"/>
                <a:cs typeface="Times New Roman" panose="02020603050405020304" pitchFamily="18" charset="0"/>
              </a:rPr>
              <a:t>(-),Multiplication(*),Division(/),Modulus(%),Increment(++),Decrement(--);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2.Comparison Operators:</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Isequal</a:t>
            </a:r>
            <a:r>
              <a:rPr lang="en-US" sz="1800" dirty="0">
                <a:solidFill>
                  <a:schemeClr val="tx1"/>
                </a:solidFill>
                <a:latin typeface="Times New Roman" panose="02020603050405020304" pitchFamily="18" charset="0"/>
                <a:cs typeface="Times New Roman" panose="02020603050405020304" pitchFamily="18" charset="0"/>
              </a:rPr>
              <a:t> to(==),Identical(===),</a:t>
            </a:r>
            <a:r>
              <a:rPr lang="en-US" sz="1800" dirty="0" err="1">
                <a:solidFill>
                  <a:schemeClr val="tx1"/>
                </a:solidFill>
                <a:latin typeface="Times New Roman" panose="02020603050405020304" pitchFamily="18" charset="0"/>
                <a:cs typeface="Times New Roman" panose="02020603050405020304" pitchFamily="18" charset="0"/>
              </a:rPr>
              <a:t>NotEqual</a:t>
            </a:r>
            <a:r>
              <a:rPr lang="en-US" sz="1800" dirty="0">
                <a:solidFill>
                  <a:schemeClr val="tx1"/>
                </a:solidFill>
                <a:latin typeface="Times New Roman" panose="02020603050405020304" pitchFamily="18" charset="0"/>
                <a:cs typeface="Times New Roman" panose="02020603050405020304" pitchFamily="18" charset="0"/>
              </a:rPr>
              <a:t> to(!=)</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3.Bitwise </a:t>
            </a:r>
            <a:r>
              <a:rPr lang="en-US" sz="1800" dirty="0" err="1">
                <a:solidFill>
                  <a:schemeClr val="tx1"/>
                </a:solidFill>
                <a:latin typeface="Times New Roman" panose="02020603050405020304" pitchFamily="18" charset="0"/>
                <a:cs typeface="Times New Roman" panose="02020603050405020304" pitchFamily="18" charset="0"/>
              </a:rPr>
              <a:t>Opeartors</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AND(&amp;)OR,(|),XOR(^),NOT(~)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4Logical </a:t>
            </a:r>
            <a:r>
              <a:rPr lang="en-US" sz="1800" dirty="0" err="1">
                <a:solidFill>
                  <a:schemeClr val="tx1"/>
                </a:solidFill>
                <a:latin typeface="Times New Roman" panose="02020603050405020304" pitchFamily="18" charset="0"/>
                <a:cs typeface="Times New Roman" panose="02020603050405020304" pitchFamily="18" charset="0"/>
              </a:rPr>
              <a:t>Oprator</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AND(&amp;&amp;),OR(||),Not(!)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5.Assignment </a:t>
            </a:r>
            <a:r>
              <a:rPr lang="en-US" sz="1800" dirty="0" err="1">
                <a:solidFill>
                  <a:schemeClr val="tx1"/>
                </a:solidFill>
                <a:latin typeface="Times New Roman" panose="02020603050405020304" pitchFamily="18" charset="0"/>
                <a:cs typeface="Times New Roman" panose="02020603050405020304" pitchFamily="18" charset="0"/>
              </a:rPr>
              <a:t>Oprator</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Assign(--),Add And Assign(+=),</a:t>
            </a:r>
            <a:r>
              <a:rPr lang="en-US" sz="1800" dirty="0" err="1">
                <a:solidFill>
                  <a:schemeClr val="tx1"/>
                </a:solidFill>
                <a:latin typeface="Times New Roman" panose="02020603050405020304" pitchFamily="18" charset="0"/>
                <a:cs typeface="Times New Roman" panose="02020603050405020304" pitchFamily="18" charset="0"/>
              </a:rPr>
              <a:t>Substract</a:t>
            </a:r>
            <a:r>
              <a:rPr lang="en-US" sz="1800" dirty="0">
                <a:solidFill>
                  <a:schemeClr val="tx1"/>
                </a:solidFill>
                <a:latin typeface="Times New Roman" panose="02020603050405020304" pitchFamily="18" charset="0"/>
                <a:cs typeface="Times New Roman" panose="02020603050405020304" pitchFamily="18" charset="0"/>
              </a:rPr>
              <a:t> and assign(-=)</a:t>
            </a:r>
            <a:br>
              <a:rPr lang="en-US" sz="1800" dirty="0">
                <a:solidFill>
                  <a:schemeClr val="tx1"/>
                </a:solidFill>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70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79D4E-B987-93FC-128E-C3A59C77A9FD}"/>
              </a:ext>
            </a:extLst>
          </p:cNvPr>
          <p:cNvSpPr>
            <a:spLocks noGrp="1"/>
          </p:cNvSpPr>
          <p:nvPr>
            <p:ph type="title"/>
          </p:nvPr>
        </p:nvSpPr>
        <p:spPr>
          <a:xfrm>
            <a:off x="149629" y="0"/>
            <a:ext cx="10058399" cy="6858000"/>
          </a:xfrm>
        </p:spPr>
        <p:txBody>
          <a:bodyPr>
            <a:normAutofit/>
          </a:bodyPr>
          <a:lstStyle/>
          <a:p>
            <a:r>
              <a:rPr lang="en-US" sz="1600" dirty="0" err="1">
                <a:solidFill>
                  <a:schemeClr val="tx1"/>
                </a:solidFill>
                <a:latin typeface="Times New Roman" panose="02020603050405020304" pitchFamily="18" charset="0"/>
                <a:cs typeface="Times New Roman" panose="02020603050405020304" pitchFamily="18" charset="0"/>
              </a:rPr>
              <a:t>Javacript</a:t>
            </a:r>
            <a:r>
              <a:rPr lang="en-US" sz="1600" dirty="0">
                <a:solidFill>
                  <a:schemeClr val="tx1"/>
                </a:solidFill>
                <a:latin typeface="Times New Roman" panose="02020603050405020304" pitchFamily="18" charset="0"/>
                <a:cs typeface="Times New Roman" panose="02020603050405020304" pitchFamily="18" charset="0"/>
              </a:rPr>
              <a:t> If-else:</a:t>
            </a:r>
            <a:br>
              <a:rPr lang="en-US" sz="1600" dirty="0">
                <a:solidFill>
                  <a:schemeClr val="tx1"/>
                </a:solidFill>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he </a:t>
            </a:r>
            <a:r>
              <a:rPr lang="en-US" sz="1600" b="1" i="0" dirty="0">
                <a:solidFill>
                  <a:srgbClr val="333333"/>
                </a:solidFill>
                <a:effectLst/>
                <a:latin typeface="Times New Roman" panose="02020603050405020304" pitchFamily="18" charset="0"/>
                <a:cs typeface="Times New Roman" panose="02020603050405020304" pitchFamily="18" charset="0"/>
              </a:rPr>
              <a:t>JavaScript if-else statement</a:t>
            </a:r>
            <a:r>
              <a:rPr lang="en-US" sz="1600" b="0" i="0" dirty="0">
                <a:solidFill>
                  <a:srgbClr val="333333"/>
                </a:solidFill>
                <a:effectLst/>
                <a:latin typeface="Times New Roman" panose="02020603050405020304" pitchFamily="18" charset="0"/>
                <a:cs typeface="Times New Roman" panose="02020603050405020304" pitchFamily="18" charset="0"/>
              </a:rPr>
              <a:t> is used </a:t>
            </a:r>
            <a:r>
              <a:rPr lang="en-US" sz="1600" b="0" i="1" dirty="0">
                <a:solidFill>
                  <a:srgbClr val="333333"/>
                </a:solidFill>
                <a:effectLst/>
                <a:latin typeface="Times New Roman" panose="02020603050405020304" pitchFamily="18" charset="0"/>
                <a:cs typeface="Times New Roman" panose="02020603050405020304" pitchFamily="18" charset="0"/>
              </a:rPr>
              <a:t>to execute the code whether condition is true or false</a:t>
            </a:r>
            <a:r>
              <a:rPr lang="en-US" sz="1600" b="0" i="0" dirty="0">
                <a:solidFill>
                  <a:srgbClr val="333333"/>
                </a:solidFill>
                <a:effectLst/>
                <a:latin typeface="Times New Roman" panose="02020603050405020304" pitchFamily="18" charset="0"/>
                <a:cs typeface="Times New Roman" panose="02020603050405020304" pitchFamily="18" charset="0"/>
              </a:rPr>
              <a: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1)If statement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2)If else Statement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3)if else if statement</a:t>
            </a:r>
            <a:br>
              <a:rPr lang="en-US" sz="1600" b="0" i="0" dirty="0">
                <a:solidFill>
                  <a:srgbClr val="333333"/>
                </a:solidFill>
                <a:effectLst/>
                <a:latin typeface="Times New Roman" panose="02020603050405020304" pitchFamily="18" charset="0"/>
                <a:cs typeface="Times New Roman" panose="02020603050405020304" pitchFamily="18" charset="0"/>
              </a:rPr>
            </a:b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JavaScript Switch:</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The </a:t>
            </a:r>
            <a:r>
              <a:rPr lang="en-US" sz="1600" b="1" i="0" dirty="0">
                <a:solidFill>
                  <a:srgbClr val="333333"/>
                </a:solidFill>
                <a:effectLst/>
                <a:latin typeface="Times New Roman" panose="02020603050405020304" pitchFamily="18" charset="0"/>
                <a:cs typeface="Times New Roman" panose="02020603050405020304" pitchFamily="18" charset="0"/>
              </a:rPr>
              <a:t>JavaScript switch statement</a:t>
            </a:r>
            <a:r>
              <a:rPr lang="en-US" sz="1600" b="0" i="0" dirty="0">
                <a:solidFill>
                  <a:srgbClr val="333333"/>
                </a:solidFill>
                <a:effectLst/>
                <a:latin typeface="Times New Roman" panose="02020603050405020304" pitchFamily="18" charset="0"/>
                <a:cs typeface="Times New Roman" panose="02020603050405020304" pitchFamily="18" charset="0"/>
              </a:rPr>
              <a:t> is used </a:t>
            </a:r>
            <a:r>
              <a:rPr lang="en-US" sz="1600" b="0" i="1" dirty="0">
                <a:solidFill>
                  <a:srgbClr val="333333"/>
                </a:solidFill>
                <a:effectLst/>
                <a:latin typeface="Times New Roman" panose="02020603050405020304" pitchFamily="18" charset="0"/>
                <a:cs typeface="Times New Roman" panose="02020603050405020304" pitchFamily="18" charset="0"/>
              </a:rPr>
              <a:t>to execute one code from multiple expressions</a:t>
            </a:r>
            <a:r>
              <a:rPr lang="en-US" sz="1600" b="0" i="0" dirty="0">
                <a:solidFill>
                  <a:srgbClr val="333333"/>
                </a:solidFill>
                <a:effectLst/>
                <a:latin typeface="Times New Roman" panose="02020603050405020304" pitchFamily="18" charset="0"/>
                <a:cs typeface="Times New Roman" panose="02020603050405020304" pitchFamily="18" charset="0"/>
              </a:rPr>
              <a:t>. It is just like else if statement that we have learned in previous page.</a:t>
            </a:r>
            <a:br>
              <a:rPr lang="en-US" sz="1050" b="0" i="0" dirty="0">
                <a:solidFill>
                  <a:srgbClr val="333333"/>
                </a:solidFill>
                <a:effectLst/>
                <a:latin typeface="inter-regular"/>
              </a:rPr>
            </a:b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07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994C-D571-D6A4-6D46-B2843FF0C93F}"/>
              </a:ext>
            </a:extLst>
          </p:cNvPr>
          <p:cNvSpPr>
            <a:spLocks noGrp="1"/>
          </p:cNvSpPr>
          <p:nvPr>
            <p:ph type="title"/>
          </p:nvPr>
        </p:nvSpPr>
        <p:spPr>
          <a:xfrm>
            <a:off x="677334" y="199505"/>
            <a:ext cx="8596668" cy="6658495"/>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JavaScript Loops:</a:t>
            </a:r>
            <a:br>
              <a:rPr lang="en-US" sz="1600" dirty="0">
                <a:solidFill>
                  <a:schemeClr val="tx1"/>
                </a:solidFill>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The </a:t>
            </a:r>
            <a:r>
              <a:rPr lang="en-US" sz="1600" b="1" i="0" dirty="0">
                <a:solidFill>
                  <a:srgbClr val="333333"/>
                </a:solidFill>
                <a:effectLst/>
                <a:latin typeface="Times New Roman" panose="02020603050405020304" pitchFamily="18" charset="0"/>
                <a:cs typeface="Times New Roman" panose="02020603050405020304" pitchFamily="18" charset="0"/>
              </a:rPr>
              <a:t>JavaScript loops</a:t>
            </a:r>
            <a:r>
              <a:rPr lang="en-US" sz="1600" b="0" i="0" dirty="0">
                <a:solidFill>
                  <a:srgbClr val="333333"/>
                </a:solidFill>
                <a:effectLst/>
                <a:latin typeface="Times New Roman" panose="02020603050405020304" pitchFamily="18" charset="0"/>
                <a:cs typeface="Times New Roman" panose="02020603050405020304" pitchFamily="18" charset="0"/>
              </a:rPr>
              <a:t> are used </a:t>
            </a:r>
            <a:r>
              <a:rPr lang="en-US" sz="1600" b="0" i="1" dirty="0">
                <a:solidFill>
                  <a:srgbClr val="333333"/>
                </a:solidFill>
                <a:effectLst/>
                <a:latin typeface="Times New Roman" panose="02020603050405020304" pitchFamily="18" charset="0"/>
                <a:cs typeface="Times New Roman" panose="02020603050405020304" pitchFamily="18" charset="0"/>
              </a:rPr>
              <a:t>to iterate the piece of code</a:t>
            </a:r>
            <a:r>
              <a:rPr lang="en-US" sz="1600" b="0" i="0" dirty="0">
                <a:solidFill>
                  <a:srgbClr val="333333"/>
                </a:solidFill>
                <a:effectLst/>
                <a:latin typeface="Times New Roman" panose="02020603050405020304" pitchFamily="18" charset="0"/>
                <a:cs typeface="Times New Roman" panose="02020603050405020304" pitchFamily="18" charset="0"/>
              </a:rPr>
              <a:t> using for, while, do while or for-in loops. It makes the code compact.</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1.for loop</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2.while loop</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3.do-while loop</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4.for-in-loop</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b="0" i="0" dirty="0">
                <a:solidFill>
                  <a:srgbClr val="333333"/>
                </a:solidFill>
                <a:effectLst/>
                <a:latin typeface="Times New Roman" panose="02020603050405020304" pitchFamily="18" charset="0"/>
                <a:cs typeface="Times New Roman" panose="02020603050405020304" pitchFamily="18" charset="0"/>
              </a:rPr>
              <a:t>1.for loop:</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The </a:t>
            </a:r>
            <a:r>
              <a:rPr lang="en-US" sz="1600" b="1" dirty="0">
                <a:solidFill>
                  <a:schemeClr val="tx1"/>
                </a:solidFill>
                <a:effectLst/>
                <a:latin typeface="Times New Roman" panose="02020603050405020304" pitchFamily="18" charset="0"/>
                <a:cs typeface="Times New Roman" panose="02020603050405020304" pitchFamily="18" charset="0"/>
              </a:rPr>
              <a:t>JavaScript for loop</a:t>
            </a:r>
            <a:r>
              <a:rPr lang="en-US" sz="1600" dirty="0">
                <a:solidFill>
                  <a:schemeClr val="tx1"/>
                </a:solidFill>
                <a:latin typeface="Times New Roman" panose="02020603050405020304" pitchFamily="18" charset="0"/>
                <a:cs typeface="Times New Roman" panose="02020603050405020304" pitchFamily="18" charset="0"/>
              </a:rPr>
              <a:t> </a:t>
            </a:r>
            <a:r>
              <a:rPr lang="en-US" sz="1600" i="1" dirty="0">
                <a:solidFill>
                  <a:schemeClr val="tx1"/>
                </a:solidFill>
                <a:latin typeface="Times New Roman" panose="02020603050405020304" pitchFamily="18" charset="0"/>
                <a:cs typeface="Times New Roman" panose="02020603050405020304" pitchFamily="18" charset="0"/>
              </a:rPr>
              <a:t>iterates the elements for the fixed number of times</a:t>
            </a:r>
            <a:r>
              <a:rPr lang="en-US" sz="1600" dirty="0">
                <a:solidFill>
                  <a:schemeClr val="tx1"/>
                </a:solidFill>
                <a:latin typeface="Times New Roman" panose="02020603050405020304" pitchFamily="18" charset="0"/>
                <a:cs typeface="Times New Roman" panose="02020603050405020304" pitchFamily="18" charset="0"/>
              </a:rPr>
              <a:t>. It should be used if number of iteration is known. The syntax of for loop is given below.</a:t>
            </a:r>
            <a:br>
              <a:rPr lang="en-US" sz="1600" dirty="0">
                <a:solidFill>
                  <a:schemeClr val="tx1"/>
                </a:solidFill>
                <a:latin typeface="Times New Roman" panose="02020603050405020304" pitchFamily="18" charset="0"/>
                <a:cs typeface="Times New Roman" panose="02020603050405020304" pitchFamily="18" charset="0"/>
              </a:rPr>
            </a:br>
            <a:br>
              <a:rPr lang="en-US" sz="1600" b="0" i="0" dirty="0">
                <a:solidFill>
                  <a:schemeClr val="tx1"/>
                </a:solidFill>
                <a:effectLst/>
                <a:latin typeface="Times New Roman" panose="02020603050405020304" pitchFamily="18" charset="0"/>
                <a:cs typeface="Times New Roman" panose="02020603050405020304" pitchFamily="18" charset="0"/>
              </a:rPr>
            </a:b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2661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539</TotalTime>
  <Words>1305</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inter-regular</vt:lpstr>
      <vt:lpstr>Times New Roman</vt:lpstr>
      <vt:lpstr>Trebuchet MS</vt:lpstr>
      <vt:lpstr>Wingdings 3</vt:lpstr>
      <vt:lpstr>Facet</vt:lpstr>
      <vt:lpstr>INTRODUCTION</vt:lpstr>
      <vt:lpstr>Javascript Example:  JavaScript provides 3 places to put the JavaScript code:  1.within body tag 2within head tag  3. external JavaScript file. Example: &lt;script type=“text/javascript”&gt; document.write(“Hello javscript”); &lt;/script&gt; The script tag specifies that we are using JavaScript. The text/javascript is the content type that provides information to the browser about the data. The document.write()is used to function is used to display dynamic content through JavaScript.   1)Code Between the body tag Example: &lt;html&gt; &lt;body&gt; &lt;script type=“text/javascript”&gt; alert(“Hello javatpoint”); &lt;/script&gt; &lt;/body&gt; &lt;/html&gt; </vt:lpstr>
      <vt:lpstr>  External js file: Function msg() { alert(“hello”) } 2)Code between the head tag: creating a function msg(). To create function in JavaScript, you need to write function with function_name as given below. Using onclick event to call msg() function. &lt;html&gt; &lt;head&gt; &lt;script type=“text/javscript”&gt; function msg()  { alert(“Hello javatpoint”); } &lt;/script&gt; &lt;/head&gt; &lt;body&gt; &lt;p&gt;Welcome to  javscript&lt;/p&gt; &lt;form&gt; &lt;input type=“button”  value=“click” onclick=“msg()”/&gt; &lt;/form&gt; &lt;/body&gt; &lt;/html&gt;      </vt:lpstr>
      <vt:lpstr> 3)In .js file(external javaScript) create external JavaScript file and embed it in many html page. An external JavaScript file must be saved by .js extension It is recommended to embed all JavaScript files into a single file. It increases the speed of the webpage. External js file: Function msg() { alert(“hello”) }  JavaScript File: &lt;html&gt; &lt;head&gt; &lt;script type=“text/javascript” src=“msg.js”&gt; &lt;/script&gt; &lt;/head&gt; &lt;body&gt; &lt;p&gt;welcome javascript&lt;/p&gt; &lt;form&gt; &lt;input type=“button” value=“clock” onclick=“msg()”&gt; &lt;/form&gt; &lt;/body&gt; &lt;/html&gt;  </vt:lpstr>
      <vt:lpstr>JavaScript Comment: Advantages of Comment: 1. To make code easy to understand 2.To avoid the unnecessary code Types Of JavaScript Comment: 1)Single-line Comment 2)Multi-Line Comment 1)Single-line Comment- It is represented by double forward slashes (//). It can be used before and after the statement. Example: &lt;script&gt; //It is a single line comment document.write(“hello”); &lt;/script&gt; 2)Multi-line Comment- It can be used to add single as well as multi line comments. Example: /* code here*/  JavaScript Variable: A JavaScript variable is simply a name of storage location. There are two types of variables in JavaScript : local variable and global variable. 1.Name must start with a letter (a to z or A to Z), underscore( _ ), or dollar( $ ) sign. 2. JavaScript variables are case sensitive, for example x and X are different variables. 3. After first letter we can use digits (0 to 9), for example value1. Syntax:  var x=10; var_value=“sonoo”;       </vt:lpstr>
      <vt:lpstr> 1.Local Variable: A JavaScript local variable is declared inside block or function. It is accessible within the function or block only. For example: &lt;script&gt; function abc() { var x=10;//local variable } &lt;/script&gt; 2.Global Variable: A JavaScript global variable is accessible from any function. A variable i.e. declared outside the function or declared with window object is known as global variable.  For example:    Var data=200;//global variable function a() { document.written(data); } Javacript Datatypes: 1)Primitive Datatypes-String,Number,Boolean,Undefined,Null 2)Non-Primitive data types-Object,Array,RegExp  </vt:lpstr>
      <vt:lpstr>  JavaScript Operators: 1.Arithmetic Operators: Addition(+),Substrction(-),Multiplication(*),Division(/),Modulus(%),Increment(++),Decrement(--); 2.Comparison Operators: Isequal to(==), Var data=200;//global variable function a() { document.written(data); } Javacript Datatypes: 1)Primitive Datatypes-String,Number,Boolean,Undefined,Null 2)Non-Primitive data types-Object,Array,RegExp  JavaScript Operators: 1.Arithmetic Operators: Addition(+),Substrction(-),Multiplication(*),Division(/),Modulus(%),Increment(++),Decrement(--); 2.Comparison Operators: Isequal to(==),Identical(===),NotEqual to(!=) 3.Bitwise Opeartors: AND(&amp;)OR,(|),XOR(^),NOT(~) 4Logical Oprator: AND(&amp;&amp;),OR(||),Not(!) 5.Assignment Oprator: Assign(--),Add And Assign(+=),Substract and assign(-=) </vt:lpstr>
      <vt:lpstr>Javacript If-else: he JavaScript if-else statement is used to execute the code whether condition is true or false. 1)If statement 2)If else Statement 3)if else if statement  JavaScript Switch: The JavaScript switch statement is used to execute one code from multiple expressions. It is just like else if statement that we have learned in previous page. </vt:lpstr>
      <vt:lpstr>JavaScript Loops: The JavaScript loops are used to iterate the piece of code using for, while, do while or for-in loops. It makes the code compact. 1.for loop 2.while loop 3.do-while loop 4.for-in-loop 1.for loop: The JavaScript for loop iterates the elements for the fixed number of times. It should be used if number of iteration is known. The syntax of for loop is given below.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Roshni Pokharkar</dc:creator>
  <cp:lastModifiedBy>Roshni Pokharkar</cp:lastModifiedBy>
  <cp:revision>11</cp:revision>
  <dcterms:created xsi:type="dcterms:W3CDTF">2022-09-14T11:58:52Z</dcterms:created>
  <dcterms:modified xsi:type="dcterms:W3CDTF">2022-09-15T07:09:41Z</dcterms:modified>
</cp:coreProperties>
</file>