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96" d="100"/>
          <a:sy n="96" d="100"/>
        </p:scale>
        <p:origin x="86"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3C03040-03F3-41B1-8123-79B4961FD84D}"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51233-8CDB-41EB-A808-0AB21D08DEDA}" type="slidenum">
              <a:rPr lang="en-IN" smtClean="0"/>
              <a:t>‹#›</a:t>
            </a:fld>
            <a:endParaRPr lang="en-IN"/>
          </a:p>
        </p:txBody>
      </p:sp>
    </p:spTree>
    <p:extLst>
      <p:ext uri="{BB962C8B-B14F-4D97-AF65-F5344CB8AC3E}">
        <p14:creationId xmlns:p14="http://schemas.microsoft.com/office/powerpoint/2010/main" val="182152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03040-03F3-41B1-8123-79B4961FD84D}"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51233-8CDB-41EB-A808-0AB21D08DEDA}" type="slidenum">
              <a:rPr lang="en-IN" smtClean="0"/>
              <a:t>‹#›</a:t>
            </a:fld>
            <a:endParaRPr lang="en-IN"/>
          </a:p>
        </p:txBody>
      </p:sp>
    </p:spTree>
    <p:extLst>
      <p:ext uri="{BB962C8B-B14F-4D97-AF65-F5344CB8AC3E}">
        <p14:creationId xmlns:p14="http://schemas.microsoft.com/office/powerpoint/2010/main" val="120284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03040-03F3-41B1-8123-79B4961FD84D}"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51233-8CDB-41EB-A808-0AB21D08DEDA}" type="slidenum">
              <a:rPr lang="en-IN" smtClean="0"/>
              <a:t>‹#›</a:t>
            </a:fld>
            <a:endParaRPr lang="en-IN"/>
          </a:p>
        </p:txBody>
      </p:sp>
    </p:spTree>
    <p:extLst>
      <p:ext uri="{BB962C8B-B14F-4D97-AF65-F5344CB8AC3E}">
        <p14:creationId xmlns:p14="http://schemas.microsoft.com/office/powerpoint/2010/main" val="69738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03040-03F3-41B1-8123-79B4961FD84D}"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51233-8CDB-41EB-A808-0AB21D08DEDA}" type="slidenum">
              <a:rPr lang="en-IN" smtClean="0"/>
              <a:t>‹#›</a:t>
            </a:fld>
            <a:endParaRPr lang="en-IN"/>
          </a:p>
        </p:txBody>
      </p:sp>
    </p:spTree>
    <p:extLst>
      <p:ext uri="{BB962C8B-B14F-4D97-AF65-F5344CB8AC3E}">
        <p14:creationId xmlns:p14="http://schemas.microsoft.com/office/powerpoint/2010/main" val="161649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C03040-03F3-41B1-8123-79B4961FD84D}"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51233-8CDB-41EB-A808-0AB21D08DEDA}" type="slidenum">
              <a:rPr lang="en-IN" smtClean="0"/>
              <a:t>‹#›</a:t>
            </a:fld>
            <a:endParaRPr lang="en-IN"/>
          </a:p>
        </p:txBody>
      </p:sp>
    </p:spTree>
    <p:extLst>
      <p:ext uri="{BB962C8B-B14F-4D97-AF65-F5344CB8AC3E}">
        <p14:creationId xmlns:p14="http://schemas.microsoft.com/office/powerpoint/2010/main" val="42281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3C03040-03F3-41B1-8123-79B4961FD84D}"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51233-8CDB-41EB-A808-0AB21D08DEDA}" type="slidenum">
              <a:rPr lang="en-IN" smtClean="0"/>
              <a:t>‹#›</a:t>
            </a:fld>
            <a:endParaRPr lang="en-IN"/>
          </a:p>
        </p:txBody>
      </p:sp>
    </p:spTree>
    <p:extLst>
      <p:ext uri="{BB962C8B-B14F-4D97-AF65-F5344CB8AC3E}">
        <p14:creationId xmlns:p14="http://schemas.microsoft.com/office/powerpoint/2010/main" val="383383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3C03040-03F3-41B1-8123-79B4961FD84D}"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751233-8CDB-41EB-A808-0AB21D08DEDA}" type="slidenum">
              <a:rPr lang="en-IN" smtClean="0"/>
              <a:t>‹#›</a:t>
            </a:fld>
            <a:endParaRPr lang="en-IN"/>
          </a:p>
        </p:txBody>
      </p:sp>
    </p:spTree>
    <p:extLst>
      <p:ext uri="{BB962C8B-B14F-4D97-AF65-F5344CB8AC3E}">
        <p14:creationId xmlns:p14="http://schemas.microsoft.com/office/powerpoint/2010/main" val="1828388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3C03040-03F3-41B1-8123-79B4961FD84D}"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751233-8CDB-41EB-A808-0AB21D08DEDA}" type="slidenum">
              <a:rPr lang="en-IN" smtClean="0"/>
              <a:t>‹#›</a:t>
            </a:fld>
            <a:endParaRPr lang="en-IN"/>
          </a:p>
        </p:txBody>
      </p:sp>
    </p:spTree>
    <p:extLst>
      <p:ext uri="{BB962C8B-B14F-4D97-AF65-F5344CB8AC3E}">
        <p14:creationId xmlns:p14="http://schemas.microsoft.com/office/powerpoint/2010/main" val="131529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03040-03F3-41B1-8123-79B4961FD84D}" type="datetimeFigureOut">
              <a:rPr lang="en-IN" smtClean="0"/>
              <a:t>27-09-2024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751233-8CDB-41EB-A808-0AB21D08DEDA}" type="slidenum">
              <a:rPr lang="en-IN" smtClean="0"/>
              <a:t>‹#›</a:t>
            </a:fld>
            <a:endParaRPr lang="en-IN"/>
          </a:p>
        </p:txBody>
      </p:sp>
    </p:spTree>
    <p:extLst>
      <p:ext uri="{BB962C8B-B14F-4D97-AF65-F5344CB8AC3E}">
        <p14:creationId xmlns:p14="http://schemas.microsoft.com/office/powerpoint/2010/main" val="352348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C03040-03F3-41B1-8123-79B4961FD84D}"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51233-8CDB-41EB-A808-0AB21D08DEDA}" type="slidenum">
              <a:rPr lang="en-IN" smtClean="0"/>
              <a:t>‹#›</a:t>
            </a:fld>
            <a:endParaRPr lang="en-IN"/>
          </a:p>
        </p:txBody>
      </p:sp>
    </p:spTree>
    <p:extLst>
      <p:ext uri="{BB962C8B-B14F-4D97-AF65-F5344CB8AC3E}">
        <p14:creationId xmlns:p14="http://schemas.microsoft.com/office/powerpoint/2010/main" val="411268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C03040-03F3-41B1-8123-79B4961FD84D}"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51233-8CDB-41EB-A808-0AB21D08DEDA}" type="slidenum">
              <a:rPr lang="en-IN" smtClean="0"/>
              <a:t>‹#›</a:t>
            </a:fld>
            <a:endParaRPr lang="en-IN"/>
          </a:p>
        </p:txBody>
      </p:sp>
    </p:spTree>
    <p:extLst>
      <p:ext uri="{BB962C8B-B14F-4D97-AF65-F5344CB8AC3E}">
        <p14:creationId xmlns:p14="http://schemas.microsoft.com/office/powerpoint/2010/main" val="3147947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03040-03F3-41B1-8123-79B4961FD84D}" type="datetimeFigureOut">
              <a:rPr lang="en-IN" smtClean="0"/>
              <a:t>27-09-2024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51233-8CDB-41EB-A808-0AB21D08DEDA}" type="slidenum">
              <a:rPr lang="en-IN" smtClean="0"/>
              <a:t>‹#›</a:t>
            </a:fld>
            <a:endParaRPr lang="en-IN"/>
          </a:p>
        </p:txBody>
      </p:sp>
    </p:spTree>
    <p:extLst>
      <p:ext uri="{BB962C8B-B14F-4D97-AF65-F5344CB8AC3E}">
        <p14:creationId xmlns:p14="http://schemas.microsoft.com/office/powerpoint/2010/main" val="158820100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LLM (Large Language Models)</a:t>
            </a:r>
            <a:endParaRPr lang="en-US" b="1" dirty="0" smtClean="0"/>
          </a:p>
        </p:txBody>
      </p:sp>
      <p:sp>
        <p:nvSpPr>
          <p:cNvPr id="3" name="Content Placeholder 2"/>
          <p:cNvSpPr>
            <a:spLocks noGrp="1"/>
          </p:cNvSpPr>
          <p:nvPr>
            <p:ph idx="1"/>
          </p:nvPr>
        </p:nvSpPr>
        <p:spPr>
          <a:xfrm>
            <a:off x="699715" y="1407381"/>
            <a:ext cx="10654085" cy="4769582"/>
          </a:xfrm>
        </p:spPr>
        <p:txBody>
          <a:bodyPr>
            <a:normAutofit fontScale="70000" lnSpcReduction="20000"/>
          </a:bodyPr>
          <a:lstStyle/>
          <a:p>
            <a:pPr marL="0" indent="0">
              <a:buNone/>
            </a:pPr>
            <a:endParaRPr lang="en-US" b="1" dirty="0" smtClean="0"/>
          </a:p>
          <a:p>
            <a:r>
              <a:rPr lang="en-US" dirty="0" smtClean="0"/>
              <a:t>Large Language Models (LLMs) are a subset of machine learning models designed to generate and understand human language. They are built using deep learning techniques, typically focusing on natural language processing (NLP) tasks such as text generation, summarization, translation, and answering questions.</a:t>
            </a:r>
          </a:p>
          <a:p>
            <a:r>
              <a:rPr lang="en-US" dirty="0" smtClean="0"/>
              <a:t>LLMs are trained on vast amounts of text data, learning to predict the next word in a sequence (token prediction) or generate sentences, paragraphs, and even entire articles. Examples of LLMs include GPT (Generative </a:t>
            </a:r>
            <a:r>
              <a:rPr lang="en-US" dirty="0" err="1" smtClean="0"/>
              <a:t>Pretrained</a:t>
            </a:r>
            <a:r>
              <a:rPr lang="en-US" dirty="0" smtClean="0"/>
              <a:t> Transformer), BERT (Bidirectional Encoder Representations from Transformers), and T5 (Text-To-Text Transfer Transformer).</a:t>
            </a:r>
          </a:p>
          <a:p>
            <a:r>
              <a:rPr lang="en-US" b="1" dirty="0" smtClean="0"/>
              <a:t>Core Characteristics of LLMs:</a:t>
            </a:r>
          </a:p>
          <a:p>
            <a:r>
              <a:rPr lang="en-US" b="1" dirty="0" err="1" smtClean="0"/>
              <a:t>Pretrained</a:t>
            </a:r>
            <a:r>
              <a:rPr lang="en-US" b="1" dirty="0" smtClean="0"/>
              <a:t> on large datasets</a:t>
            </a:r>
            <a:r>
              <a:rPr lang="en-US" dirty="0" smtClean="0"/>
              <a:t>: LLMs are trained on extensive text corpora to learn the syntactic and semantic patterns of human language.</a:t>
            </a:r>
          </a:p>
          <a:p>
            <a:r>
              <a:rPr lang="en-US" b="1" dirty="0" smtClean="0"/>
              <a:t>Transformer architecture</a:t>
            </a:r>
            <a:r>
              <a:rPr lang="en-US" dirty="0" smtClean="0"/>
              <a:t>: LLMs are usually based on the Transformer architecture, which leverages self-attention mechanisms to understand the relationships between words in a sequence.</a:t>
            </a:r>
          </a:p>
          <a:p>
            <a:r>
              <a:rPr lang="en-US" b="1" dirty="0" smtClean="0"/>
              <a:t>Fine-tuning</a:t>
            </a:r>
            <a:r>
              <a:rPr lang="en-US" dirty="0" smtClean="0"/>
              <a:t>: After </a:t>
            </a:r>
            <a:r>
              <a:rPr lang="en-US" dirty="0" err="1" smtClean="0"/>
              <a:t>pretraining</a:t>
            </a:r>
            <a:r>
              <a:rPr lang="en-US" dirty="0" smtClean="0"/>
              <a:t>, LLMs can be fine-tuned on task-specific datasets to improve performance on specific problems.</a:t>
            </a:r>
          </a:p>
          <a:p>
            <a:endParaRPr lang="en-IN" dirty="0"/>
          </a:p>
        </p:txBody>
      </p:sp>
    </p:spTree>
    <p:extLst>
      <p:ext uri="{BB962C8B-B14F-4D97-AF65-F5344CB8AC3E}">
        <p14:creationId xmlns:p14="http://schemas.microsoft.com/office/powerpoint/2010/main" val="768431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Pipeline</a:t>
            </a:r>
            <a:endParaRPr lang="en-IN" dirty="0"/>
          </a:p>
        </p:txBody>
      </p:sp>
      <p:pic>
        <p:nvPicPr>
          <p:cNvPr id="3" name="Picture 2"/>
          <p:cNvPicPr>
            <a:picLocks noChangeAspect="1"/>
          </p:cNvPicPr>
          <p:nvPr/>
        </p:nvPicPr>
        <p:blipFill>
          <a:blip r:embed="rId2"/>
          <a:stretch>
            <a:fillRect/>
          </a:stretch>
        </p:blipFill>
        <p:spPr>
          <a:xfrm>
            <a:off x="617945" y="1690688"/>
            <a:ext cx="10956110" cy="4295531"/>
          </a:xfrm>
          <a:prstGeom prst="rect">
            <a:avLst/>
          </a:prstGeom>
        </p:spPr>
      </p:pic>
    </p:spTree>
    <p:extLst>
      <p:ext uri="{BB962C8B-B14F-4D97-AF65-F5344CB8AC3E}">
        <p14:creationId xmlns:p14="http://schemas.microsoft.com/office/powerpoint/2010/main" val="2523244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53046" y="1466519"/>
            <a:ext cx="10058400" cy="3543300"/>
          </a:xfrm>
          <a:prstGeom prst="rect">
            <a:avLst/>
          </a:prstGeom>
        </p:spPr>
      </p:pic>
    </p:spTree>
    <p:extLst>
      <p:ext uri="{BB962C8B-B14F-4D97-AF65-F5344CB8AC3E}">
        <p14:creationId xmlns:p14="http://schemas.microsoft.com/office/powerpoint/2010/main" val="117030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28787" y="1128712"/>
            <a:ext cx="8734425" cy="4600575"/>
          </a:xfrm>
          <a:prstGeom prst="rect">
            <a:avLst/>
          </a:prstGeom>
        </p:spPr>
      </p:pic>
    </p:spTree>
    <p:extLst>
      <p:ext uri="{BB962C8B-B14F-4D97-AF65-F5344CB8AC3E}">
        <p14:creationId xmlns:p14="http://schemas.microsoft.com/office/powerpoint/2010/main" val="1820286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95387" y="1185862"/>
            <a:ext cx="9801225" cy="4486275"/>
          </a:xfrm>
          <a:prstGeom prst="rect">
            <a:avLst/>
          </a:prstGeom>
        </p:spPr>
      </p:pic>
    </p:spTree>
    <p:extLst>
      <p:ext uri="{BB962C8B-B14F-4D97-AF65-F5344CB8AC3E}">
        <p14:creationId xmlns:p14="http://schemas.microsoft.com/office/powerpoint/2010/main" val="254763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6725" y="952500"/>
            <a:ext cx="11258550" cy="4953000"/>
          </a:xfrm>
          <a:prstGeom prst="rect">
            <a:avLst/>
          </a:prstGeom>
        </p:spPr>
      </p:pic>
    </p:spTree>
    <p:extLst>
      <p:ext uri="{BB962C8B-B14F-4D97-AF65-F5344CB8AC3E}">
        <p14:creationId xmlns:p14="http://schemas.microsoft.com/office/powerpoint/2010/main" val="16147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Conclusion</a:t>
            </a:r>
            <a:endParaRPr lang="en-IN" b="1" dirty="0"/>
          </a:p>
        </p:txBody>
      </p:sp>
      <p:sp>
        <p:nvSpPr>
          <p:cNvPr id="3" name="Content Placeholder 2"/>
          <p:cNvSpPr>
            <a:spLocks noGrp="1"/>
          </p:cNvSpPr>
          <p:nvPr>
            <p:ph idx="1"/>
          </p:nvPr>
        </p:nvSpPr>
        <p:spPr/>
        <p:txBody>
          <a:bodyPr/>
          <a:lstStyle/>
          <a:p>
            <a:pPr marL="0" indent="0">
              <a:buNone/>
            </a:pPr>
            <a:r>
              <a:rPr lang="en-US" dirty="0" smtClean="0"/>
              <a:t>By leveraging LLMs in bioinformatics, we can generate biologically relevant sequences, predict interactions between biomolecules, or assist in protein folding tasks. The flexibility of LLMs allows them to be adapted to various domains, including bioinformatics, where understanding complex biological data can benefit from the power of deep language modeling.</a:t>
            </a:r>
          </a:p>
          <a:p>
            <a:pPr marL="0" indent="0">
              <a:buNone/>
            </a:pPr>
            <a:r>
              <a:rPr lang="en-US" dirty="0" smtClean="0"/>
              <a:t>This pipeline provides a foundation for applying LLM-based generative models to bioinformatics problems, while also illustrating how to fine-tune and use models like GPT for domain-specific applications.</a:t>
            </a:r>
          </a:p>
          <a:p>
            <a:pPr marL="0" indent="0">
              <a:buNone/>
            </a:pPr>
            <a:endParaRPr lang="en-IN" dirty="0"/>
          </a:p>
        </p:txBody>
      </p:sp>
    </p:spTree>
    <p:extLst>
      <p:ext uri="{BB962C8B-B14F-4D97-AF65-F5344CB8AC3E}">
        <p14:creationId xmlns:p14="http://schemas.microsoft.com/office/powerpoint/2010/main" val="2150850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90" y="214051"/>
            <a:ext cx="10515600" cy="1325563"/>
          </a:xfrm>
        </p:spPr>
        <p:txBody>
          <a:bodyPr/>
          <a:lstStyle/>
          <a:p>
            <a:pPr algn="ctr"/>
            <a:r>
              <a:rPr lang="en-US" b="1" dirty="0" smtClean="0"/>
              <a:t>How to Train an LLM</a:t>
            </a:r>
            <a:endParaRPr lang="en-US" b="1" dirty="0" smtClean="0"/>
          </a:p>
        </p:txBody>
      </p:sp>
      <p:sp>
        <p:nvSpPr>
          <p:cNvPr id="3" name="Content Placeholder 2"/>
          <p:cNvSpPr>
            <a:spLocks noGrp="1"/>
          </p:cNvSpPr>
          <p:nvPr>
            <p:ph idx="1"/>
          </p:nvPr>
        </p:nvSpPr>
        <p:spPr>
          <a:xfrm>
            <a:off x="564543" y="1248355"/>
            <a:ext cx="10789257" cy="5120640"/>
          </a:xfrm>
        </p:spPr>
        <p:txBody>
          <a:bodyPr>
            <a:normAutofit fontScale="40000" lnSpcReduction="20000"/>
          </a:bodyPr>
          <a:lstStyle/>
          <a:p>
            <a:pPr marL="0" indent="0">
              <a:buNone/>
            </a:pPr>
            <a:r>
              <a:rPr lang="en-US" sz="5500" b="1" dirty="0" smtClean="0"/>
              <a:t>Step-by-Step Process:</a:t>
            </a:r>
          </a:p>
          <a:p>
            <a:r>
              <a:rPr lang="en-US" sz="4500" b="1" dirty="0" smtClean="0"/>
              <a:t>Data Collection and Preprocessing</a:t>
            </a:r>
            <a:r>
              <a:rPr lang="en-US" sz="4500" dirty="0" smtClean="0"/>
              <a:t>:</a:t>
            </a:r>
          </a:p>
          <a:p>
            <a:pPr lvl="1"/>
            <a:r>
              <a:rPr lang="en-US" sz="3500" dirty="0" smtClean="0"/>
              <a:t>Collect large-scale text data related to the domain you're targeting.</a:t>
            </a:r>
          </a:p>
          <a:p>
            <a:pPr lvl="1"/>
            <a:r>
              <a:rPr lang="en-US" sz="3500" dirty="0" smtClean="0"/>
              <a:t>Clean the data (remove unwanted symbols, correct formatting) and tokenize it (split into words or </a:t>
            </a:r>
            <a:r>
              <a:rPr lang="en-US" sz="3500" dirty="0" err="1" smtClean="0"/>
              <a:t>subwords</a:t>
            </a:r>
            <a:r>
              <a:rPr lang="en-US" sz="3500" dirty="0" smtClean="0"/>
              <a:t>).</a:t>
            </a:r>
          </a:p>
          <a:p>
            <a:r>
              <a:rPr lang="en-US" sz="4500" b="1" dirty="0" smtClean="0"/>
              <a:t>Model Architecture Selection</a:t>
            </a:r>
            <a:r>
              <a:rPr lang="en-US" sz="4500" dirty="0" smtClean="0"/>
              <a:t>:</a:t>
            </a:r>
          </a:p>
          <a:p>
            <a:pPr lvl="1"/>
            <a:r>
              <a:rPr lang="en-US" sz="3500" dirty="0" smtClean="0"/>
              <a:t>LLMs typically use the </a:t>
            </a:r>
            <a:r>
              <a:rPr lang="en-US" sz="3500" b="1" dirty="0" smtClean="0"/>
              <a:t>Transformer architecture</a:t>
            </a:r>
            <a:r>
              <a:rPr lang="en-US" sz="3500" dirty="0" smtClean="0"/>
              <a:t>.</a:t>
            </a:r>
          </a:p>
          <a:p>
            <a:pPr lvl="1"/>
            <a:r>
              <a:rPr lang="en-US" sz="3500" dirty="0" smtClean="0"/>
              <a:t>Define the model's architecture: number of layers, attention heads, hidden units, etc.</a:t>
            </a:r>
          </a:p>
          <a:p>
            <a:r>
              <a:rPr lang="en-US" sz="4500" b="1" dirty="0" err="1" smtClean="0"/>
              <a:t>Pretraining</a:t>
            </a:r>
            <a:r>
              <a:rPr lang="en-US" sz="4500" dirty="0" smtClean="0"/>
              <a:t>:</a:t>
            </a:r>
          </a:p>
          <a:p>
            <a:pPr lvl="1"/>
            <a:r>
              <a:rPr lang="en-US" sz="3500" dirty="0" err="1" smtClean="0"/>
              <a:t>Pretrain</a:t>
            </a:r>
            <a:r>
              <a:rPr lang="en-US" sz="3500" dirty="0" smtClean="0"/>
              <a:t> the LLM by feeding large amounts of unsupervised text data to the model. The objective is usually </a:t>
            </a:r>
            <a:r>
              <a:rPr lang="en-US" sz="3500" b="1" dirty="0" smtClean="0"/>
              <a:t>language modeling</a:t>
            </a:r>
            <a:r>
              <a:rPr lang="en-US" sz="3500" dirty="0" smtClean="0"/>
              <a:t>: predicting the next token in a sequence.</a:t>
            </a:r>
          </a:p>
          <a:p>
            <a:r>
              <a:rPr lang="en-US" sz="4500" b="1" dirty="0" smtClean="0"/>
              <a:t>Fine-tuning</a:t>
            </a:r>
            <a:r>
              <a:rPr lang="en-US" sz="4500" dirty="0" smtClean="0"/>
              <a:t>:</a:t>
            </a:r>
          </a:p>
          <a:p>
            <a:pPr lvl="1"/>
            <a:r>
              <a:rPr lang="en-US" sz="3500" dirty="0" smtClean="0"/>
              <a:t>After </a:t>
            </a:r>
            <a:r>
              <a:rPr lang="en-US" sz="3500" dirty="0" err="1" smtClean="0"/>
              <a:t>pretraining</a:t>
            </a:r>
            <a:r>
              <a:rPr lang="en-US" sz="3500" dirty="0" smtClean="0"/>
              <a:t>, fine-tune the model on a smaller, labeled dataset specific to the target task (e.g., question answering or text summarization).</a:t>
            </a:r>
          </a:p>
          <a:p>
            <a:r>
              <a:rPr lang="en-US" sz="4500" b="1" dirty="0" smtClean="0"/>
              <a:t>Evaluation</a:t>
            </a:r>
            <a:r>
              <a:rPr lang="en-US" sz="4500" dirty="0" smtClean="0"/>
              <a:t>:</a:t>
            </a:r>
          </a:p>
          <a:p>
            <a:pPr lvl="1"/>
            <a:r>
              <a:rPr lang="en-US" sz="3500" dirty="0" smtClean="0"/>
              <a:t>Evaluate the model using metrics like perplexity (for generation tasks), F1 score, BLEU score, or accuracy, depending on the application</a:t>
            </a:r>
            <a:r>
              <a:rPr lang="en-US" dirty="0" smtClean="0"/>
              <a:t>.</a:t>
            </a:r>
          </a:p>
          <a:p>
            <a:r>
              <a:rPr lang="en-US" sz="4500" b="1" dirty="0" smtClean="0"/>
              <a:t>Key Components of Training:</a:t>
            </a:r>
          </a:p>
          <a:p>
            <a:r>
              <a:rPr lang="en-US" sz="3800" b="1" dirty="0" smtClean="0"/>
              <a:t>Optimizer</a:t>
            </a:r>
            <a:r>
              <a:rPr lang="en-US" sz="3800" dirty="0" smtClean="0"/>
              <a:t>: </a:t>
            </a:r>
            <a:r>
              <a:rPr lang="en-US" sz="3500" dirty="0" smtClean="0"/>
              <a:t>Adam or </a:t>
            </a:r>
            <a:r>
              <a:rPr lang="en-US" sz="3500" dirty="0" err="1" smtClean="0"/>
              <a:t>AdamW</a:t>
            </a:r>
            <a:r>
              <a:rPr lang="en-US" sz="3500" dirty="0" smtClean="0"/>
              <a:t> is commonly used for optimizing large models.</a:t>
            </a:r>
          </a:p>
          <a:p>
            <a:r>
              <a:rPr lang="en-US" sz="3800" b="1" dirty="0" smtClean="0"/>
              <a:t>Learning Rate</a:t>
            </a:r>
            <a:r>
              <a:rPr lang="en-US" sz="3800" dirty="0" smtClean="0"/>
              <a:t>: </a:t>
            </a:r>
            <a:r>
              <a:rPr lang="en-US" sz="3500" dirty="0" smtClean="0"/>
              <a:t>Often a warm-up and decay strategy is used.</a:t>
            </a:r>
          </a:p>
          <a:p>
            <a:r>
              <a:rPr lang="en-US" sz="3800" b="1" dirty="0" smtClean="0"/>
              <a:t>Hardware</a:t>
            </a:r>
            <a:r>
              <a:rPr lang="en-US" sz="3800" dirty="0" smtClean="0"/>
              <a:t>:</a:t>
            </a:r>
            <a:r>
              <a:rPr lang="en-US" sz="3500" dirty="0" smtClean="0"/>
              <a:t> LLM training requires high-performance GPUs or TPUs due to the extensive computational needs.</a:t>
            </a:r>
          </a:p>
          <a:p>
            <a:pPr marL="0" indent="0">
              <a:buNone/>
            </a:pPr>
            <a:endParaRPr lang="en-US" b="1" dirty="0" smtClean="0"/>
          </a:p>
        </p:txBody>
      </p:sp>
    </p:spTree>
    <p:extLst>
      <p:ext uri="{BB962C8B-B14F-4D97-AF65-F5344CB8AC3E}">
        <p14:creationId xmlns:p14="http://schemas.microsoft.com/office/powerpoint/2010/main" val="1961965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LLMs VS General Deep Learning Models</a:t>
            </a:r>
            <a:endParaRPr lang="en-IN"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28618919"/>
              </p:ext>
            </p:extLst>
          </p:nvPr>
        </p:nvGraphicFramePr>
        <p:xfrm>
          <a:off x="838200" y="1825625"/>
          <a:ext cx="10515599" cy="4211320"/>
        </p:xfrm>
        <a:graphic>
          <a:graphicData uri="http://schemas.openxmlformats.org/drawingml/2006/table">
            <a:tbl>
              <a:tblPr firstRow="1" bandRow="1">
                <a:tableStyleId>{5C22544A-7EE6-4342-B048-85BDC9FD1C3A}</a:tableStyleId>
              </a:tblPr>
              <a:tblGrid>
                <a:gridCol w="2262809">
                  <a:extLst>
                    <a:ext uri="{9D8B030D-6E8A-4147-A177-3AD203B41FA5}">
                      <a16:colId xmlns:a16="http://schemas.microsoft.com/office/drawing/2014/main" val="3306430847"/>
                    </a:ext>
                  </a:extLst>
                </a:gridCol>
                <a:gridCol w="4094921">
                  <a:extLst>
                    <a:ext uri="{9D8B030D-6E8A-4147-A177-3AD203B41FA5}">
                      <a16:colId xmlns:a16="http://schemas.microsoft.com/office/drawing/2014/main" val="1375709689"/>
                    </a:ext>
                  </a:extLst>
                </a:gridCol>
                <a:gridCol w="4157869">
                  <a:extLst>
                    <a:ext uri="{9D8B030D-6E8A-4147-A177-3AD203B41FA5}">
                      <a16:colId xmlns:a16="http://schemas.microsoft.com/office/drawing/2014/main" val="1830739647"/>
                    </a:ext>
                  </a:extLst>
                </a:gridCol>
              </a:tblGrid>
              <a:tr h="370840">
                <a:tc>
                  <a:txBody>
                    <a:bodyPr/>
                    <a:lstStyle/>
                    <a:p>
                      <a:r>
                        <a:rPr lang="en-IN" dirty="0" smtClean="0"/>
                        <a:t>Aspect</a:t>
                      </a:r>
                      <a:endParaRPr lang="en-IN" dirty="0"/>
                    </a:p>
                  </a:txBody>
                  <a:tcPr/>
                </a:tc>
                <a:tc>
                  <a:txBody>
                    <a:bodyPr/>
                    <a:lstStyle/>
                    <a:p>
                      <a:r>
                        <a:rPr lang="en-IN" dirty="0" smtClean="0"/>
                        <a:t>LLMs</a:t>
                      </a:r>
                      <a:endParaRPr lang="en-IN" dirty="0"/>
                    </a:p>
                  </a:txBody>
                  <a:tcPr/>
                </a:tc>
                <a:tc>
                  <a:txBody>
                    <a:bodyPr/>
                    <a:lstStyle/>
                    <a:p>
                      <a:r>
                        <a:rPr lang="en-IN" dirty="0" smtClean="0"/>
                        <a:t>General Deep Learning Models</a:t>
                      </a:r>
                      <a:endParaRPr lang="en-IN" dirty="0"/>
                    </a:p>
                  </a:txBody>
                  <a:tcPr/>
                </a:tc>
                <a:extLst>
                  <a:ext uri="{0D108BD9-81ED-4DB2-BD59-A6C34878D82A}">
                    <a16:rowId xmlns:a16="http://schemas.microsoft.com/office/drawing/2014/main" val="3137933519"/>
                  </a:ext>
                </a:extLst>
              </a:tr>
              <a:tr h="370840">
                <a:tc>
                  <a:txBody>
                    <a:bodyPr/>
                    <a:lstStyle/>
                    <a:p>
                      <a:r>
                        <a:rPr lang="en-IN" dirty="0" smtClean="0"/>
                        <a:t>Architecture</a:t>
                      </a:r>
                      <a:endParaRPr lang="en-IN" dirty="0"/>
                    </a:p>
                  </a:txBody>
                  <a:tcPr/>
                </a:tc>
                <a:tc>
                  <a:txBody>
                    <a:bodyPr/>
                    <a:lstStyle/>
                    <a:p>
                      <a:r>
                        <a:rPr lang="en-IN" dirty="0" smtClean="0"/>
                        <a:t>Transformer architecture (self-attention)</a:t>
                      </a:r>
                      <a:endParaRPr lang="en-IN" dirty="0"/>
                    </a:p>
                  </a:txBody>
                  <a:tcPr/>
                </a:tc>
                <a:tc>
                  <a:txBody>
                    <a:bodyPr/>
                    <a:lstStyle/>
                    <a:p>
                      <a:r>
                        <a:rPr lang="en-US" dirty="0" smtClean="0"/>
                        <a:t>CNNs (convolutions) for images, RNNs for sequences</a:t>
                      </a:r>
                      <a:endParaRPr lang="en-IN" dirty="0"/>
                    </a:p>
                  </a:txBody>
                  <a:tcPr/>
                </a:tc>
                <a:extLst>
                  <a:ext uri="{0D108BD9-81ED-4DB2-BD59-A6C34878D82A}">
                    <a16:rowId xmlns:a16="http://schemas.microsoft.com/office/drawing/2014/main" val="3806706376"/>
                  </a:ext>
                </a:extLst>
              </a:tr>
              <a:tr h="370840">
                <a:tc>
                  <a:txBody>
                    <a:bodyPr/>
                    <a:lstStyle/>
                    <a:p>
                      <a:r>
                        <a:rPr lang="en-IN" dirty="0" smtClean="0"/>
                        <a:t>Data Requirement</a:t>
                      </a:r>
                      <a:endParaRPr lang="en-IN" dirty="0"/>
                    </a:p>
                  </a:txBody>
                  <a:tcPr/>
                </a:tc>
                <a:tc>
                  <a:txBody>
                    <a:bodyPr/>
                    <a:lstStyle/>
                    <a:p>
                      <a:r>
                        <a:rPr lang="en-US" dirty="0" smtClean="0"/>
                        <a:t>Trained on massive, often unsupervised text datasets</a:t>
                      </a:r>
                      <a:endParaRPr lang="en-IN" dirty="0"/>
                    </a:p>
                  </a:txBody>
                  <a:tcPr/>
                </a:tc>
                <a:tc>
                  <a:txBody>
                    <a:bodyPr/>
                    <a:lstStyle/>
                    <a:p>
                      <a:r>
                        <a:rPr lang="en-US" dirty="0" smtClean="0"/>
                        <a:t>Often trained on smaller, task-specific datasets</a:t>
                      </a:r>
                      <a:endParaRPr lang="en-IN" dirty="0"/>
                    </a:p>
                  </a:txBody>
                  <a:tcPr/>
                </a:tc>
                <a:extLst>
                  <a:ext uri="{0D108BD9-81ED-4DB2-BD59-A6C34878D82A}">
                    <a16:rowId xmlns:a16="http://schemas.microsoft.com/office/drawing/2014/main" val="563071369"/>
                  </a:ext>
                </a:extLst>
              </a:tr>
              <a:tr h="370840">
                <a:tc>
                  <a:txBody>
                    <a:bodyPr/>
                    <a:lstStyle/>
                    <a:p>
                      <a:r>
                        <a:rPr lang="en-IN" dirty="0" smtClean="0"/>
                        <a:t>Application</a:t>
                      </a:r>
                      <a:endParaRPr lang="en-IN" dirty="0"/>
                    </a:p>
                  </a:txBody>
                  <a:tcPr/>
                </a:tc>
                <a:tc>
                  <a:txBody>
                    <a:bodyPr/>
                    <a:lstStyle/>
                    <a:p>
                      <a:r>
                        <a:rPr lang="en-IN" dirty="0" smtClean="0"/>
                        <a:t>Text generation, summarization, translation</a:t>
                      </a:r>
                      <a:endParaRPr lang="en-IN" dirty="0"/>
                    </a:p>
                  </a:txBody>
                  <a:tcPr/>
                </a:tc>
                <a:tc>
                  <a:txBody>
                    <a:bodyPr/>
                    <a:lstStyle/>
                    <a:p>
                      <a:r>
                        <a:rPr lang="fr-FR" dirty="0" smtClean="0"/>
                        <a:t>Image classification, </a:t>
                      </a:r>
                      <a:r>
                        <a:rPr lang="fr-FR" dirty="0" err="1" smtClean="0"/>
                        <a:t>object</a:t>
                      </a:r>
                      <a:r>
                        <a:rPr lang="fr-FR" dirty="0" smtClean="0"/>
                        <a:t> </a:t>
                      </a:r>
                      <a:r>
                        <a:rPr lang="fr-FR" dirty="0" err="1" smtClean="0"/>
                        <a:t>detection</a:t>
                      </a:r>
                      <a:r>
                        <a:rPr lang="fr-FR" dirty="0" smtClean="0"/>
                        <a:t>, etc.</a:t>
                      </a:r>
                      <a:endParaRPr lang="en-IN" dirty="0"/>
                    </a:p>
                  </a:txBody>
                  <a:tcPr/>
                </a:tc>
                <a:extLst>
                  <a:ext uri="{0D108BD9-81ED-4DB2-BD59-A6C34878D82A}">
                    <a16:rowId xmlns:a16="http://schemas.microsoft.com/office/drawing/2014/main" val="3678314712"/>
                  </a:ext>
                </a:extLst>
              </a:tr>
              <a:tr h="370840">
                <a:tc>
                  <a:txBody>
                    <a:bodyPr/>
                    <a:lstStyle/>
                    <a:p>
                      <a:r>
                        <a:rPr lang="en-IN" dirty="0" err="1" smtClean="0"/>
                        <a:t>Pretraining</a:t>
                      </a:r>
                      <a:r>
                        <a:rPr lang="en-IN" dirty="0" smtClean="0"/>
                        <a:t> and Fine-tuning</a:t>
                      </a:r>
                      <a:endParaRPr lang="en-IN" dirty="0"/>
                    </a:p>
                  </a:txBody>
                  <a:tcPr/>
                </a:tc>
                <a:tc>
                  <a:txBody>
                    <a:bodyPr/>
                    <a:lstStyle/>
                    <a:p>
                      <a:r>
                        <a:rPr lang="en-US" dirty="0" smtClean="0"/>
                        <a:t>Involves large-scale </a:t>
                      </a:r>
                      <a:r>
                        <a:rPr lang="en-US" dirty="0" err="1" smtClean="0"/>
                        <a:t>pretraining</a:t>
                      </a:r>
                      <a:r>
                        <a:rPr lang="en-US" dirty="0" smtClean="0"/>
                        <a:t> followed by fine-tuning</a:t>
                      </a:r>
                      <a:endParaRPr lang="en-IN" dirty="0"/>
                    </a:p>
                  </a:txBody>
                  <a:tcPr/>
                </a:tc>
                <a:tc>
                  <a:txBody>
                    <a:bodyPr/>
                    <a:lstStyle/>
                    <a:p>
                      <a:r>
                        <a:rPr lang="en-US" dirty="0" smtClean="0"/>
                        <a:t>May directly train on task-specific data</a:t>
                      </a:r>
                      <a:endParaRPr lang="en-IN" dirty="0"/>
                    </a:p>
                  </a:txBody>
                  <a:tcPr/>
                </a:tc>
                <a:extLst>
                  <a:ext uri="{0D108BD9-81ED-4DB2-BD59-A6C34878D82A}">
                    <a16:rowId xmlns:a16="http://schemas.microsoft.com/office/drawing/2014/main" val="2427840348"/>
                  </a:ext>
                </a:extLst>
              </a:tr>
              <a:tr h="370840">
                <a:tc>
                  <a:txBody>
                    <a:bodyPr/>
                    <a:lstStyle/>
                    <a:p>
                      <a:r>
                        <a:rPr lang="en-IN" dirty="0" smtClean="0"/>
                        <a:t>Scalability</a:t>
                      </a:r>
                      <a:endParaRPr lang="en-IN" dirty="0"/>
                    </a:p>
                  </a:txBody>
                  <a:tcPr/>
                </a:tc>
                <a:tc>
                  <a:txBody>
                    <a:bodyPr/>
                    <a:lstStyle/>
                    <a:p>
                      <a:r>
                        <a:rPr lang="en-US" dirty="0" smtClean="0"/>
                        <a:t>Scales with more data and compute</a:t>
                      </a:r>
                      <a:endParaRPr lang="en-IN" dirty="0"/>
                    </a:p>
                  </a:txBody>
                  <a:tcPr/>
                </a:tc>
                <a:tc>
                  <a:txBody>
                    <a:bodyPr/>
                    <a:lstStyle/>
                    <a:p>
                      <a:r>
                        <a:rPr lang="en-US" dirty="0" smtClean="0"/>
                        <a:t>Limited by data availability and task complexity</a:t>
                      </a:r>
                      <a:endParaRPr lang="en-IN" dirty="0"/>
                    </a:p>
                  </a:txBody>
                  <a:tcPr/>
                </a:tc>
                <a:extLst>
                  <a:ext uri="{0D108BD9-81ED-4DB2-BD59-A6C34878D82A}">
                    <a16:rowId xmlns:a16="http://schemas.microsoft.com/office/drawing/2014/main" val="4078555790"/>
                  </a:ext>
                </a:extLst>
              </a:tr>
              <a:tr h="370840">
                <a:tc>
                  <a:txBody>
                    <a:bodyPr/>
                    <a:lstStyle/>
                    <a:p>
                      <a:r>
                        <a:rPr lang="en-IN" dirty="0" smtClean="0"/>
                        <a:t>Multi-modal capabilities</a:t>
                      </a:r>
                      <a:endParaRPr lang="en-IN" dirty="0"/>
                    </a:p>
                  </a:txBody>
                  <a:tcPr/>
                </a:tc>
                <a:tc>
                  <a:txBody>
                    <a:bodyPr/>
                    <a:lstStyle/>
                    <a:p>
                      <a:r>
                        <a:rPr lang="en-US" dirty="0" smtClean="0"/>
                        <a:t>Can be extended to handle multiple types of input (text, images)</a:t>
                      </a:r>
                      <a:endParaRPr lang="en-IN" dirty="0"/>
                    </a:p>
                  </a:txBody>
                  <a:tcPr/>
                </a:tc>
                <a:tc>
                  <a:txBody>
                    <a:bodyPr/>
                    <a:lstStyle/>
                    <a:p>
                      <a:r>
                        <a:rPr lang="en-IN" dirty="0" smtClean="0"/>
                        <a:t>Often single modality per model type</a:t>
                      </a:r>
                      <a:endParaRPr lang="en-IN" dirty="0"/>
                    </a:p>
                  </a:txBody>
                  <a:tcPr/>
                </a:tc>
                <a:extLst>
                  <a:ext uri="{0D108BD9-81ED-4DB2-BD59-A6C34878D82A}">
                    <a16:rowId xmlns:a16="http://schemas.microsoft.com/office/drawing/2014/main" val="3718588793"/>
                  </a:ext>
                </a:extLst>
              </a:tr>
            </a:tbl>
          </a:graphicData>
        </a:graphic>
      </p:graphicFrame>
    </p:spTree>
    <p:extLst>
      <p:ext uri="{BB962C8B-B14F-4D97-AF65-F5344CB8AC3E}">
        <p14:creationId xmlns:p14="http://schemas.microsoft.com/office/powerpoint/2010/main" val="2216808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 y="365125"/>
            <a:ext cx="11807687" cy="1325563"/>
          </a:xfrm>
        </p:spPr>
        <p:txBody>
          <a:bodyPr>
            <a:normAutofit/>
          </a:bodyPr>
          <a:lstStyle/>
          <a:p>
            <a:pPr algn="ctr"/>
            <a:r>
              <a:rPr lang="en-IN" b="1" dirty="0" smtClean="0"/>
              <a:t>Implementing a Generative Model in Bioinformatics</a:t>
            </a:r>
            <a:endParaRPr lang="en-IN" b="1" dirty="0"/>
          </a:p>
        </p:txBody>
      </p:sp>
      <p:sp>
        <p:nvSpPr>
          <p:cNvPr id="3" name="Content Placeholder 2"/>
          <p:cNvSpPr>
            <a:spLocks noGrp="1"/>
          </p:cNvSpPr>
          <p:nvPr>
            <p:ph idx="1"/>
          </p:nvPr>
        </p:nvSpPr>
        <p:spPr>
          <a:xfrm>
            <a:off x="838200" y="1547299"/>
            <a:ext cx="10515600" cy="4351338"/>
          </a:xfrm>
        </p:spPr>
        <p:txBody>
          <a:bodyPr>
            <a:normAutofit/>
          </a:bodyPr>
          <a:lstStyle/>
          <a:p>
            <a:r>
              <a:rPr lang="en-IN" sz="2000" dirty="0" smtClean="0"/>
              <a:t>LLMs can be adapted to bioinformatics tasks such as generating protein sequences, predicting gene interactions, or generating synthetic data based on bioinformatics datasets. Below is a demo for training an LLM-based model for sequence generation in bioinformatics</a:t>
            </a:r>
            <a:r>
              <a:rPr lang="en-IN" sz="1600" dirty="0" smtClean="0"/>
              <a:t>.</a:t>
            </a:r>
          </a:p>
          <a:p>
            <a:endParaRPr lang="en-IN" sz="1600" dirty="0"/>
          </a:p>
        </p:txBody>
      </p:sp>
      <p:sp>
        <p:nvSpPr>
          <p:cNvPr id="4" name="Rectangle 3"/>
          <p:cNvSpPr/>
          <p:nvPr/>
        </p:nvSpPr>
        <p:spPr>
          <a:xfrm>
            <a:off x="3912042" y="2712655"/>
            <a:ext cx="3514475" cy="326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912042" y="3420385"/>
            <a:ext cx="3514476" cy="326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912042" y="4096245"/>
            <a:ext cx="3514476" cy="326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912041" y="4768355"/>
            <a:ext cx="3514476" cy="326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912041" y="5445855"/>
            <a:ext cx="3514477" cy="326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912041" y="6188890"/>
            <a:ext cx="3514476" cy="326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009114" y="2713822"/>
            <a:ext cx="3379303" cy="369332"/>
          </a:xfrm>
          <a:prstGeom prst="rect">
            <a:avLst/>
          </a:prstGeom>
          <a:noFill/>
        </p:spPr>
        <p:txBody>
          <a:bodyPr wrap="square" rtlCol="0">
            <a:spAutoFit/>
          </a:bodyPr>
          <a:lstStyle/>
          <a:p>
            <a:r>
              <a:rPr lang="en-IN" dirty="0" smtClean="0"/>
              <a:t>Data Collection &amp; </a:t>
            </a:r>
            <a:r>
              <a:rPr lang="en-IN" dirty="0" err="1" smtClean="0"/>
              <a:t>Preprocessing</a:t>
            </a:r>
            <a:endParaRPr lang="en-IN" dirty="0"/>
          </a:p>
        </p:txBody>
      </p:sp>
      <p:sp>
        <p:nvSpPr>
          <p:cNvPr id="12" name="TextBox 11"/>
          <p:cNvSpPr txBox="1"/>
          <p:nvPr/>
        </p:nvSpPr>
        <p:spPr>
          <a:xfrm>
            <a:off x="5009321" y="3417865"/>
            <a:ext cx="1510748" cy="369332"/>
          </a:xfrm>
          <a:prstGeom prst="rect">
            <a:avLst/>
          </a:prstGeom>
          <a:noFill/>
        </p:spPr>
        <p:txBody>
          <a:bodyPr wrap="square" rtlCol="0">
            <a:spAutoFit/>
          </a:bodyPr>
          <a:lstStyle/>
          <a:p>
            <a:r>
              <a:rPr lang="en-IN" dirty="0" smtClean="0"/>
              <a:t>Tokenization </a:t>
            </a:r>
            <a:endParaRPr lang="en-IN" dirty="0"/>
          </a:p>
        </p:txBody>
      </p:sp>
      <p:sp>
        <p:nvSpPr>
          <p:cNvPr id="13" name="TextBox 12"/>
          <p:cNvSpPr txBox="1"/>
          <p:nvPr/>
        </p:nvSpPr>
        <p:spPr>
          <a:xfrm>
            <a:off x="4009114" y="4069451"/>
            <a:ext cx="3705308" cy="369332"/>
          </a:xfrm>
          <a:prstGeom prst="rect">
            <a:avLst/>
          </a:prstGeom>
          <a:noFill/>
        </p:spPr>
        <p:txBody>
          <a:bodyPr wrap="square" rtlCol="0">
            <a:spAutoFit/>
          </a:bodyPr>
          <a:lstStyle/>
          <a:p>
            <a:r>
              <a:rPr lang="en-IN" dirty="0" smtClean="0"/>
              <a:t>Model Setup (</a:t>
            </a:r>
            <a:r>
              <a:rPr lang="en-IN" dirty="0" err="1" smtClean="0"/>
              <a:t>Pretrained</a:t>
            </a:r>
            <a:r>
              <a:rPr lang="en-IN" dirty="0" smtClean="0"/>
              <a:t> Model)</a:t>
            </a:r>
            <a:endParaRPr lang="en-IN" dirty="0"/>
          </a:p>
        </p:txBody>
      </p:sp>
      <p:sp>
        <p:nvSpPr>
          <p:cNvPr id="14" name="TextBox 13"/>
          <p:cNvSpPr txBox="1"/>
          <p:nvPr/>
        </p:nvSpPr>
        <p:spPr>
          <a:xfrm>
            <a:off x="4500769" y="4729036"/>
            <a:ext cx="2146852" cy="369332"/>
          </a:xfrm>
          <a:prstGeom prst="rect">
            <a:avLst/>
          </a:prstGeom>
          <a:noFill/>
        </p:spPr>
        <p:txBody>
          <a:bodyPr wrap="square" rtlCol="0">
            <a:spAutoFit/>
          </a:bodyPr>
          <a:lstStyle/>
          <a:p>
            <a:r>
              <a:rPr lang="en-IN" dirty="0" smtClean="0"/>
              <a:t>Fine-tuning on Data</a:t>
            </a:r>
            <a:endParaRPr lang="en-IN" dirty="0"/>
          </a:p>
        </p:txBody>
      </p:sp>
      <p:sp>
        <p:nvSpPr>
          <p:cNvPr id="15" name="TextBox 14"/>
          <p:cNvSpPr txBox="1"/>
          <p:nvPr/>
        </p:nvSpPr>
        <p:spPr>
          <a:xfrm>
            <a:off x="3912041" y="5445437"/>
            <a:ext cx="3899455" cy="369332"/>
          </a:xfrm>
          <a:prstGeom prst="rect">
            <a:avLst/>
          </a:prstGeom>
          <a:noFill/>
        </p:spPr>
        <p:txBody>
          <a:bodyPr wrap="square" rtlCol="0">
            <a:spAutoFit/>
          </a:bodyPr>
          <a:lstStyle/>
          <a:p>
            <a:r>
              <a:rPr lang="en-IN" dirty="0" smtClean="0"/>
              <a:t>Sequence Generation (DNA/Protein)</a:t>
            </a:r>
            <a:endParaRPr lang="en-IN" dirty="0"/>
          </a:p>
        </p:txBody>
      </p:sp>
      <p:sp>
        <p:nvSpPr>
          <p:cNvPr id="16" name="TextBox 15"/>
          <p:cNvSpPr txBox="1"/>
          <p:nvPr/>
        </p:nvSpPr>
        <p:spPr>
          <a:xfrm>
            <a:off x="5009321" y="6145561"/>
            <a:ext cx="1383527" cy="369332"/>
          </a:xfrm>
          <a:prstGeom prst="rect">
            <a:avLst/>
          </a:prstGeom>
          <a:noFill/>
        </p:spPr>
        <p:txBody>
          <a:bodyPr wrap="square" rtlCol="0">
            <a:spAutoFit/>
          </a:bodyPr>
          <a:lstStyle/>
          <a:p>
            <a:r>
              <a:rPr lang="en-IN" dirty="0" smtClean="0"/>
              <a:t>Evaluation </a:t>
            </a:r>
            <a:endParaRPr lang="en-IN" dirty="0"/>
          </a:p>
        </p:txBody>
      </p:sp>
      <p:cxnSp>
        <p:nvCxnSpPr>
          <p:cNvPr id="18" name="Straight Arrow Connector 17"/>
          <p:cNvCxnSpPr/>
          <p:nvPr/>
        </p:nvCxnSpPr>
        <p:spPr>
          <a:xfrm>
            <a:off x="5711352" y="3083154"/>
            <a:ext cx="2" cy="2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702730" y="3805952"/>
            <a:ext cx="2" cy="2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711352" y="4484162"/>
            <a:ext cx="2" cy="2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13009" y="5174187"/>
            <a:ext cx="2" cy="2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711352" y="5890839"/>
            <a:ext cx="2" cy="2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162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Pipeline for LLM Implementation in Bioinformatics</a:t>
            </a:r>
            <a:endParaRPr lang="en-IN" sz="4000" b="1" dirty="0"/>
          </a:p>
        </p:txBody>
      </p:sp>
      <p:sp>
        <p:nvSpPr>
          <p:cNvPr id="3" name="Content Placeholder 2"/>
          <p:cNvSpPr>
            <a:spLocks noGrp="1"/>
          </p:cNvSpPr>
          <p:nvPr>
            <p:ph idx="1"/>
          </p:nvPr>
        </p:nvSpPr>
        <p:spPr/>
        <p:txBody>
          <a:bodyPr/>
          <a:lstStyle/>
          <a:p>
            <a:pPr marL="0" indent="0">
              <a:buNone/>
            </a:pPr>
            <a:r>
              <a:rPr lang="en-US" sz="2600" b="1" dirty="0" smtClean="0"/>
              <a:t>Step 1: Data Preparation</a:t>
            </a:r>
          </a:p>
          <a:p>
            <a:pPr marL="0" indent="0">
              <a:buNone/>
            </a:pPr>
            <a:r>
              <a:rPr lang="en-US" sz="2600" dirty="0" smtClean="0"/>
              <a:t>First, we collect bioinformatics data like DNA or protein sequences from datasets such as FASTA files.</a:t>
            </a:r>
          </a:p>
          <a:p>
            <a:pPr marL="0" indent="0">
              <a:buNone/>
            </a:pPr>
            <a:endParaRPr lang="en-IN" dirty="0"/>
          </a:p>
        </p:txBody>
      </p:sp>
      <p:pic>
        <p:nvPicPr>
          <p:cNvPr id="4" name="Picture 3"/>
          <p:cNvPicPr>
            <a:picLocks noChangeAspect="1"/>
          </p:cNvPicPr>
          <p:nvPr/>
        </p:nvPicPr>
        <p:blipFill>
          <a:blip r:embed="rId2"/>
          <a:stretch>
            <a:fillRect/>
          </a:stretch>
        </p:blipFill>
        <p:spPr>
          <a:xfrm>
            <a:off x="3220776" y="3545129"/>
            <a:ext cx="5448300" cy="2105025"/>
          </a:xfrm>
          <a:prstGeom prst="rect">
            <a:avLst/>
          </a:prstGeom>
        </p:spPr>
      </p:pic>
    </p:spTree>
    <p:extLst>
      <p:ext uri="{BB962C8B-B14F-4D97-AF65-F5344CB8AC3E}">
        <p14:creationId xmlns:p14="http://schemas.microsoft.com/office/powerpoint/2010/main" val="1976368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4203" y="458001"/>
            <a:ext cx="9872207" cy="6006410"/>
          </a:xfrm>
        </p:spPr>
        <p:txBody>
          <a:bodyPr>
            <a:normAutofit fontScale="92500" lnSpcReduction="10000"/>
          </a:bodyPr>
          <a:lstStyle/>
          <a:p>
            <a:pPr marL="0" indent="0">
              <a:buNone/>
            </a:pPr>
            <a:r>
              <a:rPr lang="en-US" b="1" dirty="0" smtClean="0"/>
              <a:t>Step 2: Model Setup</a:t>
            </a:r>
          </a:p>
          <a:p>
            <a:r>
              <a:rPr lang="en-US" dirty="0" smtClean="0"/>
              <a:t>We'll use a simple transformer model for sequence generation.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100" dirty="0" smtClean="0"/>
              <a:t>for DNA sequences, we can adapt the tokenizer to handle A, T, C, G nucleotides instead of words) tokenizer = GPT2Tokenizer.from_pretrained('gpt2')</a:t>
            </a:r>
            <a:br>
              <a:rPr lang="en-US" sz="2100" dirty="0" smtClean="0"/>
            </a:br>
            <a:r>
              <a:rPr lang="en-US" sz="1600" dirty="0" smtClean="0"/>
              <a:t/>
            </a:r>
            <a:br>
              <a:rPr lang="en-US" sz="1600" dirty="0" smtClean="0"/>
            </a:br>
            <a:r>
              <a:rPr lang="en-IN" sz="2000" b="1" dirty="0" smtClean="0"/>
              <a:t>Custom tokenizer (if dealing with DNA sequences specifically)</a:t>
            </a:r>
          </a:p>
          <a:p>
            <a:r>
              <a:rPr lang="en-IN" sz="2000" dirty="0" err="1" smtClean="0"/>
              <a:t>tokenizer.add_tokens</a:t>
            </a:r>
            <a:r>
              <a:rPr lang="en-IN" sz="2000" dirty="0" smtClean="0"/>
              <a:t>(['A', 'T', 'C', 'G'])</a:t>
            </a:r>
          </a:p>
          <a:p>
            <a:pPr marL="0" indent="0">
              <a:buNone/>
            </a:pPr>
            <a:r>
              <a:rPr lang="en-IN" sz="2000" b="1" dirty="0" smtClean="0"/>
              <a:t>    Load a </a:t>
            </a:r>
            <a:r>
              <a:rPr lang="en-IN" sz="2000" b="1" dirty="0" err="1" smtClean="0"/>
              <a:t>pretrained</a:t>
            </a:r>
            <a:r>
              <a:rPr lang="en-IN" sz="2000" b="1" dirty="0" smtClean="0"/>
              <a:t> GPT-2 model for sequence generation</a:t>
            </a:r>
          </a:p>
          <a:p>
            <a:r>
              <a:rPr lang="en-IN" sz="2000" dirty="0" smtClean="0"/>
              <a:t>model = GPT2LMHeadModel.from_pretrained('gpt2')</a:t>
            </a:r>
          </a:p>
          <a:p>
            <a:pPr marL="0" indent="0">
              <a:buNone/>
            </a:pPr>
            <a:r>
              <a:rPr lang="en-IN" sz="2000" b="1" dirty="0" smtClean="0"/>
              <a:t>    Adjust the model to handle the new vocabulary size</a:t>
            </a:r>
          </a:p>
          <a:p>
            <a:r>
              <a:rPr lang="en-IN" sz="2000" dirty="0" err="1" smtClean="0"/>
              <a:t>model.resize_token_embeddings</a:t>
            </a:r>
            <a:r>
              <a:rPr lang="en-IN" sz="2000" dirty="0" smtClean="0"/>
              <a:t>(</a:t>
            </a:r>
            <a:r>
              <a:rPr lang="en-IN" sz="2000" dirty="0" err="1" smtClean="0"/>
              <a:t>len</a:t>
            </a:r>
            <a:r>
              <a:rPr lang="en-IN" sz="2000" dirty="0" smtClean="0"/>
              <a:t>(tokenizer))</a:t>
            </a:r>
          </a:p>
          <a:p>
            <a:pPr marL="0" indent="0">
              <a:buNone/>
            </a:pPr>
            <a:r>
              <a:rPr lang="en-IN" sz="2000" b="1" dirty="0" smtClean="0"/>
              <a:t>    Tokenize the sequences for input to the model</a:t>
            </a:r>
          </a:p>
          <a:p>
            <a:pPr marL="0" indent="0">
              <a:buNone/>
            </a:pPr>
            <a:r>
              <a:rPr lang="en-US" sz="2000" dirty="0" smtClean="0"/>
              <a:t>inputs = tokenizer(</a:t>
            </a:r>
            <a:r>
              <a:rPr lang="en-US" sz="2000" dirty="0" err="1" smtClean="0"/>
              <a:t>sequences.tolist</a:t>
            </a:r>
            <a:r>
              <a:rPr lang="en-US" sz="2000" dirty="0" smtClean="0"/>
              <a:t>(), </a:t>
            </a:r>
            <a:r>
              <a:rPr lang="en-US" sz="2000" dirty="0" err="1" smtClean="0"/>
              <a:t>return_tensors</a:t>
            </a:r>
            <a:r>
              <a:rPr lang="en-US" sz="2000" dirty="0" smtClean="0"/>
              <a:t>='</a:t>
            </a:r>
            <a:r>
              <a:rPr lang="en-US" sz="2000" dirty="0" err="1" smtClean="0"/>
              <a:t>pt</a:t>
            </a:r>
            <a:r>
              <a:rPr lang="en-US" sz="2000" dirty="0" smtClean="0"/>
              <a:t>', padding=True, truncation=True)</a:t>
            </a:r>
            <a:endParaRPr lang="en-IN" sz="2000" b="1" dirty="0" smtClean="0"/>
          </a:p>
          <a:p>
            <a:pPr marL="0" indent="0">
              <a:buNone/>
            </a:pPr>
            <a:endParaRPr lang="en-US" sz="1600" dirty="0"/>
          </a:p>
        </p:txBody>
      </p:sp>
      <p:pic>
        <p:nvPicPr>
          <p:cNvPr id="4" name="Picture 3"/>
          <p:cNvPicPr>
            <a:picLocks noChangeAspect="1"/>
          </p:cNvPicPr>
          <p:nvPr/>
        </p:nvPicPr>
        <p:blipFill>
          <a:blip r:embed="rId2"/>
          <a:stretch>
            <a:fillRect/>
          </a:stretch>
        </p:blipFill>
        <p:spPr>
          <a:xfrm>
            <a:off x="2161718" y="1578747"/>
            <a:ext cx="7877175" cy="933450"/>
          </a:xfrm>
          <a:prstGeom prst="rect">
            <a:avLst/>
          </a:prstGeom>
        </p:spPr>
      </p:pic>
    </p:spTree>
    <p:extLst>
      <p:ext uri="{BB962C8B-B14F-4D97-AF65-F5344CB8AC3E}">
        <p14:creationId xmlns:p14="http://schemas.microsoft.com/office/powerpoint/2010/main" val="1293175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054" y="370536"/>
            <a:ext cx="10515600" cy="4351338"/>
          </a:xfrm>
        </p:spPr>
        <p:txBody>
          <a:bodyPr/>
          <a:lstStyle/>
          <a:p>
            <a:r>
              <a:rPr lang="en-US" dirty="0" smtClean="0"/>
              <a:t>STEP-3</a:t>
            </a:r>
          </a:p>
          <a:p>
            <a:pPr marL="0" indent="0">
              <a:buNone/>
            </a:pPr>
            <a:endParaRPr lang="en-IN" dirty="0"/>
          </a:p>
        </p:txBody>
      </p:sp>
      <p:pic>
        <p:nvPicPr>
          <p:cNvPr id="5" name="Picture 4"/>
          <p:cNvPicPr>
            <a:picLocks noChangeAspect="1"/>
          </p:cNvPicPr>
          <p:nvPr/>
        </p:nvPicPr>
        <p:blipFill>
          <a:blip r:embed="rId2"/>
          <a:stretch>
            <a:fillRect/>
          </a:stretch>
        </p:blipFill>
        <p:spPr>
          <a:xfrm>
            <a:off x="4198288" y="1067642"/>
            <a:ext cx="4167146" cy="4814542"/>
          </a:xfrm>
          <a:prstGeom prst="rect">
            <a:avLst/>
          </a:prstGeom>
        </p:spPr>
      </p:pic>
    </p:spTree>
    <p:extLst>
      <p:ext uri="{BB962C8B-B14F-4D97-AF65-F5344CB8AC3E}">
        <p14:creationId xmlns:p14="http://schemas.microsoft.com/office/powerpoint/2010/main" val="2869414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806" y="473903"/>
            <a:ext cx="10515600" cy="4351338"/>
          </a:xfrm>
        </p:spPr>
        <p:txBody>
          <a:bodyPr/>
          <a:lstStyle/>
          <a:p>
            <a:pPr marL="0" indent="0">
              <a:buNone/>
            </a:pPr>
            <a:r>
              <a:rPr lang="en-US" sz="2000" b="1" dirty="0" smtClean="0"/>
              <a:t>Step 4: Generating New DNA Sequences</a:t>
            </a:r>
          </a:p>
          <a:p>
            <a:pPr marL="0" indent="0">
              <a:buNone/>
            </a:pPr>
            <a:r>
              <a:rPr lang="en-US" sz="2000" dirty="0" smtClean="0"/>
              <a:t>After training, we can use the fine-tuned model to generate new DNA sequences based on the learned patterns</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411315" y="2161140"/>
            <a:ext cx="9401175" cy="3171825"/>
          </a:xfrm>
          <a:prstGeom prst="rect">
            <a:avLst/>
          </a:prstGeom>
        </p:spPr>
      </p:pic>
    </p:spTree>
    <p:extLst>
      <p:ext uri="{BB962C8B-B14F-4D97-AF65-F5344CB8AC3E}">
        <p14:creationId xmlns:p14="http://schemas.microsoft.com/office/powerpoint/2010/main" val="3614957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786" y="450049"/>
            <a:ext cx="10821062" cy="5759920"/>
          </a:xfrm>
        </p:spPr>
        <p:txBody>
          <a:bodyPr>
            <a:normAutofit fontScale="85000" lnSpcReduction="20000"/>
          </a:bodyPr>
          <a:lstStyle/>
          <a:p>
            <a:pPr marL="0" indent="0">
              <a:buNone/>
            </a:pPr>
            <a:r>
              <a:rPr lang="en-US" b="1" dirty="0" smtClean="0"/>
              <a:t>Data Preparation</a:t>
            </a:r>
            <a:r>
              <a:rPr lang="en-US" dirty="0" smtClean="0"/>
              <a:t>:</a:t>
            </a:r>
          </a:p>
          <a:p>
            <a:pPr lvl="1"/>
            <a:r>
              <a:rPr lang="en-US" dirty="0" smtClean="0"/>
              <a:t>We start by loading the bioinformatics dataset and preprocessing the sequences. DNA or protein sequences are tokenized, with each nucleotide (A, T, C, G) treated as a token. Tokenization transforms the sequences into numerical representations that the model can process.</a:t>
            </a:r>
          </a:p>
          <a:p>
            <a:pPr marL="0" indent="0">
              <a:buNone/>
            </a:pPr>
            <a:r>
              <a:rPr lang="en-US" b="1" dirty="0" smtClean="0"/>
              <a:t>Model Setup</a:t>
            </a:r>
            <a:r>
              <a:rPr lang="en-US" dirty="0" smtClean="0"/>
              <a:t>:</a:t>
            </a:r>
          </a:p>
          <a:p>
            <a:pPr lvl="1"/>
            <a:r>
              <a:rPr lang="en-US" dirty="0" smtClean="0"/>
              <a:t>A </a:t>
            </a:r>
            <a:r>
              <a:rPr lang="en-US" dirty="0" err="1" smtClean="0"/>
              <a:t>pretrained</a:t>
            </a:r>
            <a:r>
              <a:rPr lang="en-US" dirty="0" smtClean="0"/>
              <a:t> language model (GPT-2 in this case) is adapted for bioinformatics tasks by extending its tokenizer to handle the DNA alphabet.</a:t>
            </a:r>
          </a:p>
          <a:p>
            <a:pPr lvl="1"/>
            <a:r>
              <a:rPr lang="en-US" dirty="0" smtClean="0"/>
              <a:t>The model is resized to accommodate the expanded vocabulary, which includes the specific nucleotides.</a:t>
            </a:r>
          </a:p>
          <a:p>
            <a:pPr marL="0" indent="0">
              <a:buNone/>
            </a:pPr>
            <a:r>
              <a:rPr lang="en-US" b="1" dirty="0" smtClean="0"/>
              <a:t>Training</a:t>
            </a:r>
            <a:r>
              <a:rPr lang="en-US" dirty="0" smtClean="0"/>
              <a:t>:</a:t>
            </a:r>
          </a:p>
          <a:p>
            <a:pPr lvl="1"/>
            <a:r>
              <a:rPr lang="en-US" dirty="0" smtClean="0"/>
              <a:t>The GPT-2 model is fine-tuned using the bioinformatics dataset. The training process updates the model's weights based on the patterns in the DNA sequences.</a:t>
            </a:r>
          </a:p>
          <a:p>
            <a:pPr lvl="1"/>
            <a:r>
              <a:rPr lang="en-US" dirty="0" smtClean="0"/>
              <a:t>Training arguments define parameters like batch size, number of epochs, learning rate warmup, and logging configurations.</a:t>
            </a:r>
          </a:p>
          <a:p>
            <a:pPr marL="0" indent="0">
              <a:buNone/>
            </a:pPr>
            <a:r>
              <a:rPr lang="en-US" b="1" dirty="0" smtClean="0"/>
              <a:t>Generation</a:t>
            </a:r>
            <a:r>
              <a:rPr lang="en-US" dirty="0" smtClean="0"/>
              <a:t>:</a:t>
            </a:r>
          </a:p>
          <a:p>
            <a:pPr lvl="1"/>
            <a:r>
              <a:rPr lang="en-US" dirty="0" smtClean="0"/>
              <a:t>Once trained, the model can generate novel DNA sequences. By providing a short DNA sequence as a prompt, the model predicts the next nucleotides based on its learned knowledge, generating new sequences with desired lengths.</a:t>
            </a:r>
          </a:p>
          <a:p>
            <a:pPr marL="0" indent="0">
              <a:buNone/>
            </a:pPr>
            <a:r>
              <a:rPr lang="en-US" b="1" dirty="0" smtClean="0"/>
              <a:t>Evaluation and Use in Bioinformatics</a:t>
            </a:r>
            <a:r>
              <a:rPr lang="en-US" dirty="0" smtClean="0"/>
              <a:t>:</a:t>
            </a:r>
          </a:p>
          <a:p>
            <a:pPr lvl="1"/>
            <a:r>
              <a:rPr lang="en-US" dirty="0" smtClean="0"/>
              <a:t>Generated DNA sequences can be evaluated for biological relevance, potentially aiding in synthetic biology or genomics research by proposing new candidate sequences for lab testing.</a:t>
            </a:r>
          </a:p>
          <a:p>
            <a:pPr marL="0" indent="0">
              <a:buNone/>
            </a:pPr>
            <a:endParaRPr lang="en-IN" dirty="0"/>
          </a:p>
        </p:txBody>
      </p:sp>
    </p:spTree>
    <p:extLst>
      <p:ext uri="{BB962C8B-B14F-4D97-AF65-F5344CB8AC3E}">
        <p14:creationId xmlns:p14="http://schemas.microsoft.com/office/powerpoint/2010/main" val="3407103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1060</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LLM (Large Language Models)</vt:lpstr>
      <vt:lpstr>How to Train an LLM</vt:lpstr>
      <vt:lpstr>LLMs VS General Deep Learning Models</vt:lpstr>
      <vt:lpstr>Implementing a Generative Model in Bioinformatics</vt:lpstr>
      <vt:lpstr>Pipeline for LLM Implementation in Bioinformatics</vt:lpstr>
      <vt:lpstr>PowerPoint Presentation</vt:lpstr>
      <vt:lpstr>PowerPoint Presentation</vt:lpstr>
      <vt:lpstr>PowerPoint Presentation</vt:lpstr>
      <vt:lpstr>PowerPoint Presentation</vt:lpstr>
      <vt:lpstr>Code For Pipeline</vt:lpstr>
      <vt:lpstr>PowerPoint Presentation</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Sanjoy Bandyopadhyay</dc:creator>
  <cp:lastModifiedBy>Sanjoy Bandyopadhyay</cp:lastModifiedBy>
  <cp:revision>12</cp:revision>
  <dcterms:created xsi:type="dcterms:W3CDTF">2024-09-27T13:00:04Z</dcterms:created>
  <dcterms:modified xsi:type="dcterms:W3CDTF">2024-09-27T16:04:52Z</dcterms:modified>
</cp:coreProperties>
</file>