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59" r:id="rId3"/>
    <p:sldId id="258" r:id="rId4"/>
    <p:sldId id="263" r:id="rId5"/>
    <p:sldId id="267" r:id="rId6"/>
    <p:sldId id="264" r:id="rId7"/>
    <p:sldId id="265" r:id="rId8"/>
    <p:sldId id="266"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What is Kafka</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Kafka Components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Topics and Brokers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FCC17B2-7559-402D-9D4E-CF1C1CBCB912}">
      <dgm:prSet phldrT="[Text]"/>
      <dgm:spPr/>
      <dgm:t>
        <a:bodyPr/>
        <a:lstStyle/>
        <a:p>
          <a:pPr>
            <a:lnSpc>
              <a:spcPct val="100000"/>
            </a:lnSpc>
          </a:pPr>
          <a:r>
            <a:rPr lang="en-US" dirty="0"/>
            <a:t>Kafka Vs RabbitMQ</a:t>
          </a:r>
        </a:p>
      </dgm:t>
    </dgm:pt>
    <dgm:pt modelId="{905B1E72-D592-4046-B193-ADEA53FF6DEA}" type="parTrans" cxnId="{87D9237A-E447-4ADF-9695-C641383B1404}">
      <dgm:prSet/>
      <dgm:spPr/>
      <dgm:t>
        <a:bodyPr/>
        <a:lstStyle/>
        <a:p>
          <a:endParaRPr lang="en-IN"/>
        </a:p>
      </dgm:t>
    </dgm:pt>
    <dgm:pt modelId="{42EB3CFC-70B2-4FD2-90D6-AA0737AE042A}" type="sibTrans" cxnId="{87D9237A-E447-4ADF-9695-C641383B1404}">
      <dgm:prSet/>
      <dgm:spPr/>
      <dgm:t>
        <a:bodyPr/>
        <a:lstStyle/>
        <a:p>
          <a:endParaRPr lang="en-IN"/>
        </a:p>
      </dgm:t>
    </dgm:pt>
    <dgm:pt modelId="{6E3CDB8D-AB43-414E-A9C0-0B331A67BDB6}">
      <dgm:prSet phldrT="[Text]"/>
      <dgm:spPr/>
      <dgm:t>
        <a:bodyPr/>
        <a:lstStyle/>
        <a:p>
          <a:pPr>
            <a:lnSpc>
              <a:spcPct val="100000"/>
            </a:lnSpc>
          </a:pPr>
          <a:r>
            <a:rPr lang="en-US" dirty="0"/>
            <a:t>Demo</a:t>
          </a:r>
        </a:p>
      </dgm:t>
    </dgm:pt>
    <dgm:pt modelId="{F71E7AE5-8D0E-4ACC-BB63-A55AD38912F9}" type="parTrans" cxnId="{683FECB0-E766-4893-99F0-78E4220AEC9D}">
      <dgm:prSet/>
      <dgm:spPr/>
      <dgm:t>
        <a:bodyPr/>
        <a:lstStyle/>
        <a:p>
          <a:endParaRPr lang="en-IN"/>
        </a:p>
      </dgm:t>
    </dgm:pt>
    <dgm:pt modelId="{FC43D2F7-7086-424C-B61B-A2AF5E1D9769}" type="sibTrans" cxnId="{683FECB0-E766-4893-99F0-78E4220AEC9D}">
      <dgm:prSet/>
      <dgm:spPr/>
      <dgm:t>
        <a:bodyPr/>
        <a:lstStyle/>
        <a:p>
          <a:endParaRPr lang="en-IN"/>
        </a:p>
      </dgm:t>
    </dgm:pt>
    <dgm:pt modelId="{581B2F08-7703-4C8F-A101-71736E0D3B81}">
      <dgm:prSet phldrT="[Text]"/>
      <dgm:spPr/>
      <dgm:t>
        <a:bodyPr/>
        <a:lstStyle/>
        <a:p>
          <a:pPr>
            <a:lnSpc>
              <a:spcPct val="100000"/>
            </a:lnSpc>
          </a:pPr>
          <a:r>
            <a:rPr lang="en-US" dirty="0"/>
            <a:t>Basic </a:t>
          </a:r>
          <a:r>
            <a:rPr lang="en-US" dirty="0" err="1"/>
            <a:t>Cli</a:t>
          </a:r>
          <a:r>
            <a:rPr lang="en-US" dirty="0"/>
            <a:t> Commands</a:t>
          </a:r>
        </a:p>
      </dgm:t>
    </dgm:pt>
    <dgm:pt modelId="{75C96B2D-CBC8-4498-B281-116169C93471}" type="parTrans" cxnId="{37B857E6-E4AC-453D-87CD-E33ED1364C7A}">
      <dgm:prSet/>
      <dgm:spPr/>
      <dgm:t>
        <a:bodyPr/>
        <a:lstStyle/>
        <a:p>
          <a:endParaRPr lang="en-IN"/>
        </a:p>
      </dgm:t>
    </dgm:pt>
    <dgm:pt modelId="{E860F4A0-80A5-47A3-B261-846853D5D227}" type="sibTrans" cxnId="{37B857E6-E4AC-453D-87CD-E33ED1364C7A}">
      <dgm:prSet/>
      <dgm:spPr/>
      <dgm:t>
        <a:bodyPr/>
        <a:lstStyle/>
        <a:p>
          <a:endParaRPr lang="en-IN"/>
        </a:p>
      </dgm:t>
    </dgm:pt>
    <dgm:pt modelId="{D5676897-2016-4662-BFF4-27CD32701173}">
      <dgm:prSet phldrT="[Text]"/>
      <dgm:spPr/>
      <dgm:t>
        <a:bodyPr/>
        <a:lstStyle/>
        <a:p>
          <a:pPr>
            <a:lnSpc>
              <a:spcPct val="100000"/>
            </a:lnSpc>
          </a:pPr>
          <a:r>
            <a:rPr lang="en-US" dirty="0"/>
            <a:t>Topics and partition</a:t>
          </a:r>
        </a:p>
      </dgm:t>
    </dgm:pt>
    <dgm:pt modelId="{A897CDC2-429A-4861-9D95-A6896DFCC259}" type="parTrans" cxnId="{31C1E6D1-CD52-4821-92D9-9BEACA95FE00}">
      <dgm:prSet/>
      <dgm:spPr/>
      <dgm:t>
        <a:bodyPr/>
        <a:lstStyle/>
        <a:p>
          <a:endParaRPr lang="en-IN"/>
        </a:p>
      </dgm:t>
    </dgm:pt>
    <dgm:pt modelId="{EF43905B-29AB-4553-9772-41F890C990A2}" type="sibTrans" cxnId="{31C1E6D1-CD52-4821-92D9-9BEACA95FE00}">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95DE6538-27BD-44AF-A1A8-CA8F6B10FDD2}" type="pres">
      <dgm:prSet presAssocID="{0BEF68B8-1228-47BB-83B5-7B9CD1E3F84E}" presName="text_2" presStyleLbl="node1" presStyleIdx="1" presStyleCnt="7">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7"/>
      <dgm:spPr/>
    </dgm:pt>
    <dgm:pt modelId="{E131CE4A-9776-44F4-BC03-867682E21374}" type="pres">
      <dgm:prSet presAssocID="{5605D28D-2CE6-4513-8566-952984E21E14}" presName="text_3" presStyleLbl="node1" presStyleIdx="2" presStyleCnt="7">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7"/>
      <dgm:spPr/>
    </dgm:pt>
    <dgm:pt modelId="{CFB2879D-0862-45E1-B69D-FA5A74269EAF}" type="pres">
      <dgm:prSet presAssocID="{D5676897-2016-4662-BFF4-27CD32701173}" presName="text_4" presStyleLbl="node1" presStyleIdx="3" presStyleCnt="7">
        <dgm:presLayoutVars>
          <dgm:bulletEnabled val="1"/>
        </dgm:presLayoutVars>
      </dgm:prSet>
      <dgm:spPr/>
    </dgm:pt>
    <dgm:pt modelId="{0232159E-E157-41BF-994E-6D9CD05AC5DC}" type="pres">
      <dgm:prSet presAssocID="{D5676897-2016-4662-BFF4-27CD32701173}" presName="accent_4" presStyleCnt="0"/>
      <dgm:spPr/>
    </dgm:pt>
    <dgm:pt modelId="{9E9CBC4A-0FBF-4013-A198-D4817A879296}" type="pres">
      <dgm:prSet presAssocID="{D5676897-2016-4662-BFF4-27CD32701173}" presName="accentRepeatNode" presStyleLbl="solidFgAcc1" presStyleIdx="3" presStyleCnt="7"/>
      <dgm:spPr/>
    </dgm:pt>
    <dgm:pt modelId="{2DA079FA-DAEE-49BA-8C5C-5132FCC76BDC}" type="pres">
      <dgm:prSet presAssocID="{CFCC17B2-7559-402D-9D4E-CF1C1CBCB912}" presName="text_5" presStyleLbl="node1" presStyleIdx="4" presStyleCnt="7">
        <dgm:presLayoutVars>
          <dgm:bulletEnabled val="1"/>
        </dgm:presLayoutVars>
      </dgm:prSet>
      <dgm:spPr/>
    </dgm:pt>
    <dgm:pt modelId="{23A8F6FF-34E2-419B-A810-A64999A9D8E4}" type="pres">
      <dgm:prSet presAssocID="{CFCC17B2-7559-402D-9D4E-CF1C1CBCB912}" presName="accent_5" presStyleCnt="0"/>
      <dgm:spPr/>
    </dgm:pt>
    <dgm:pt modelId="{ED9598A3-6E3B-4BB8-A9F5-E026A4AC552C}" type="pres">
      <dgm:prSet presAssocID="{CFCC17B2-7559-402D-9D4E-CF1C1CBCB912}" presName="accentRepeatNode" presStyleLbl="solidFgAcc1" presStyleIdx="4" presStyleCnt="7"/>
      <dgm:spPr/>
    </dgm:pt>
    <dgm:pt modelId="{F1F00048-C6F6-4D49-A7B8-0C6EE62DA21E}" type="pres">
      <dgm:prSet presAssocID="{581B2F08-7703-4C8F-A101-71736E0D3B81}" presName="text_6" presStyleLbl="node1" presStyleIdx="5" presStyleCnt="7">
        <dgm:presLayoutVars>
          <dgm:bulletEnabled val="1"/>
        </dgm:presLayoutVars>
      </dgm:prSet>
      <dgm:spPr/>
    </dgm:pt>
    <dgm:pt modelId="{C353AC46-D422-4877-A29D-1AF157753B2B}" type="pres">
      <dgm:prSet presAssocID="{581B2F08-7703-4C8F-A101-71736E0D3B81}" presName="accent_6" presStyleCnt="0"/>
      <dgm:spPr/>
    </dgm:pt>
    <dgm:pt modelId="{A6C0C33E-FC2A-4A83-A88B-9B30BC82241D}" type="pres">
      <dgm:prSet presAssocID="{581B2F08-7703-4C8F-A101-71736E0D3B81}" presName="accentRepeatNode" presStyleLbl="solidFgAcc1" presStyleIdx="5" presStyleCnt="7"/>
      <dgm:spPr/>
    </dgm:pt>
    <dgm:pt modelId="{297C0C70-ADC7-4DB5-930A-3BCB363274EF}" type="pres">
      <dgm:prSet presAssocID="{6E3CDB8D-AB43-414E-A9C0-0B331A67BDB6}" presName="text_7" presStyleLbl="node1" presStyleIdx="6" presStyleCnt="7">
        <dgm:presLayoutVars>
          <dgm:bulletEnabled val="1"/>
        </dgm:presLayoutVars>
      </dgm:prSet>
      <dgm:spPr/>
    </dgm:pt>
    <dgm:pt modelId="{ACCD2E3B-3F53-41FE-BCDB-E8D6A5DF7979}" type="pres">
      <dgm:prSet presAssocID="{6E3CDB8D-AB43-414E-A9C0-0B331A67BDB6}" presName="accent_7" presStyleCnt="0"/>
      <dgm:spPr/>
    </dgm:pt>
    <dgm:pt modelId="{9884A2C0-0E8F-406D-8E0D-E1AF503967F7}" type="pres">
      <dgm:prSet presAssocID="{6E3CDB8D-AB43-414E-A9C0-0B331A67BDB6}" presName="accentRepeatNode" presStyleLbl="solidFgAcc1" presStyleIdx="6" presStyleCnt="7"/>
      <dgm:spPr/>
    </dgm:pt>
  </dgm:ptLst>
  <dgm:cxnLst>
    <dgm:cxn modelId="{DD0D6510-991E-46AE-9276-6D751FB3B4E3}" type="presOf" srcId="{D5676897-2016-4662-BFF4-27CD32701173}" destId="{CFB2879D-0862-45E1-B69D-FA5A74269EAF}"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87D9237A-E447-4ADF-9695-C641383B1404}" srcId="{7E5AA53B-3EEE-4DE4-BB81-9044890C2946}" destId="{CFCC17B2-7559-402D-9D4E-CF1C1CBCB912}" srcOrd="4" destOrd="0" parTransId="{905B1E72-D592-4046-B193-ADEA53FF6DEA}" sibTransId="{42EB3CFC-70B2-4FD2-90D6-AA0737AE042A}"/>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B547F68F-2084-45C5-8456-5A66A622D095}" type="presOf" srcId="{6E3CDB8D-AB43-414E-A9C0-0B331A67BDB6}" destId="{297C0C70-ADC7-4DB5-930A-3BCB363274EF}"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683FECB0-E766-4893-99F0-78E4220AEC9D}" srcId="{7E5AA53B-3EEE-4DE4-BB81-9044890C2946}" destId="{6E3CDB8D-AB43-414E-A9C0-0B331A67BDB6}" srcOrd="6" destOrd="0" parTransId="{F71E7AE5-8D0E-4ACC-BB63-A55AD38912F9}" sibTransId="{FC43D2F7-7086-424C-B61B-A2AF5E1D9769}"/>
    <dgm:cxn modelId="{31C1E6D1-CD52-4821-92D9-9BEACA95FE00}" srcId="{7E5AA53B-3EEE-4DE4-BB81-9044890C2946}" destId="{D5676897-2016-4662-BFF4-27CD32701173}" srcOrd="3" destOrd="0" parTransId="{A897CDC2-429A-4861-9D95-A6896DFCC259}" sibTransId="{EF43905B-29AB-4553-9772-41F890C990A2}"/>
    <dgm:cxn modelId="{AFE319D5-F421-4B61-8665-5FB2D88D54FB}" type="presOf" srcId="{581B2F08-7703-4C8F-A101-71736E0D3B81}" destId="{F1F00048-C6F6-4D49-A7B8-0C6EE62DA21E}" srcOrd="0" destOrd="0" presId="urn:microsoft.com/office/officeart/2008/layout/VerticalCurvedList"/>
    <dgm:cxn modelId="{37B857E6-E4AC-453D-87CD-E33ED1364C7A}" srcId="{7E5AA53B-3EEE-4DE4-BB81-9044890C2946}" destId="{581B2F08-7703-4C8F-A101-71736E0D3B81}" srcOrd="5" destOrd="0" parTransId="{75C96B2D-CBC8-4498-B281-116169C93471}" sibTransId="{E860F4A0-80A5-47A3-B261-846853D5D227}"/>
    <dgm:cxn modelId="{22152CF9-0746-429C-88ED-95F00E73F373}" type="presOf" srcId="{CFCC17B2-7559-402D-9D4E-CF1C1CBCB912}" destId="{2DA079FA-DAEE-49BA-8C5C-5132FCC76BDC}"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5D6B38E4-5780-47CF-869A-F7A6D60553B8}" type="presParOf" srcId="{90561C55-3C6E-4D53-85E1-2C50BCDDA392}" destId="{CFB2879D-0862-45E1-B69D-FA5A74269EAF}" srcOrd="7" destOrd="0" presId="urn:microsoft.com/office/officeart/2008/layout/VerticalCurvedList"/>
    <dgm:cxn modelId="{2B25C0A1-149D-4165-8816-E199D53DA323}" type="presParOf" srcId="{90561C55-3C6E-4D53-85E1-2C50BCDDA392}" destId="{0232159E-E157-41BF-994E-6D9CD05AC5DC}" srcOrd="8" destOrd="0" presId="urn:microsoft.com/office/officeart/2008/layout/VerticalCurvedList"/>
    <dgm:cxn modelId="{6BCDDEA3-4504-4C8E-A985-1BD4D0727A10}" type="presParOf" srcId="{0232159E-E157-41BF-994E-6D9CD05AC5DC}" destId="{9E9CBC4A-0FBF-4013-A198-D4817A879296}" srcOrd="0" destOrd="0" presId="urn:microsoft.com/office/officeart/2008/layout/VerticalCurvedList"/>
    <dgm:cxn modelId="{77140E6A-7291-43A3-AE98-144BEB039EE8}" type="presParOf" srcId="{90561C55-3C6E-4D53-85E1-2C50BCDDA392}" destId="{2DA079FA-DAEE-49BA-8C5C-5132FCC76BDC}" srcOrd="9" destOrd="0" presId="urn:microsoft.com/office/officeart/2008/layout/VerticalCurvedList"/>
    <dgm:cxn modelId="{7620D8FD-F37A-44BF-97EA-0B1DB5A09285}" type="presParOf" srcId="{90561C55-3C6E-4D53-85E1-2C50BCDDA392}" destId="{23A8F6FF-34E2-419B-A810-A64999A9D8E4}" srcOrd="10" destOrd="0" presId="urn:microsoft.com/office/officeart/2008/layout/VerticalCurvedList"/>
    <dgm:cxn modelId="{295DF3D0-013B-41FF-B57B-1C932DCB437C}" type="presParOf" srcId="{23A8F6FF-34E2-419B-A810-A64999A9D8E4}" destId="{ED9598A3-6E3B-4BB8-A9F5-E026A4AC552C}" srcOrd="0" destOrd="0" presId="urn:microsoft.com/office/officeart/2008/layout/VerticalCurvedList"/>
    <dgm:cxn modelId="{75382A97-134B-4738-B8C0-B77E99FD9FD1}" type="presParOf" srcId="{90561C55-3C6E-4D53-85E1-2C50BCDDA392}" destId="{F1F00048-C6F6-4D49-A7B8-0C6EE62DA21E}" srcOrd="11" destOrd="0" presId="urn:microsoft.com/office/officeart/2008/layout/VerticalCurvedList"/>
    <dgm:cxn modelId="{A8F0D1BC-3C38-4D7F-8058-614A64EF0DCA}" type="presParOf" srcId="{90561C55-3C6E-4D53-85E1-2C50BCDDA392}" destId="{C353AC46-D422-4877-A29D-1AF157753B2B}" srcOrd="12" destOrd="0" presId="urn:microsoft.com/office/officeart/2008/layout/VerticalCurvedList"/>
    <dgm:cxn modelId="{B5D67AE4-0398-437D-8186-1492A5C62B07}" type="presParOf" srcId="{C353AC46-D422-4877-A29D-1AF157753B2B}" destId="{A6C0C33E-FC2A-4A83-A88B-9B30BC82241D}" srcOrd="0" destOrd="0" presId="urn:microsoft.com/office/officeart/2008/layout/VerticalCurvedList"/>
    <dgm:cxn modelId="{5E33AFBA-38FF-4EB2-918F-4D751F50D4FA}" type="presParOf" srcId="{90561C55-3C6E-4D53-85E1-2C50BCDDA392}" destId="{297C0C70-ADC7-4DB5-930A-3BCB363274EF}" srcOrd="13" destOrd="0" presId="urn:microsoft.com/office/officeart/2008/layout/VerticalCurvedList"/>
    <dgm:cxn modelId="{E6CA8496-9645-406A-9F58-71F6DA0C3ED9}" type="presParOf" srcId="{90561C55-3C6E-4D53-85E1-2C50BCDDA392}" destId="{ACCD2E3B-3F53-41FE-BCDB-E8D6A5DF7979}" srcOrd="14" destOrd="0" presId="urn:microsoft.com/office/officeart/2008/layout/VerticalCurvedList"/>
    <dgm:cxn modelId="{9EC1E7FC-3AC7-49E0-9897-2ECF483B0A4C}" type="presParOf" srcId="{ACCD2E3B-3F53-41FE-BCDB-E8D6A5DF7979}" destId="{9884A2C0-0E8F-406D-8E0D-E1AF503967F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50300" y="162016"/>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What is Kafka</a:t>
          </a:r>
        </a:p>
      </dsp:txBody>
      <dsp:txXfrm>
        <a:off x="250300" y="162016"/>
        <a:ext cx="6556659" cy="323890"/>
      </dsp:txXfrm>
    </dsp:sp>
    <dsp:sp modelId="{07CB3071-D555-47DA-A36A-69EB91531FD8}">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543612" y="648137"/>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Kafka Components</a:t>
          </a:r>
        </a:p>
      </dsp:txBody>
      <dsp:txXfrm>
        <a:off x="543612" y="648137"/>
        <a:ext cx="6263347" cy="323890"/>
      </dsp:txXfrm>
    </dsp:sp>
    <dsp:sp modelId="{3F8116AC-FAC3-4E95-9865-93CCFEB191B9}">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04345" y="1133902"/>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Topics and Brokers</a:t>
          </a:r>
        </a:p>
      </dsp:txBody>
      <dsp:txXfrm>
        <a:off x="704345" y="1133902"/>
        <a:ext cx="6102613" cy="323890"/>
      </dsp:txXfrm>
    </dsp:sp>
    <dsp:sp modelId="{A965097E-32F1-4AB8-8C4E-2814A7596B2F}">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FB2879D-0862-45E1-B69D-FA5A74269EAF}">
      <dsp:nvSpPr>
        <dsp:cNvPr id="0" name=""/>
        <dsp:cNvSpPr/>
      </dsp:nvSpPr>
      <dsp:spPr>
        <a:xfrm>
          <a:off x="755666" y="1620023"/>
          <a:ext cx="6051292"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Topics and partition</a:t>
          </a:r>
        </a:p>
      </dsp:txBody>
      <dsp:txXfrm>
        <a:off x="755666" y="1620023"/>
        <a:ext cx="6051292" cy="323890"/>
      </dsp:txXfrm>
    </dsp:sp>
    <dsp:sp modelId="{9E9CBC4A-0FBF-4013-A198-D4817A879296}">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DA079FA-DAEE-49BA-8C5C-5132FCC76BDC}">
      <dsp:nvSpPr>
        <dsp:cNvPr id="0" name=""/>
        <dsp:cNvSpPr/>
      </dsp:nvSpPr>
      <dsp:spPr>
        <a:xfrm>
          <a:off x="704345" y="2106144"/>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Kafka Vs RabbitMQ</a:t>
          </a:r>
        </a:p>
      </dsp:txBody>
      <dsp:txXfrm>
        <a:off x="704345" y="2106144"/>
        <a:ext cx="6102613" cy="323890"/>
      </dsp:txXfrm>
    </dsp:sp>
    <dsp:sp modelId="{ED9598A3-6E3B-4BB8-A9F5-E026A4AC552C}">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F00048-C6F6-4D49-A7B8-0C6EE62DA21E}">
      <dsp:nvSpPr>
        <dsp:cNvPr id="0" name=""/>
        <dsp:cNvSpPr/>
      </dsp:nvSpPr>
      <dsp:spPr>
        <a:xfrm>
          <a:off x="543612" y="2591909"/>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Basic </a:t>
          </a:r>
          <a:r>
            <a:rPr lang="en-US" sz="1600" kern="1200" dirty="0" err="1"/>
            <a:t>Cli</a:t>
          </a:r>
          <a:r>
            <a:rPr lang="en-US" sz="1600" kern="1200" dirty="0"/>
            <a:t> Commands</a:t>
          </a:r>
        </a:p>
      </dsp:txBody>
      <dsp:txXfrm>
        <a:off x="543612" y="2591909"/>
        <a:ext cx="6263347" cy="323890"/>
      </dsp:txXfrm>
    </dsp:sp>
    <dsp:sp modelId="{A6C0C33E-FC2A-4A83-A88B-9B30BC82241D}">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7C0C70-ADC7-4DB5-930A-3BCB363274EF}">
      <dsp:nvSpPr>
        <dsp:cNvPr id="0" name=""/>
        <dsp:cNvSpPr/>
      </dsp:nvSpPr>
      <dsp:spPr>
        <a:xfrm>
          <a:off x="250300" y="3078030"/>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Demo</a:t>
          </a:r>
        </a:p>
      </dsp:txBody>
      <dsp:txXfrm>
        <a:off x="250300" y="3078030"/>
        <a:ext cx="6556659" cy="323890"/>
      </dsp:txXfrm>
    </dsp:sp>
    <dsp:sp modelId="{9884A2C0-0E8F-406D-8E0D-E1AF503967F7}">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APACHE KAFKA</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Roshni Dhakate</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Agenda</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26472422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What Is </a:t>
            </a:r>
            <a:r>
              <a:rPr lang="en-US" dirty="0" err="1"/>
              <a:t>KaFka</a:t>
            </a:r>
            <a:endParaRPr lang="en-US" dirty="0"/>
          </a:p>
        </p:txBody>
      </p:sp>
      <p:sp>
        <p:nvSpPr>
          <p:cNvPr id="4" name="Content Placeholder 3">
            <a:extLst>
              <a:ext uri="{FF2B5EF4-FFF2-40B4-BE49-F238E27FC236}">
                <a16:creationId xmlns:a16="http://schemas.microsoft.com/office/drawing/2014/main" id="{287A1FE3-5159-4604-ABFC-A702AFEE6287}"/>
              </a:ext>
            </a:extLst>
          </p:cNvPr>
          <p:cNvSpPr>
            <a:spLocks noGrp="1"/>
          </p:cNvSpPr>
          <p:nvPr>
            <p:ph sz="quarter" idx="4"/>
          </p:nvPr>
        </p:nvSpPr>
        <p:spPr>
          <a:xfrm>
            <a:off x="6523735" y="2701255"/>
            <a:ext cx="5087074" cy="3783435"/>
          </a:xfrm>
        </p:spPr>
        <p:txBody>
          <a:bodyPr anchor="t">
            <a:normAutofit/>
          </a:bodyPr>
          <a:lstStyle/>
          <a:p>
            <a:r>
              <a:rPr lang="en-IN" dirty="0"/>
              <a:t>Distributed publish-subscribe messaging system that receives data from source systems and makes the data available to target systems in real time.</a:t>
            </a:r>
          </a:p>
          <a:p>
            <a:r>
              <a:rPr lang="en-IN" dirty="0"/>
              <a:t>Primarily used to build real-time streaming data pipelines and applications that adapt to the data streams. </a:t>
            </a:r>
          </a:p>
          <a:p>
            <a:endParaRPr lang="en-IN" dirty="0"/>
          </a:p>
        </p:txBody>
      </p:sp>
      <p:pic>
        <p:nvPicPr>
          <p:cNvPr id="9" name="Picture 8">
            <a:extLst>
              <a:ext uri="{FF2B5EF4-FFF2-40B4-BE49-F238E27FC236}">
                <a16:creationId xmlns:a16="http://schemas.microsoft.com/office/drawing/2014/main" id="{5BC4FC52-E046-41B7-A3DE-281E8BC25D19}"/>
              </a:ext>
            </a:extLst>
          </p:cNvPr>
          <p:cNvPicPr>
            <a:picLocks noChangeAspect="1"/>
          </p:cNvPicPr>
          <p:nvPr/>
        </p:nvPicPr>
        <p:blipFill>
          <a:blip r:embed="rId2"/>
          <a:stretch>
            <a:fillRect/>
          </a:stretch>
        </p:blipFill>
        <p:spPr>
          <a:xfrm>
            <a:off x="581191" y="2340528"/>
            <a:ext cx="5869940" cy="4018327"/>
          </a:xfrm>
          <a:prstGeom prst="rect">
            <a:avLst/>
          </a:prstGeom>
          <a:noFill/>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Kafka Components</a:t>
            </a:r>
          </a:p>
        </p:txBody>
      </p:sp>
      <p:sp>
        <p:nvSpPr>
          <p:cNvPr id="4" name="Content Placeholder 3">
            <a:extLst>
              <a:ext uri="{FF2B5EF4-FFF2-40B4-BE49-F238E27FC236}">
                <a16:creationId xmlns:a16="http://schemas.microsoft.com/office/drawing/2014/main" id="{287A1FE3-5159-4604-ABFC-A702AFEE6287}"/>
              </a:ext>
            </a:extLst>
          </p:cNvPr>
          <p:cNvSpPr>
            <a:spLocks noGrp="1"/>
          </p:cNvSpPr>
          <p:nvPr>
            <p:ph sz="quarter" idx="4"/>
          </p:nvPr>
        </p:nvSpPr>
        <p:spPr>
          <a:xfrm>
            <a:off x="360727" y="2273417"/>
            <a:ext cx="11250082" cy="4211273"/>
          </a:xfrm>
        </p:spPr>
        <p:txBody>
          <a:bodyPr anchor="t">
            <a:noAutofit/>
          </a:bodyPr>
          <a:lstStyle/>
          <a:p>
            <a:r>
              <a:rPr lang="en-IN" sz="1400" dirty="0"/>
              <a:t>Broker: Kafka cluster typically consists of multiple brokers to maintain load balance. Kafka brokers are stateless, so they use </a:t>
            </a:r>
            <a:r>
              <a:rPr lang="en-IN" sz="1400" dirty="0" err="1"/>
              <a:t>ZooKeeper</a:t>
            </a:r>
            <a:r>
              <a:rPr lang="en-IN" sz="1400" dirty="0"/>
              <a:t> for maintaining their cluster state. Kafka broker leader election can be done by </a:t>
            </a:r>
            <a:r>
              <a:rPr lang="en-IN" sz="1400" dirty="0" err="1"/>
              <a:t>ZooKeeper</a:t>
            </a:r>
            <a:r>
              <a:rPr lang="en-IN" sz="1400" dirty="0"/>
              <a:t>.</a:t>
            </a:r>
          </a:p>
          <a:p>
            <a:endParaRPr lang="en-IN" sz="1400" dirty="0"/>
          </a:p>
          <a:p>
            <a:r>
              <a:rPr lang="en-IN" sz="1400" dirty="0" err="1"/>
              <a:t>ZooKeeper</a:t>
            </a:r>
            <a:r>
              <a:rPr lang="en-IN" sz="1400" dirty="0"/>
              <a:t>: It is used for managing and coordinating Kafka broker. </a:t>
            </a:r>
            <a:r>
              <a:rPr lang="en-IN" sz="1400" dirty="0" err="1"/>
              <a:t>ZooKeeper</a:t>
            </a:r>
            <a:r>
              <a:rPr lang="en-IN" sz="1400" dirty="0"/>
              <a:t> service is mainly used to notify producer and consumer about the presence of any new broker in the Kafka system or failure of the broker in the Kafka system. As per the notification received by the Zookeeper regarding presence or failure of the broker then pro-</a:t>
            </a:r>
            <a:r>
              <a:rPr lang="en-IN" sz="1400" dirty="0" err="1"/>
              <a:t>ducer</a:t>
            </a:r>
            <a:r>
              <a:rPr lang="en-IN" sz="1400" dirty="0"/>
              <a:t> and consumer takes decision and starts coordinating their task with some other broker.</a:t>
            </a:r>
          </a:p>
          <a:p>
            <a:endParaRPr lang="en-IN" sz="1400" dirty="0"/>
          </a:p>
          <a:p>
            <a:r>
              <a:rPr lang="en-IN" sz="1400" dirty="0"/>
              <a:t>Producers: It push data to brokers. When the new broker is started, all the producers search it and automatically sends a message to that new broker. Kafka producer doesn’t wait for acknowledgements from the broker and sends messages as fast as the broker can handle.</a:t>
            </a:r>
          </a:p>
          <a:p>
            <a:endParaRPr lang="en-IN" sz="1400" dirty="0"/>
          </a:p>
          <a:p>
            <a:r>
              <a:rPr lang="en-IN" sz="1400" dirty="0"/>
              <a:t>Consumers : Kafka brokers are stateless, which means that the consumer has to maintain how many messages have been consumed by using partition offset. If the consumer acknowledges a particular message offset, it implies that the consumer has consumed all prior messages. The consumers can rewind or skip to any point in a partition simply by supplying an offset value. Consumer offset value is notified by </a:t>
            </a:r>
            <a:r>
              <a:rPr lang="en-IN" sz="1400" dirty="0" err="1"/>
              <a:t>ZooKeeper</a:t>
            </a:r>
            <a:r>
              <a:rPr lang="en-IN" sz="1400" dirty="0"/>
              <a:t>.</a:t>
            </a:r>
          </a:p>
        </p:txBody>
      </p:sp>
    </p:spTree>
    <p:extLst>
      <p:ext uri="{BB962C8B-B14F-4D97-AF65-F5344CB8AC3E}">
        <p14:creationId xmlns:p14="http://schemas.microsoft.com/office/powerpoint/2010/main" val="384488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Brokers and Topics</a:t>
            </a:r>
          </a:p>
        </p:txBody>
      </p:sp>
      <p:pic>
        <p:nvPicPr>
          <p:cNvPr id="5" name="Content Placeholder 4">
            <a:extLst>
              <a:ext uri="{FF2B5EF4-FFF2-40B4-BE49-F238E27FC236}">
                <a16:creationId xmlns:a16="http://schemas.microsoft.com/office/drawing/2014/main" id="{5A66C650-F61A-455B-82D9-BBCD6DCC2B31}"/>
              </a:ext>
            </a:extLst>
          </p:cNvPr>
          <p:cNvPicPr>
            <a:picLocks noGrp="1" noChangeAspect="1"/>
          </p:cNvPicPr>
          <p:nvPr>
            <p:ph sz="quarter" idx="4"/>
          </p:nvPr>
        </p:nvPicPr>
        <p:blipFill>
          <a:blip r:embed="rId2"/>
          <a:stretch>
            <a:fillRect/>
          </a:stretch>
        </p:blipFill>
        <p:spPr>
          <a:xfrm>
            <a:off x="1021789" y="2317053"/>
            <a:ext cx="11170211" cy="3811289"/>
          </a:xfrm>
        </p:spPr>
      </p:pic>
    </p:spTree>
    <p:extLst>
      <p:ext uri="{BB962C8B-B14F-4D97-AF65-F5344CB8AC3E}">
        <p14:creationId xmlns:p14="http://schemas.microsoft.com/office/powerpoint/2010/main" val="130900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Topics AND Consumers</a:t>
            </a:r>
          </a:p>
        </p:txBody>
      </p:sp>
      <p:pic>
        <p:nvPicPr>
          <p:cNvPr id="11" name="Content Placeholder 10">
            <a:extLst>
              <a:ext uri="{FF2B5EF4-FFF2-40B4-BE49-F238E27FC236}">
                <a16:creationId xmlns:a16="http://schemas.microsoft.com/office/drawing/2014/main" id="{1C5160E0-289D-4383-B1FD-1ADCCDAC0866}"/>
              </a:ext>
            </a:extLst>
          </p:cNvPr>
          <p:cNvPicPr>
            <a:picLocks noGrp="1" noChangeAspect="1"/>
          </p:cNvPicPr>
          <p:nvPr>
            <p:ph sz="half" idx="1"/>
          </p:nvPr>
        </p:nvPicPr>
        <p:blipFill>
          <a:blip r:embed="rId2"/>
          <a:stretch>
            <a:fillRect/>
          </a:stretch>
        </p:blipFill>
        <p:spPr>
          <a:xfrm>
            <a:off x="581193" y="2227263"/>
            <a:ext cx="2675191" cy="3633787"/>
          </a:xfrm>
        </p:spPr>
      </p:pic>
      <p:pic>
        <p:nvPicPr>
          <p:cNvPr id="9" name="Picture 8">
            <a:extLst>
              <a:ext uri="{FF2B5EF4-FFF2-40B4-BE49-F238E27FC236}">
                <a16:creationId xmlns:a16="http://schemas.microsoft.com/office/drawing/2014/main" id="{D0E3E29D-5A6F-478E-BD51-AE0E363DB69F}"/>
              </a:ext>
            </a:extLst>
          </p:cNvPr>
          <p:cNvPicPr>
            <a:picLocks noChangeAspect="1"/>
          </p:cNvPicPr>
          <p:nvPr/>
        </p:nvPicPr>
        <p:blipFill>
          <a:blip r:embed="rId3"/>
          <a:stretch>
            <a:fillRect/>
          </a:stretch>
        </p:blipFill>
        <p:spPr>
          <a:xfrm>
            <a:off x="6626971" y="2228003"/>
            <a:ext cx="4654967" cy="3633047"/>
          </a:xfrm>
          <a:prstGeom prst="rect">
            <a:avLst/>
          </a:prstGeom>
          <a:noFill/>
        </p:spPr>
      </p:pic>
      <p:pic>
        <p:nvPicPr>
          <p:cNvPr id="13" name="Picture 12">
            <a:extLst>
              <a:ext uri="{FF2B5EF4-FFF2-40B4-BE49-F238E27FC236}">
                <a16:creationId xmlns:a16="http://schemas.microsoft.com/office/drawing/2014/main" id="{3DC2E432-CAF1-4DA1-A6E4-D2B15C4EB1CD}"/>
              </a:ext>
            </a:extLst>
          </p:cNvPr>
          <p:cNvPicPr>
            <a:picLocks noChangeAspect="1"/>
          </p:cNvPicPr>
          <p:nvPr/>
        </p:nvPicPr>
        <p:blipFill>
          <a:blip r:embed="rId4"/>
          <a:stretch>
            <a:fillRect/>
          </a:stretch>
        </p:blipFill>
        <p:spPr>
          <a:xfrm>
            <a:off x="3398579" y="2227263"/>
            <a:ext cx="3086197" cy="3567047"/>
          </a:xfrm>
          <a:prstGeom prst="rect">
            <a:avLst/>
          </a:prstGeom>
        </p:spPr>
      </p:pic>
    </p:spTree>
    <p:extLst>
      <p:ext uri="{BB962C8B-B14F-4D97-AF65-F5344CB8AC3E}">
        <p14:creationId xmlns:p14="http://schemas.microsoft.com/office/powerpoint/2010/main" val="74478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Kafka Vs </a:t>
            </a:r>
            <a:r>
              <a:rPr lang="en-US" dirty="0" err="1"/>
              <a:t>RabbitMq</a:t>
            </a:r>
            <a:endParaRPr lang="en-US" dirty="0"/>
          </a:p>
        </p:txBody>
      </p:sp>
      <p:graphicFrame>
        <p:nvGraphicFramePr>
          <p:cNvPr id="7" name="Table 7">
            <a:extLst>
              <a:ext uri="{FF2B5EF4-FFF2-40B4-BE49-F238E27FC236}">
                <a16:creationId xmlns:a16="http://schemas.microsoft.com/office/drawing/2014/main" id="{40DF7D08-CDD0-4867-8996-1D8F94DB88D6}"/>
              </a:ext>
            </a:extLst>
          </p:cNvPr>
          <p:cNvGraphicFramePr>
            <a:graphicFrameLocks noGrp="1"/>
          </p:cNvGraphicFramePr>
          <p:nvPr>
            <p:ph sz="quarter" idx="4"/>
            <p:extLst>
              <p:ext uri="{D42A27DB-BD31-4B8C-83A1-F6EECF244321}">
                <p14:modId xmlns:p14="http://schemas.microsoft.com/office/powerpoint/2010/main" val="1693668719"/>
              </p:ext>
            </p:extLst>
          </p:nvPr>
        </p:nvGraphicFramePr>
        <p:xfrm>
          <a:off x="444618" y="2114026"/>
          <a:ext cx="11283191" cy="4288452"/>
        </p:xfrm>
        <a:graphic>
          <a:graphicData uri="http://schemas.openxmlformats.org/drawingml/2006/table">
            <a:tbl>
              <a:tblPr firstRow="1" bandRow="1">
                <a:tableStyleId>{5C22544A-7EE6-4342-B048-85BDC9FD1C3A}</a:tableStyleId>
              </a:tblPr>
              <a:tblGrid>
                <a:gridCol w="2263295">
                  <a:extLst>
                    <a:ext uri="{9D8B030D-6E8A-4147-A177-3AD203B41FA5}">
                      <a16:colId xmlns:a16="http://schemas.microsoft.com/office/drawing/2014/main" val="2901050522"/>
                    </a:ext>
                  </a:extLst>
                </a:gridCol>
                <a:gridCol w="4628314">
                  <a:extLst>
                    <a:ext uri="{9D8B030D-6E8A-4147-A177-3AD203B41FA5}">
                      <a16:colId xmlns:a16="http://schemas.microsoft.com/office/drawing/2014/main" val="3372232056"/>
                    </a:ext>
                  </a:extLst>
                </a:gridCol>
                <a:gridCol w="4391582">
                  <a:extLst>
                    <a:ext uri="{9D8B030D-6E8A-4147-A177-3AD203B41FA5}">
                      <a16:colId xmlns:a16="http://schemas.microsoft.com/office/drawing/2014/main" val="786206807"/>
                    </a:ext>
                  </a:extLst>
                </a:gridCol>
              </a:tblGrid>
              <a:tr h="595618">
                <a:tc>
                  <a:txBody>
                    <a:bodyPr/>
                    <a:lstStyle/>
                    <a:p>
                      <a:r>
                        <a:rPr lang="en-IN" sz="1400" b="1" i="0" dirty="0">
                          <a:effectLst/>
                          <a:latin typeface="var(--font-family-primary)"/>
                        </a:rPr>
                        <a:t>Tool</a:t>
                      </a:r>
                      <a:endParaRPr lang="en-IN" sz="1400" b="0" i="0" dirty="0">
                        <a:effectLst/>
                        <a:latin typeface="var(--font-family-primary)"/>
                      </a:endParaRPr>
                    </a:p>
                  </a:txBody>
                  <a:tcPr marL="190500" marR="190500" marT="190500" marB="190500" anchor="ctr"/>
                </a:tc>
                <a:tc>
                  <a:txBody>
                    <a:bodyPr/>
                    <a:lstStyle/>
                    <a:p>
                      <a:pPr marL="0" algn="l" defTabSz="457200" rtl="0" eaLnBrk="1" latinLnBrk="0" hangingPunct="1"/>
                      <a:r>
                        <a:rPr lang="en-IN" sz="1400" b="1" i="0" kern="1200" dirty="0">
                          <a:solidFill>
                            <a:schemeClr val="lt1"/>
                          </a:solidFill>
                          <a:effectLst/>
                          <a:latin typeface="var(--font-family-primary)"/>
                          <a:ea typeface="+mn-ea"/>
                          <a:cs typeface="+mn-cs"/>
                        </a:rPr>
                        <a:t>Apache Kafka</a:t>
                      </a:r>
                    </a:p>
                  </a:txBody>
                  <a:tcPr marL="190500" marR="190500" marT="190500" marB="190500" anchor="ctr"/>
                </a:tc>
                <a:tc>
                  <a:txBody>
                    <a:bodyPr/>
                    <a:lstStyle/>
                    <a:p>
                      <a:pPr marL="0" algn="l" defTabSz="457200" rtl="0" eaLnBrk="1" latinLnBrk="0" hangingPunct="1"/>
                      <a:r>
                        <a:rPr lang="en-IN" sz="1400" b="1" i="0" kern="1200" dirty="0">
                          <a:solidFill>
                            <a:schemeClr val="lt1"/>
                          </a:solidFill>
                          <a:effectLst/>
                          <a:latin typeface="var(--font-family-primary)"/>
                          <a:ea typeface="+mn-ea"/>
                          <a:cs typeface="+mn-cs"/>
                        </a:rPr>
                        <a:t>RabbitMQ</a:t>
                      </a:r>
                    </a:p>
                  </a:txBody>
                  <a:tcPr marL="190500" marR="190500" marT="190500" marB="190500" anchor="ctr"/>
                </a:tc>
                <a:extLst>
                  <a:ext uri="{0D108BD9-81ED-4DB2-BD59-A6C34878D82A}">
                    <a16:rowId xmlns:a16="http://schemas.microsoft.com/office/drawing/2014/main" val="1772525399"/>
                  </a:ext>
                </a:extLst>
              </a:tr>
              <a:tr h="751374">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Message ordering</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provides message ordering. Messages are sent to topics</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Not supported.</a:t>
                      </a:r>
                    </a:p>
                  </a:txBody>
                  <a:tcPr marL="190500" marR="190500" marT="190500" marB="190500" anchor="ctr"/>
                </a:tc>
                <a:extLst>
                  <a:ext uri="{0D108BD9-81ED-4DB2-BD59-A6C34878D82A}">
                    <a16:rowId xmlns:a16="http://schemas.microsoft.com/office/drawing/2014/main" val="2361767328"/>
                  </a:ext>
                </a:extLst>
              </a:tr>
              <a:tr h="899300">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Message lifetime</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Kafka is a log, which means that it retains messages by default. You can manage this by specifying a retention policy.</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RabbitMQ is a queue, so messages are done away with once consumed, and acknowledgment is provided.</a:t>
                      </a:r>
                    </a:p>
                  </a:txBody>
                  <a:tcPr marL="190500" marR="190500" marT="190500" marB="190500" anchor="ctr"/>
                </a:tc>
                <a:extLst>
                  <a:ext uri="{0D108BD9-81ED-4DB2-BD59-A6C34878D82A}">
                    <a16:rowId xmlns:a16="http://schemas.microsoft.com/office/drawing/2014/main" val="436403962"/>
                  </a:ext>
                </a:extLst>
              </a:tr>
              <a:tr h="899300">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Delivery Guarantees</a:t>
                      </a:r>
                    </a:p>
                  </a:txBody>
                  <a:tcPr marL="190500" marR="190500" marT="190500" marB="190500" anchor="ctr"/>
                </a:tc>
                <a:tc>
                  <a:txBody>
                    <a:bodyPr/>
                    <a:lstStyle/>
                    <a:p>
                      <a:pPr marL="0" algn="l" defTabSz="457200" rtl="0" eaLnBrk="1" latinLnBrk="0" hangingPunct="1"/>
                      <a:r>
                        <a:rPr lang="en-IN" sz="1400" b="0" i="0" kern="1200">
                          <a:solidFill>
                            <a:schemeClr val="tx1"/>
                          </a:solidFill>
                          <a:effectLst/>
                          <a:latin typeface="var(--font-family-primary)"/>
                          <a:ea typeface="+mn-ea"/>
                          <a:cs typeface="+mn-cs"/>
                        </a:rPr>
                        <a:t>Retains order only inside a partition. In a partition, Kafka guarantees that the whole batch of messages either fails or passes.</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Doesn’t guarantee atomicity, even in relation to transactions involving a single queue.</a:t>
                      </a:r>
                    </a:p>
                  </a:txBody>
                  <a:tcPr marL="190500" marR="190500" marT="190500" marB="190500" anchor="ctr"/>
                </a:tc>
                <a:extLst>
                  <a:ext uri="{0D108BD9-81ED-4DB2-BD59-A6C34878D82A}">
                    <a16:rowId xmlns:a16="http://schemas.microsoft.com/office/drawing/2014/main" val="3199275558"/>
                  </a:ext>
                </a:extLst>
              </a:tr>
              <a:tr h="899300">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Message priorities</a:t>
                      </a:r>
                    </a:p>
                  </a:txBody>
                  <a:tcPr marL="190500" marR="190500" marT="190500" marB="190500" anchor="ctr"/>
                </a:tc>
                <a:tc>
                  <a:txBody>
                    <a:bodyPr/>
                    <a:lstStyle/>
                    <a:p>
                      <a:pPr marL="0" algn="l" defTabSz="457200" rtl="0" eaLnBrk="1" latinLnBrk="0" hangingPunct="1"/>
                      <a:r>
                        <a:rPr lang="en-IN" sz="1400" b="0" i="0" kern="1200">
                          <a:solidFill>
                            <a:schemeClr val="tx1"/>
                          </a:solidFill>
                          <a:effectLst/>
                          <a:latin typeface="var(--font-family-primary)"/>
                          <a:ea typeface="+mn-ea"/>
                          <a:cs typeface="+mn-cs"/>
                        </a:rPr>
                        <a:t>N/A</a:t>
                      </a:r>
                    </a:p>
                  </a:txBody>
                  <a:tcPr marL="190500" marR="190500" marT="190500" marB="190500" anchor="ctr"/>
                </a:tc>
                <a:tc>
                  <a:txBody>
                    <a:bodyPr/>
                    <a:lstStyle/>
                    <a:p>
                      <a:pPr marL="0" algn="l" defTabSz="457200" rtl="0" eaLnBrk="1" latinLnBrk="0" hangingPunct="1"/>
                      <a:r>
                        <a:rPr lang="en-IN" sz="1400" b="0" i="0" kern="1200" dirty="0">
                          <a:solidFill>
                            <a:schemeClr val="tx1"/>
                          </a:solidFill>
                          <a:effectLst/>
                          <a:latin typeface="var(--font-family-primary)"/>
                          <a:ea typeface="+mn-ea"/>
                          <a:cs typeface="+mn-cs"/>
                        </a:rPr>
                        <a:t>In RabbitMQ, you can specify message priorities and consume message with high priority first.</a:t>
                      </a:r>
                    </a:p>
                  </a:txBody>
                  <a:tcPr marL="190500" marR="190500" marT="190500" marB="190500" anchor="ctr"/>
                </a:tc>
                <a:extLst>
                  <a:ext uri="{0D108BD9-81ED-4DB2-BD59-A6C34878D82A}">
                    <a16:rowId xmlns:a16="http://schemas.microsoft.com/office/drawing/2014/main" val="338442119"/>
                  </a:ext>
                </a:extLst>
              </a:tr>
            </a:tbl>
          </a:graphicData>
        </a:graphic>
      </p:graphicFrame>
    </p:spTree>
    <p:extLst>
      <p:ext uri="{BB962C8B-B14F-4D97-AF65-F5344CB8AC3E}">
        <p14:creationId xmlns:p14="http://schemas.microsoft.com/office/powerpoint/2010/main" val="396981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Basic CLI Commands</a:t>
            </a:r>
          </a:p>
        </p:txBody>
      </p:sp>
      <p:sp>
        <p:nvSpPr>
          <p:cNvPr id="7" name="TextBox 6">
            <a:extLst>
              <a:ext uri="{FF2B5EF4-FFF2-40B4-BE49-F238E27FC236}">
                <a16:creationId xmlns:a16="http://schemas.microsoft.com/office/drawing/2014/main" id="{5D8F81A2-5927-49F7-9739-46570358D2E8}"/>
              </a:ext>
            </a:extLst>
          </p:cNvPr>
          <p:cNvSpPr txBox="1"/>
          <p:nvPr/>
        </p:nvSpPr>
        <p:spPr>
          <a:xfrm>
            <a:off x="478172" y="1981049"/>
            <a:ext cx="11249637" cy="3416320"/>
          </a:xfrm>
          <a:prstGeom prst="rect">
            <a:avLst/>
          </a:prstGeom>
          <a:noFill/>
        </p:spPr>
        <p:txBody>
          <a:bodyPr wrap="square">
            <a:spAutoFit/>
          </a:bodyPr>
          <a:lstStyle/>
          <a:p>
            <a:r>
              <a:rPr lang="en-IN" dirty="0"/>
              <a:t>Inside main folder </a:t>
            </a:r>
            <a:r>
              <a:rPr lang="en-IN" dirty="0" err="1"/>
              <a:t>kafka</a:t>
            </a:r>
            <a:endParaRPr lang="en-IN" dirty="0"/>
          </a:p>
          <a:p>
            <a:r>
              <a:rPr lang="en-IN" dirty="0"/>
              <a:t>For zookeeper start:</a:t>
            </a:r>
          </a:p>
          <a:p>
            <a:r>
              <a:rPr lang="en-IN" dirty="0"/>
              <a:t>.\bin\windows\zookeeper-server-start.bat .\config\</a:t>
            </a:r>
            <a:r>
              <a:rPr lang="en-IN" dirty="0" err="1"/>
              <a:t>zookeeper.properties</a:t>
            </a:r>
            <a:endParaRPr lang="en-IN" dirty="0"/>
          </a:p>
          <a:p>
            <a:r>
              <a:rPr lang="en-IN" dirty="0"/>
              <a:t>For Kafka Server:</a:t>
            </a:r>
          </a:p>
          <a:p>
            <a:r>
              <a:rPr lang="en-IN" dirty="0"/>
              <a:t>.\bin\windows\kafka-server-start.bat .\config\</a:t>
            </a:r>
            <a:r>
              <a:rPr lang="en-IN" dirty="0" err="1"/>
              <a:t>server.properties</a:t>
            </a:r>
            <a:endParaRPr lang="en-IN" dirty="0"/>
          </a:p>
          <a:p>
            <a:endParaRPr lang="en-IN" dirty="0"/>
          </a:p>
          <a:p>
            <a:r>
              <a:rPr lang="en-IN" dirty="0"/>
              <a:t>inside windows folder : </a:t>
            </a:r>
            <a:r>
              <a:rPr lang="en-IN" dirty="0" err="1"/>
              <a:t>kafka</a:t>
            </a:r>
            <a:r>
              <a:rPr lang="en-IN" dirty="0"/>
              <a:t>\bin\windows</a:t>
            </a:r>
          </a:p>
          <a:p>
            <a:r>
              <a:rPr lang="en-IN" dirty="0"/>
              <a:t>kafka-topics.bat --create --topic </a:t>
            </a:r>
            <a:r>
              <a:rPr lang="en-IN" dirty="0" err="1"/>
              <a:t>topicFromCmd</a:t>
            </a:r>
            <a:r>
              <a:rPr lang="en-IN" dirty="0"/>
              <a:t> --bootstrap-server localhost:9092</a:t>
            </a:r>
          </a:p>
          <a:p>
            <a:r>
              <a:rPr lang="en-IN" dirty="0"/>
              <a:t>kafka-topics.bat --create --topic </a:t>
            </a:r>
            <a:r>
              <a:rPr lang="en-IN" dirty="0" err="1"/>
              <a:t>topicFromCmd</a:t>
            </a:r>
            <a:r>
              <a:rPr lang="en-IN" dirty="0"/>
              <a:t> --bootstrap-server localhost:9092 --partitions 2 --replication-factor 1</a:t>
            </a:r>
          </a:p>
          <a:p>
            <a:r>
              <a:rPr lang="en-IN" dirty="0"/>
              <a:t>kafka-topics.bat --describe --topic </a:t>
            </a:r>
            <a:r>
              <a:rPr lang="en-IN" dirty="0" err="1"/>
              <a:t>topicFromCmd</a:t>
            </a:r>
            <a:r>
              <a:rPr lang="en-IN" dirty="0"/>
              <a:t> --bootstrap-server localhost:9092</a:t>
            </a:r>
          </a:p>
          <a:p>
            <a:r>
              <a:rPr lang="en-IN" dirty="0"/>
              <a:t>kafka-topics.bat --describe --bootstrap-server localhost:9092</a:t>
            </a:r>
          </a:p>
          <a:p>
            <a:r>
              <a:rPr lang="en-IN" dirty="0"/>
              <a:t>kafka-console-consumer.bat --</a:t>
            </a:r>
            <a:r>
              <a:rPr lang="en-IN"/>
              <a:t>topic testTopic1 </a:t>
            </a:r>
            <a:r>
              <a:rPr lang="en-IN" dirty="0"/>
              <a:t>--from-beginning --bootstrap-server localhost:9092</a:t>
            </a:r>
          </a:p>
        </p:txBody>
      </p:sp>
    </p:spTree>
    <p:extLst>
      <p:ext uri="{BB962C8B-B14F-4D97-AF65-F5344CB8AC3E}">
        <p14:creationId xmlns:p14="http://schemas.microsoft.com/office/powerpoint/2010/main" val="352436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10193</TotalTime>
  <Words>562</Words>
  <Application>Microsoft Office PowerPoint</Application>
  <PresentationFormat>Widescreen</PresentationFormat>
  <Paragraphs>57</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var(--font-family-primary)</vt:lpstr>
      <vt:lpstr>Wingdings 2</vt:lpstr>
      <vt:lpstr>Dividend</vt:lpstr>
      <vt:lpstr>APACHE KAFKA</vt:lpstr>
      <vt:lpstr>Agenda</vt:lpstr>
      <vt:lpstr>What Is KaFka</vt:lpstr>
      <vt:lpstr>Kafka Components</vt:lpstr>
      <vt:lpstr>Brokers and Topics</vt:lpstr>
      <vt:lpstr>Topics AND Consumers</vt:lpstr>
      <vt:lpstr>Kafka Vs RabbitMq</vt:lpstr>
      <vt:lpstr>Basic CLI Commands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Dhakate, Roshni</dc:creator>
  <cp:lastModifiedBy>Dhakate, Roshni</cp:lastModifiedBy>
  <cp:revision>25</cp:revision>
  <dcterms:created xsi:type="dcterms:W3CDTF">2022-08-03T11:10:37Z</dcterms:created>
  <dcterms:modified xsi:type="dcterms:W3CDTF">2022-08-10T13:04:06Z</dcterms:modified>
</cp:coreProperties>
</file>