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Roshni</a:t>
            </a:r>
            <a:r>
              <a:rPr lang="en-US" spc="15" dirty="0" smtClean="0"/>
              <a:t> N</a:t>
            </a:r>
            <a:br>
              <a:rPr lang="en-US" spc="15" dirty="0" smtClean="0"/>
            </a:br>
            <a:r>
              <a:rPr lang="en-US" spc="15" dirty="0" smtClean="0"/>
              <a:t>2021503548</a:t>
            </a:r>
            <a:r>
              <a:rPr lang="en-US" spc="15" dirty="0" smtClean="0"/>
              <a:t/>
            </a:r>
            <a:br>
              <a:rPr lang="en-US" spc="15" dirty="0" smtClean="0"/>
            </a:br>
            <a:r>
              <a:rPr lang="en-US" spc="15" dirty="0" smtClean="0"/>
              <a:t>MIT, Anna University</a:t>
            </a:r>
            <a:endParaRPr spc="15" dirty="0"/>
          </a:p>
        </p:txBody>
      </p:sp>
      <p:sp>
        <p:nvSpPr>
          <p:cNvPr id="8" name="object 8"/>
          <p:cNvSpPr txBox="1"/>
          <p:nvPr/>
        </p:nvSpPr>
        <p:spPr>
          <a:xfrm>
            <a:off x="6484620" y="4811112"/>
            <a:ext cx="3573780" cy="751488"/>
          </a:xfrm>
          <a:prstGeom prst="rect">
            <a:avLst/>
          </a:prstGeom>
        </p:spPr>
        <p:txBody>
          <a:bodyPr vert="horz" wrap="square" lIns="0" tIns="12700" rIns="0" bIns="0" rtlCol="0">
            <a:spAutoFit/>
          </a:bodyPr>
          <a:lstStyle/>
          <a:p>
            <a:pPr marL="12700">
              <a:lnSpc>
                <a:spcPct val="100000"/>
              </a:lnSpc>
              <a:spcBef>
                <a:spcPts val="100"/>
              </a:spcBef>
            </a:pPr>
            <a:r>
              <a:rPr sz="2400" b="1" spc="10" dirty="0" smtClean="0">
                <a:solidFill>
                  <a:srgbClr val="2D936B"/>
                </a:solidFill>
                <a:latin typeface="Trebuchet MS"/>
                <a:cs typeface="Trebuchet MS"/>
              </a:rPr>
              <a:t>F</a:t>
            </a:r>
            <a:r>
              <a:rPr lang="en-US" sz="2400" b="1" spc="10" dirty="0" smtClean="0">
                <a:solidFill>
                  <a:srgbClr val="2D936B"/>
                </a:solidFill>
                <a:latin typeface="Trebuchet MS"/>
                <a:cs typeface="Trebuchet MS"/>
              </a:rPr>
              <a:t>lower Classification using CNN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248400"/>
            <a:ext cx="7470141" cy="201337"/>
          </a:xfrm>
          <a:prstGeom prst="rect">
            <a:avLst/>
          </a:prstGeom>
        </p:spPr>
        <p:txBody>
          <a:bodyPr vert="horz" wrap="square" lIns="0" tIns="16510" rIns="0" bIns="0" rtlCol="0">
            <a:spAutoFit/>
          </a:bodyPr>
          <a:lstStyle/>
          <a:p>
            <a:pPr marL="12700">
              <a:lnSpc>
                <a:spcPct val="100000"/>
              </a:lnSpc>
              <a:spcBef>
                <a:spcPts val="130"/>
              </a:spcBef>
            </a:pPr>
            <a:r>
              <a:rPr lang="en-US" sz="1200" u="heavy" spc="20" dirty="0" smtClean="0">
                <a:solidFill>
                  <a:srgbClr val="006FC0"/>
                </a:solidFill>
                <a:uFill>
                  <a:solidFill>
                    <a:srgbClr val="006FC0"/>
                  </a:solidFill>
                </a:uFill>
                <a:latin typeface="Trebuchet MS"/>
                <a:cs typeface="Trebuchet MS"/>
              </a:rPr>
              <a:t>https://colab.research.google.com/drive/1nqBgYA2WD7p76N6SzuiVBfyMDXmYnTuJ?usp=sharing</a:t>
            </a:r>
            <a:endParaRPr sz="1200" dirty="0">
              <a:latin typeface="Trebuchet MS"/>
              <a:cs typeface="Trebuchet MS"/>
            </a:endParaRPr>
          </a:p>
        </p:txBody>
      </p:sp>
      <p:sp>
        <p:nvSpPr>
          <p:cNvPr id="10" name="TextBox 9"/>
          <p:cNvSpPr txBox="1"/>
          <p:nvPr/>
        </p:nvSpPr>
        <p:spPr>
          <a:xfrm>
            <a:off x="838200" y="1447800"/>
            <a:ext cx="8382000" cy="3416320"/>
          </a:xfrm>
          <a:prstGeom prst="rect">
            <a:avLst/>
          </a:prstGeom>
          <a:noFill/>
        </p:spPr>
        <p:txBody>
          <a:bodyPr wrap="square" rtlCol="0">
            <a:spAutoFit/>
          </a:bodyPr>
          <a:lstStyle/>
          <a:p>
            <a:pPr algn="just"/>
            <a:r>
              <a:rPr lang="en-US" sz="2400" dirty="0"/>
              <a:t>The model achieved impressive results, demonstrating high accuracy in classifying flower images. Through rigorous evaluation on a validation set, it consistently maintained accuracy above a predefined threshold, indicating its reliability in accurately identifying different types of flowers. </a:t>
            </a:r>
            <a:endParaRPr lang="en-US" sz="2400" dirty="0" smtClean="0"/>
          </a:p>
          <a:p>
            <a:pPr algn="just"/>
            <a:r>
              <a:rPr lang="en-US" sz="2400" dirty="0" smtClean="0"/>
              <a:t>The </a:t>
            </a:r>
            <a:r>
              <a:rPr lang="en-US" sz="2400" dirty="0"/>
              <a:t>results highlight the model's proficiency and effectiveness in flower image classification, making it a valuable tool for botanical research, education, and practical applications in floristry and gardening.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489825" cy="4079322"/>
          </a:xfrm>
          <a:prstGeom prst="rect">
            <a:avLst/>
          </a:prstGeom>
        </p:spPr>
        <p:txBody>
          <a:bodyPr vert="horz" wrap="square" lIns="0" tIns="16510" rIns="0" bIns="0" rtlCol="0">
            <a:spAutoFit/>
          </a:bodyPr>
          <a:lstStyle/>
          <a:p>
            <a:pPr marL="12700">
              <a:lnSpc>
                <a:spcPct val="100000"/>
              </a:lnSpc>
              <a:spcBef>
                <a:spcPts val="130"/>
              </a:spcBef>
            </a:pPr>
            <a:r>
              <a:rPr lang="en-US" sz="8800" spc="5" dirty="0" smtClean="0"/>
              <a:t>Flower Classification using CNN</a:t>
            </a:r>
            <a:endParaRPr sz="8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4419600"/>
            <a:ext cx="2514599" cy="24384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685800" y="1371600"/>
            <a:ext cx="10972800" cy="4801314"/>
          </a:xfrm>
          <a:prstGeom prst="rect">
            <a:avLst/>
          </a:prstGeom>
          <a:noFill/>
        </p:spPr>
        <p:txBody>
          <a:bodyPr wrap="square" rtlCol="0">
            <a:spAutoFit/>
          </a:bodyPr>
          <a:lstStyle/>
          <a:p>
            <a:pPr algn="just"/>
            <a:r>
              <a:rPr lang="en-US" b="1" dirty="0"/>
              <a:t>Data Preparation</a:t>
            </a:r>
            <a:r>
              <a:rPr lang="en-US" dirty="0"/>
              <a:t>:</a:t>
            </a:r>
          </a:p>
          <a:p>
            <a:pPr lvl="1" algn="just"/>
            <a:r>
              <a:rPr lang="en-US" dirty="0"/>
              <a:t>Download and extract flower images from a </a:t>
            </a:r>
            <a:r>
              <a:rPr lang="en-US" dirty="0" err="1"/>
              <a:t>Kaggle</a:t>
            </a:r>
            <a:r>
              <a:rPr lang="en-US" dirty="0"/>
              <a:t> dataset.</a:t>
            </a:r>
          </a:p>
          <a:p>
            <a:pPr lvl="1" algn="just"/>
            <a:r>
              <a:rPr lang="en-US" dirty="0"/>
              <a:t>Resize images and assign labels to preprocess the data.</a:t>
            </a:r>
          </a:p>
          <a:p>
            <a:pPr algn="just"/>
            <a:r>
              <a:rPr lang="en-US" b="1" dirty="0"/>
              <a:t>Data Visualization</a:t>
            </a:r>
            <a:r>
              <a:rPr lang="en-US" dirty="0"/>
              <a:t>:</a:t>
            </a:r>
          </a:p>
          <a:p>
            <a:pPr lvl="1" algn="just"/>
            <a:r>
              <a:rPr lang="en-US" dirty="0"/>
              <a:t>Visualize a subset of images from the dataset to gain insights into the data distribution and characteristics.</a:t>
            </a:r>
          </a:p>
          <a:p>
            <a:pPr algn="just"/>
            <a:r>
              <a:rPr lang="en-US" b="1" dirty="0"/>
              <a:t>Data Encoding</a:t>
            </a:r>
            <a:r>
              <a:rPr lang="en-US" dirty="0"/>
              <a:t>:</a:t>
            </a:r>
          </a:p>
          <a:p>
            <a:pPr lvl="1" algn="just"/>
            <a:r>
              <a:rPr lang="en-US" dirty="0"/>
              <a:t>Perform label encoding on the target variable (types of flowers) to convert categorical labels into numerical values.</a:t>
            </a:r>
          </a:p>
          <a:p>
            <a:pPr lvl="1" algn="just"/>
            <a:r>
              <a:rPr lang="en-US" dirty="0"/>
              <a:t>Use one-hot encoding to transform the numerical labels into a binary matrix representation.</a:t>
            </a:r>
          </a:p>
          <a:p>
            <a:pPr algn="just"/>
            <a:r>
              <a:rPr lang="en-US" b="1" dirty="0"/>
              <a:t>Data Splitting</a:t>
            </a:r>
            <a:r>
              <a:rPr lang="en-US" dirty="0"/>
              <a:t>:</a:t>
            </a:r>
          </a:p>
          <a:p>
            <a:pPr lvl="1" algn="just"/>
            <a:r>
              <a:rPr lang="en-US" dirty="0"/>
              <a:t>Split the dataset into training and validation sets to train and evaluate the model's performance respectively.</a:t>
            </a:r>
          </a:p>
          <a:p>
            <a:pPr algn="just"/>
            <a:r>
              <a:rPr lang="en-US" b="1" dirty="0"/>
              <a:t>Model Building</a:t>
            </a:r>
            <a:r>
              <a:rPr lang="en-US" dirty="0"/>
              <a:t>:</a:t>
            </a:r>
          </a:p>
          <a:p>
            <a:pPr lvl="1" algn="just"/>
            <a:r>
              <a:rPr lang="en-US" dirty="0"/>
              <a:t>Construct a CNN model architecture using </a:t>
            </a:r>
            <a:r>
              <a:rPr lang="en-US" dirty="0" err="1"/>
              <a:t>Keras</a:t>
            </a:r>
            <a:r>
              <a:rPr lang="en-US" dirty="0"/>
              <a:t>, consisting of </a:t>
            </a:r>
            <a:r>
              <a:rPr lang="en-US" dirty="0" err="1"/>
              <a:t>convolutional</a:t>
            </a:r>
            <a:r>
              <a:rPr lang="en-US" dirty="0"/>
              <a:t> layers followed by max-pooling layers, flattening, and dense layers.</a:t>
            </a:r>
          </a:p>
          <a:p>
            <a:pPr lvl="1" algn="just"/>
            <a:r>
              <a:rPr lang="en-US" dirty="0"/>
              <a:t>Implement </a:t>
            </a:r>
            <a:r>
              <a:rPr lang="en-US" dirty="0" err="1"/>
              <a:t>ReLU</a:t>
            </a:r>
            <a:r>
              <a:rPr lang="en-US" dirty="0"/>
              <a:t> activation function for hidden layers and </a:t>
            </a:r>
            <a:r>
              <a:rPr lang="en-US" dirty="0" err="1"/>
              <a:t>softmax</a:t>
            </a:r>
            <a:r>
              <a:rPr lang="en-US" dirty="0"/>
              <a:t> activation function for the output layer.</a:t>
            </a:r>
          </a:p>
          <a:p>
            <a:pPr lvl="1" algn="just"/>
            <a:r>
              <a:rPr lang="en-US" dirty="0"/>
              <a:t>Display model summary to visualize the architecture and parameters.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762000" y="1524000"/>
            <a:ext cx="8534400" cy="2677656"/>
          </a:xfrm>
          <a:prstGeom prst="rect">
            <a:avLst/>
          </a:prstGeom>
          <a:noFill/>
        </p:spPr>
        <p:txBody>
          <a:bodyPr wrap="square" rtlCol="0">
            <a:spAutoFit/>
          </a:bodyPr>
          <a:lstStyle/>
          <a:p>
            <a:pPr algn="just"/>
            <a:r>
              <a:rPr lang="en-US" sz="2400" dirty="0"/>
              <a:t>Develop a machine learning model capable of accurately classifying images of flowers into different categories. The model should be trained on a dataset containing images of various types of flowers and should be able to classify new images into predefined flower categories. The goal is to build a robust image classification system that can effectively distinguish between different types of flowers based on their visual characteristics.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85800" y="1676400"/>
            <a:ext cx="8153400" cy="4524315"/>
          </a:xfrm>
          <a:prstGeom prst="rect">
            <a:avLst/>
          </a:prstGeom>
          <a:noFill/>
        </p:spPr>
        <p:txBody>
          <a:bodyPr wrap="square" rtlCol="0">
            <a:spAutoFit/>
          </a:bodyPr>
          <a:lstStyle/>
          <a:p>
            <a:pPr algn="just"/>
            <a:r>
              <a:rPr lang="en-US" sz="2400" dirty="0"/>
              <a:t>This project focuses on developing an efficient image classification system for categorizing various types of flowers. It begins with acquiring flower images from a </a:t>
            </a:r>
            <a:r>
              <a:rPr lang="en-US" sz="2400" dirty="0" err="1"/>
              <a:t>Kaggle</a:t>
            </a:r>
            <a:r>
              <a:rPr lang="en-US" sz="2400" dirty="0"/>
              <a:t> dataset and standardizing their size while assigning appropriate labels. Through exploratory data analysis, the dataset's composition and characteristics are visualized, aiding in understanding its distribution. The core of the project lies in constructing a </a:t>
            </a:r>
            <a:r>
              <a:rPr lang="en-US" sz="2400" dirty="0" err="1"/>
              <a:t>Convolutional</a:t>
            </a:r>
            <a:r>
              <a:rPr lang="en-US" sz="2400" dirty="0"/>
              <a:t> Neural Network (CNN) architecture using </a:t>
            </a:r>
            <a:r>
              <a:rPr lang="en-US" sz="2400" dirty="0" err="1"/>
              <a:t>Keras</a:t>
            </a:r>
            <a:r>
              <a:rPr lang="en-US" sz="2400" dirty="0"/>
              <a:t>, featuring </a:t>
            </a:r>
            <a:r>
              <a:rPr lang="en-US" sz="2400" dirty="0" err="1"/>
              <a:t>convolutional</a:t>
            </a:r>
            <a:r>
              <a:rPr lang="en-US" sz="2400" dirty="0"/>
              <a:t> layers for feature extraction, max-pooling layers for dimensionality reduction, and fully connected layers for classification, with </a:t>
            </a:r>
            <a:r>
              <a:rPr lang="en-US" sz="2400" dirty="0" err="1"/>
              <a:t>ReLU</a:t>
            </a:r>
            <a:r>
              <a:rPr lang="en-US" sz="2400" dirty="0"/>
              <a:t> and </a:t>
            </a:r>
            <a:r>
              <a:rPr lang="en-US" sz="2400" dirty="0" err="1"/>
              <a:t>softmax</a:t>
            </a:r>
            <a:r>
              <a:rPr lang="en-US" sz="2400" dirty="0"/>
              <a:t> activation functions enabling multi-class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571685"/>
            <a:ext cx="8839200" cy="4524315"/>
          </a:xfrm>
          <a:prstGeom prst="rect">
            <a:avLst/>
          </a:prstGeom>
          <a:noFill/>
        </p:spPr>
        <p:txBody>
          <a:bodyPr wrap="square" rtlCol="0">
            <a:spAutoFit/>
          </a:bodyPr>
          <a:lstStyle/>
          <a:p>
            <a:pPr algn="just"/>
            <a:r>
              <a:rPr lang="en-US" sz="2400" dirty="0"/>
              <a:t>The end users of this image classification system could vary across different domains. Primarily, botanists, horticulturists, and researchers in the field of botany and plant sciences could benefit from such a system. It could assist them in quickly identifying and cataloging different types of flowers, aiding in research, conservation efforts, and botanical studies</a:t>
            </a:r>
            <a:r>
              <a:rPr lang="en-US" sz="2400" dirty="0" smtClean="0"/>
              <a:t>.</a:t>
            </a:r>
          </a:p>
          <a:p>
            <a:pPr algn="just"/>
            <a:r>
              <a:rPr lang="en-US" sz="2400" dirty="0" smtClean="0"/>
              <a:t>Florists </a:t>
            </a:r>
            <a:r>
              <a:rPr lang="en-US" sz="2400" dirty="0"/>
              <a:t>and gardeners may find value in this system for inventory management, floral arrangement suggestions, and plant identification purposes</a:t>
            </a:r>
            <a:r>
              <a:rPr lang="en-US" sz="2400" dirty="0" smtClean="0"/>
              <a:t>.</a:t>
            </a:r>
          </a:p>
          <a:p>
            <a:pPr algn="just"/>
            <a:r>
              <a:rPr lang="en-US" sz="2400" dirty="0" smtClean="0"/>
              <a:t>Educational </a:t>
            </a:r>
            <a:r>
              <a:rPr lang="en-US" sz="2400" dirty="0"/>
              <a:t>institutions, including schools and universities, could integrate this system into their curriculum to teach students about plant diversity and classification.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124200" y="1600200"/>
            <a:ext cx="6553200" cy="4708981"/>
          </a:xfrm>
          <a:prstGeom prst="rect">
            <a:avLst/>
          </a:prstGeom>
          <a:noFill/>
        </p:spPr>
        <p:txBody>
          <a:bodyPr wrap="square" rtlCol="0">
            <a:spAutoFit/>
          </a:bodyPr>
          <a:lstStyle/>
          <a:p>
            <a:pPr algn="just"/>
            <a:r>
              <a:rPr lang="en-US" sz="2000" dirty="0"/>
              <a:t>The solution presented here is a robust image classification system specifically designed for identifying various types of flowers. Its value proposition lies in its accuracy, efficiency, and versatility. By employing state-of-the-art deep learning techniques, such as </a:t>
            </a:r>
            <a:r>
              <a:rPr lang="en-US" sz="2000" dirty="0" err="1"/>
              <a:t>Convolutional</a:t>
            </a:r>
            <a:r>
              <a:rPr lang="en-US" sz="2000" dirty="0"/>
              <a:t> Neural Networks (CNNs), the system can accurately classify flower images with high precision. This ensures reliable results, crucial for users in botanical research, horticulture, floristry, education, and hobbyist gardening</a:t>
            </a:r>
            <a:r>
              <a:rPr lang="en-US" sz="2000" dirty="0" smtClean="0"/>
              <a:t>.</a:t>
            </a:r>
          </a:p>
          <a:p>
            <a:pPr algn="just"/>
            <a:r>
              <a:rPr lang="en-US" sz="2000" dirty="0"/>
              <a:t>Moreover, the system's efficiency is highlighted through its ability to handle large datasets and process images rapidly, thanks to optimization techniques like data augmentation and learning rate annealing. This efficiency translates into time savings for users, enabling quick and reliable flower identification and classification tasks.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838200" y="1524000"/>
            <a:ext cx="8458200" cy="1938992"/>
          </a:xfrm>
          <a:prstGeom prst="rect">
            <a:avLst/>
          </a:prstGeom>
          <a:noFill/>
        </p:spPr>
        <p:txBody>
          <a:bodyPr wrap="square" rtlCol="0">
            <a:spAutoFit/>
          </a:bodyPr>
          <a:lstStyle/>
          <a:p>
            <a:pPr algn="just"/>
            <a:r>
              <a:rPr lang="en-US" sz="2000" dirty="0"/>
              <a:t>The "wow" factor in this solution lies in its ability to seamlessly combine cutting-edge technology with practical utility. By leveraging state-of-the-art deep learning techniques, particularly </a:t>
            </a:r>
            <a:r>
              <a:rPr lang="en-US" sz="2000" dirty="0" err="1"/>
              <a:t>Convolutional</a:t>
            </a:r>
            <a:r>
              <a:rPr lang="en-US" sz="2000" dirty="0"/>
              <a:t> Neural Networks (CNNs), the system achieves remarkable accuracy in flower image classification. This accuracy instills confidence in users, ensuring reliable results for tasks ranging from botanical research to educational purposes and commercial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26" name="Picture 2"/>
          <p:cNvPicPr>
            <a:picLocks noChangeAspect="1" noChangeArrowheads="1"/>
          </p:cNvPicPr>
          <p:nvPr/>
        </p:nvPicPr>
        <p:blipFill>
          <a:blip r:embed="rId3" cstate="print"/>
          <a:srcRect/>
          <a:stretch>
            <a:fillRect/>
          </a:stretch>
        </p:blipFill>
        <p:spPr bwMode="auto">
          <a:xfrm>
            <a:off x="762000" y="1143000"/>
            <a:ext cx="8147050" cy="2806700"/>
          </a:xfrm>
          <a:prstGeom prst="rect">
            <a:avLst/>
          </a:prstGeom>
          <a:noFill/>
          <a:ln w="9525">
            <a:noFill/>
            <a:miter lim="800000"/>
            <a:headEnd/>
            <a:tailEnd/>
          </a:ln>
          <a:effectLst/>
        </p:spPr>
      </p:pic>
      <p:sp>
        <p:nvSpPr>
          <p:cNvPr id="11" name="TextBox 10"/>
          <p:cNvSpPr txBox="1"/>
          <p:nvPr/>
        </p:nvSpPr>
        <p:spPr>
          <a:xfrm>
            <a:off x="762000" y="4038600"/>
            <a:ext cx="8305800" cy="2246769"/>
          </a:xfrm>
          <a:prstGeom prst="rect">
            <a:avLst/>
          </a:prstGeom>
          <a:noFill/>
        </p:spPr>
        <p:txBody>
          <a:bodyPr wrap="square" rtlCol="0">
            <a:spAutoFit/>
          </a:bodyPr>
          <a:lstStyle/>
          <a:p>
            <a:pPr algn="just"/>
            <a:r>
              <a:rPr lang="en-US" sz="2000" dirty="0"/>
              <a:t>The </a:t>
            </a:r>
            <a:r>
              <a:rPr lang="en-US" sz="2000" dirty="0" err="1"/>
              <a:t>modelling</a:t>
            </a:r>
            <a:r>
              <a:rPr lang="en-US" sz="2000" dirty="0"/>
              <a:t> approach adopts a </a:t>
            </a:r>
            <a:r>
              <a:rPr lang="en-US" sz="2000" dirty="0" err="1"/>
              <a:t>Convolutional</a:t>
            </a:r>
            <a:r>
              <a:rPr lang="en-US" sz="2000" dirty="0"/>
              <a:t> Neural Network (CNN) architecture, utilizing successive </a:t>
            </a:r>
            <a:r>
              <a:rPr lang="en-US" sz="2000" dirty="0" err="1"/>
              <a:t>convolutional</a:t>
            </a:r>
            <a:r>
              <a:rPr lang="en-US" sz="2000" dirty="0"/>
              <a:t> and pooling layers for feature extraction and dimensionality reduction, culminating in dense layers for classification, ensuring robust flower image classification. Through careful parameter tuning and optimization techniques like learning rate annealing, the model achieves high accuracy and generalization, making it proficient in accurately categorizing various types of flowers.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851</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Roshni N 2021503548 MIT, Anna University</vt:lpstr>
      <vt:lpstr>Flower Classification using CNN</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Roshni N 2021503548 MIT, Anna University</dc:title>
  <cp:lastModifiedBy>Roshni</cp:lastModifiedBy>
  <cp:revision>8</cp:revision>
  <dcterms:created xsi:type="dcterms:W3CDTF">2024-04-27T16:40:05Z</dcterms:created>
  <dcterms:modified xsi:type="dcterms:W3CDTF">2024-04-29T03:42:28Z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2024-04-27T00:00:00Z</vt:filetime>
  </property>
</Properties>
</file>