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ermanent Marker"/>
      <p:regular r:id="rId28"/>
    </p:embeddedFont>
    <p:embeddedFont>
      <p:font typeface="Alfa Slab One"/>
      <p:regular r:id="rId29"/>
    </p:embeddedFont>
    <p:embeddedFont>
      <p:font typeface="Playfair Display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AITHU SNEHI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ermanentMarker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Black-boldItalic.fntdata"/><Relationship Id="rId30" Type="http://schemas.openxmlformats.org/officeDocument/2006/relationships/font" Target="fonts/PlayfairDisplay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8T05:39:04.029">
    <p:pos x="6000" y="0"/>
    <p:text>https://docs.google.com/presentation/d/1dgnhmRpN9ZL39VBOxxgi3Asd60Q45wiiwhFleE_J3SA/edit#slide=id.g161f648210_0_44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2-08T05:35:19.571">
    <p:pos x="396" y="1100"/>
    <p:text>https://sheetsu.com/lp-assets/image/sheetsu_api.svg</p:text>
  </p:cm>
  <p:cm authorId="0" idx="3" dt="2017-12-08T05:34:29.184">
    <p:pos x="2834" y="1161"/>
    <p:text>http://isd-soft.com/wp-content/uploads/2017/04/Accessing-Google-APIs-using-Service-account-in-Node.JS_Logo.png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f65608ba_2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f65608ba_2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4b0a0b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4b0a0b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f65608ba_2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f65608ba_2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4b0a0b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4b0a0b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f65608ba_2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f65608ba_2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4b0a0b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4b0a0b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b0a0b6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4b0a0b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f65608ba_2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f65608ba_2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f65608ba_2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f65608ba_2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f65608ba_2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f65608ba_2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90c2e7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90c2e7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4bc30e2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4bc30e2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65608ba_2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f65608ba_2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f65608ba_2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f65608ba_2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f65608ba_2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f65608ba_2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65608ba_2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f65608ba_2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65608ba_2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f65608ba_2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65608ba_2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65608ba_2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530550" y="1194000"/>
            <a:ext cx="6303300" cy="1134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7875" y="1194000"/>
            <a:ext cx="2024100" cy="1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07875" y="1444550"/>
            <a:ext cx="2024100" cy="297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530550" y="1444550"/>
            <a:ext cx="6303300" cy="26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hyperlink" Target="http://www.teamzeus.tech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://www.teamzeus.tech" TargetMode="External"/><Relationship Id="rId7" Type="http://schemas.openxmlformats.org/officeDocument/2006/relationships/hyperlink" Target="http://www.teamzeus.tech" TargetMode="External"/><Relationship Id="rId8" Type="http://schemas.openxmlformats.org/officeDocument/2006/relationships/hyperlink" Target="http://www.teamzeus.tec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://www.irf.com/product-info/datasheets/data/irf830.pdf" TargetMode="External"/><Relationship Id="rId5" Type="http://schemas.openxmlformats.org/officeDocument/2006/relationships/hyperlink" Target="https://www.digikey.com/schemeit/project/" TargetMode="External"/><Relationship Id="rId6" Type="http://schemas.openxmlformats.org/officeDocument/2006/relationships/hyperlink" Target="http://myelectronichome.altervista.org/blog/en/too-much-current-detector-absorbed-from-the-house-made-with-arduino-and-sct-013-020-or-013-030-sct/?doing_wp_cron=1509538957.9767251014709472656250" TargetMode="External"/><Relationship Id="rId7" Type="http://schemas.openxmlformats.org/officeDocument/2006/relationships/hyperlink" Target="https://www.elprocus.com/opto-couplers-types-applications/" TargetMode="External"/><Relationship Id="rId8" Type="http://schemas.openxmlformats.org/officeDocument/2006/relationships/hyperlink" Target="https://images.goog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CAbMmgmKwUlt0K394nsss_V3_sNAyXbK/view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37950" y="259125"/>
            <a:ext cx="84681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SMART APPLIANCES</a:t>
            </a:r>
            <a:endParaRPr sz="57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</a:t>
            </a:r>
            <a:endParaRPr sz="57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SMART HOMES</a:t>
            </a:r>
            <a:endParaRPr sz="57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158950" y="3569850"/>
            <a:ext cx="36471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AITHU SNEHITH		EE16BTECH11041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MANITEJA			EE16BTECH11018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ROSHNI PANDE		EE16BTECH11032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SUMANTH			EE16BTECH11009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0" y="96075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CURRENT</a:t>
            </a: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SAMPLING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57250" y="4263850"/>
            <a:ext cx="366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Sampling rate :  505 readings per 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968775" y="4263850"/>
            <a:ext cx="366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Sampling rate :  1010 readings per cycle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12336" l="23114" r="27985" t="17086"/>
          <a:stretch/>
        </p:blipFill>
        <p:spPr>
          <a:xfrm>
            <a:off x="502688" y="1119864"/>
            <a:ext cx="3578418" cy="29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5">
            <a:alphaModFix/>
          </a:blip>
          <a:srcRect b="9959" l="26725" r="25042" t="24689"/>
          <a:stretch/>
        </p:blipFill>
        <p:spPr>
          <a:xfrm>
            <a:off x="4826300" y="1119863"/>
            <a:ext cx="3811775" cy="29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-47550" y="166025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POWER ANALYSIS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4">
            <a:alphaModFix/>
          </a:blip>
          <a:srcRect b="21377" l="0" r="45486" t="62224"/>
          <a:stretch/>
        </p:blipFill>
        <p:spPr>
          <a:xfrm>
            <a:off x="766300" y="965800"/>
            <a:ext cx="7611400" cy="128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5">
            <a:alphaModFix/>
          </a:blip>
          <a:srcRect b="37318" l="0" r="45352" t="46243"/>
          <a:stretch/>
        </p:blipFill>
        <p:spPr>
          <a:xfrm>
            <a:off x="766300" y="3140775"/>
            <a:ext cx="7611400" cy="13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2737350" y="4522950"/>
            <a:ext cx="366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Sampling rate :  1010 readings per 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689800" y="2253025"/>
            <a:ext cx="366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Sampling rate :  505 readings per cycle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-47550" y="166025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DIMMING CIRCUIT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4">
            <a:alphaModFix/>
          </a:blip>
          <a:srcRect b="7395" l="5011" r="39060" t="11776"/>
          <a:stretch/>
        </p:blipFill>
        <p:spPr>
          <a:xfrm>
            <a:off x="1967475" y="1108500"/>
            <a:ext cx="5113949" cy="34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785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2016175" y="332075"/>
            <a:ext cx="4898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35492" y="3165855"/>
            <a:ext cx="1960500" cy="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Computer (host)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804667" y="1724845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3961125" y="2165650"/>
            <a:ext cx="1576500" cy="1000200"/>
          </a:xfrm>
          <a:prstGeom prst="cloudCallout">
            <a:avLst>
              <a:gd fmla="val -11343" name="adj1"/>
              <a:gd fmla="val 4318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Network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6733575" y="2271550"/>
            <a:ext cx="1605900" cy="7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(web client)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6"/>
          <p:cNvCxnSpPr/>
          <p:nvPr/>
        </p:nvCxnSpPr>
        <p:spPr>
          <a:xfrm rot="10800000">
            <a:off x="5634800" y="2913425"/>
            <a:ext cx="8892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/>
          <p:nvPr/>
        </p:nvCxnSpPr>
        <p:spPr>
          <a:xfrm flipH="1">
            <a:off x="2820338" y="3099900"/>
            <a:ext cx="1033200" cy="295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rot="10800000">
            <a:off x="1560325" y="2561400"/>
            <a:ext cx="13800" cy="53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 rot="10800000">
            <a:off x="2820350" y="2913425"/>
            <a:ext cx="1016400" cy="30390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5629700" y="2699551"/>
            <a:ext cx="904500" cy="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1833895" y="2549700"/>
            <a:ext cx="9600" cy="55710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6"/>
          <p:cNvSpPr txBox="1"/>
          <p:nvPr/>
        </p:nvSpPr>
        <p:spPr>
          <a:xfrm>
            <a:off x="5826765" y="2872998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endParaRPr b="1" sz="8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5745924" y="2414152"/>
            <a:ext cx="72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endParaRPr b="1" sz="8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946350" y="231575"/>
            <a:ext cx="72513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SERVER INTERFACING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946350" y="231575"/>
            <a:ext cx="72513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REAL TIME GRAPH USING GOOGLE SHEETS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5">
            <a:alphaModFix/>
          </a:blip>
          <a:srcRect b="28494" l="0" r="61920" t="16846"/>
          <a:stretch/>
        </p:blipFill>
        <p:spPr>
          <a:xfrm>
            <a:off x="628700" y="1747075"/>
            <a:ext cx="3481951" cy="28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0100" y="1844200"/>
            <a:ext cx="4417149" cy="26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7">
            <a:alphaModFix/>
          </a:blip>
          <a:srcRect b="11520" l="19012" r="5573" t="22459"/>
          <a:stretch/>
        </p:blipFill>
        <p:spPr>
          <a:xfrm>
            <a:off x="2217025" y="3574200"/>
            <a:ext cx="1500050" cy="9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3538650" y="3300750"/>
            <a:ext cx="475800" cy="4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7"/>
          <p:cNvCxnSpPr/>
          <p:nvPr/>
        </p:nvCxnSpPr>
        <p:spPr>
          <a:xfrm>
            <a:off x="2217025" y="3574200"/>
            <a:ext cx="348600" cy="213300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946350" y="231575"/>
            <a:ext cx="72513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WEB APP</a:t>
            </a:r>
            <a:endParaRPr sz="36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75" y="916925"/>
            <a:ext cx="32004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5">
            <a:alphaModFix/>
          </a:blip>
          <a:srcRect b="4283" l="8304" r="14007" t="9345"/>
          <a:stretch/>
        </p:blipFill>
        <p:spPr>
          <a:xfrm>
            <a:off x="4526750" y="2042225"/>
            <a:ext cx="4132900" cy="26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4823250" y="849900"/>
            <a:ext cx="4057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→</a:t>
            </a:r>
            <a:r>
              <a:rPr lang="en" sz="1800" u="sng">
                <a:solidFill>
                  <a:srgbClr val="D9D9D9"/>
                </a:solidFill>
                <a:hlinkClick r:id="rId6"/>
              </a:rPr>
              <a:t>w</a:t>
            </a:r>
            <a:r>
              <a:rPr lang="en" sz="1800" u="sng">
                <a:solidFill>
                  <a:srgbClr val="D9D9D9"/>
                </a:solidFill>
                <a:hlinkClick r:id="rId7"/>
              </a:rPr>
              <a:t>w</a:t>
            </a:r>
            <a:r>
              <a:rPr lang="en" sz="1800" u="sng">
                <a:solidFill>
                  <a:srgbClr val="D9D9D9"/>
                </a:solidFill>
                <a:hlinkClick r:id="rId8"/>
              </a:rPr>
              <a:t>w.</a:t>
            </a:r>
            <a:r>
              <a:rPr lang="en" sz="1800" u="sng">
                <a:solidFill>
                  <a:srgbClr val="D9D9D9"/>
                </a:solidFill>
                <a:hlinkClick r:id="rId9"/>
              </a:rPr>
              <a:t>teamzeus.tech</a:t>
            </a:r>
            <a:endParaRPr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20818" l="51581" r="16378" t="18645"/>
          <a:stretch/>
        </p:blipFill>
        <p:spPr>
          <a:xfrm>
            <a:off x="2779525" y="1163750"/>
            <a:ext cx="3584942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1317300" y="257475"/>
            <a:ext cx="619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DATABASE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1473300" y="207100"/>
            <a:ext cx="6197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FUTURE SCOPE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524725" y="1270350"/>
            <a:ext cx="74010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lang="en" sz="1800">
                <a:solidFill>
                  <a:srgbClr val="A4C2F4"/>
                </a:solidFill>
              </a:rPr>
              <a:t>Cost Alerts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lang="en" sz="1800">
                <a:solidFill>
                  <a:srgbClr val="A4C2F4"/>
                </a:solidFill>
              </a:rPr>
              <a:t>Unusual “ON” timings of appliances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●"/>
            </a:pPr>
            <a:r>
              <a:rPr lang="en" sz="1800">
                <a:solidFill>
                  <a:srgbClr val="A4C2F4"/>
                </a:solidFill>
              </a:rPr>
              <a:t>Detecting damaged appliances</a:t>
            </a:r>
            <a:endParaRPr b="1" sz="15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676600" y="372825"/>
            <a:ext cx="7981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REFERENCES</a:t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528250" y="1102000"/>
            <a:ext cx="82779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mbria"/>
              <a:buChar char="★"/>
            </a:pPr>
            <a:r>
              <a:rPr lang="en" sz="1700" u="sng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http://www.irf.com/product-info/datasheets/data/irf830.pdf</a:t>
            </a:r>
            <a:endParaRPr sz="1700" u="sng">
              <a:solidFill>
                <a:srgbClr val="EFEFE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mbria"/>
              <a:buChar char="★"/>
            </a:pPr>
            <a:r>
              <a:rPr lang="en" sz="1700" u="sng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http://www.digikey.com/schemeit/project/</a:t>
            </a:r>
            <a:endParaRPr sz="1700" u="sng">
              <a:solidFill>
                <a:srgbClr val="EFEFE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mbria"/>
              <a:buChar char="★"/>
            </a:pPr>
            <a:r>
              <a:rPr lang="en" sz="1700" u="sng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http://myelectronichome.altervista.org/blog/en/too-much-current-detector-absorbed-from-the-house-made-with-arduino-and-sct-013-020-or-013-030-sct/?doing_wp_cron=1509538957.9767251014709472656250</a:t>
            </a:r>
            <a:endParaRPr sz="1700" u="sng">
              <a:solidFill>
                <a:srgbClr val="EFEFE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EFEFE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mbria"/>
              <a:buChar char="★"/>
            </a:pPr>
            <a:r>
              <a:rPr lang="en" sz="1700" u="sng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https://www.elprocus.com/opto-couplers-types-applications/</a:t>
            </a:r>
            <a:endParaRPr sz="1700" u="sng">
              <a:solidFill>
                <a:srgbClr val="EFEFE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mbria"/>
              <a:buChar char="★"/>
            </a:pPr>
            <a:r>
              <a:rPr lang="en" sz="1700" u="sng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  <a:hlinkClick r:id="rId8"/>
              </a:rPr>
              <a:t>https://images.google.com/</a:t>
            </a:r>
            <a:endParaRPr sz="1700" u="sng">
              <a:solidFill>
                <a:srgbClr val="EFEFE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1808175" y="4087225"/>
            <a:ext cx="56811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THANK YOU</a:t>
            </a:r>
            <a:endParaRPr sz="45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07875" y="1444550"/>
            <a:ext cx="20241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7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AIM</a:t>
            </a:r>
            <a:endParaRPr b="0" sz="57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530550" y="1444550"/>
            <a:ext cx="64821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Procuring current and voltage values across an appliance at a given time.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Cutting down excess power consumption.</a:t>
            </a:r>
            <a:br>
              <a:rPr lang="en"/>
            </a:br>
            <a:r>
              <a:rPr lang="en"/>
              <a:t>	-Dimming circuit</a:t>
            </a:r>
            <a:br>
              <a:rPr lang="en"/>
            </a:br>
            <a:r>
              <a:rPr lang="en"/>
              <a:t>	-turning off devices that are undesirably turned “ON”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Plotting real time graph of power used by an appliance.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Toggling on/off of an appliance by a hand-held device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Monitoring power consumption by appliances globally.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633800" y="2046450"/>
            <a:ext cx="58764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OVERVIEW</a:t>
            </a:r>
            <a:endParaRPr sz="54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title="id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959" y="0"/>
            <a:ext cx="68579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12255" l="6946" r="18515" t="3858"/>
          <a:stretch/>
        </p:blipFill>
        <p:spPr>
          <a:xfrm>
            <a:off x="0" y="718675"/>
            <a:ext cx="9144001" cy="44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-12" y="0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BLOCK  DIAGRAM</a:t>
            </a:r>
            <a:endParaRPr sz="32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11550" y="158650"/>
            <a:ext cx="85209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COMPONENTS</a:t>
            </a:r>
            <a:endParaRPr sz="33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599" y="1131537"/>
            <a:ext cx="1369350" cy="1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6408" l="11403" r="4563" t="9274"/>
          <a:stretch/>
        </p:blipFill>
        <p:spPr>
          <a:xfrm>
            <a:off x="4808525" y="970500"/>
            <a:ext cx="1807414" cy="1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b="2543" l="1428" r="10905" t="2543"/>
          <a:stretch/>
        </p:blipFill>
        <p:spPr>
          <a:xfrm>
            <a:off x="6979450" y="763112"/>
            <a:ext cx="1961350" cy="14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6">
            <a:alphaModFix/>
          </a:blip>
          <a:srcRect b="13534" l="5347" r="10314" t="12670"/>
          <a:stretch/>
        </p:blipFill>
        <p:spPr>
          <a:xfrm>
            <a:off x="6979450" y="1791175"/>
            <a:ext cx="1134475" cy="9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7">
            <a:alphaModFix/>
          </a:blip>
          <a:srcRect b="0" l="28911" r="9989" t="0"/>
          <a:stretch/>
        </p:blipFill>
        <p:spPr>
          <a:xfrm>
            <a:off x="3611650" y="2852575"/>
            <a:ext cx="14350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 rot="-1412">
            <a:off x="4348960" y="4361464"/>
            <a:ext cx="730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1C00"/>
                </a:solidFill>
              </a:rPr>
              <a:t>IRF830</a:t>
            </a:r>
            <a:endParaRPr sz="10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61C00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8">
            <a:alphaModFix/>
          </a:blip>
          <a:srcRect b="11713" l="11069" r="17003" t="6886"/>
          <a:stretch/>
        </p:blipFill>
        <p:spPr>
          <a:xfrm>
            <a:off x="5941600" y="2957275"/>
            <a:ext cx="2476975" cy="1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 rot="-1193">
            <a:off x="6311075" y="4302424"/>
            <a:ext cx="864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1C00"/>
                </a:solidFill>
              </a:rPr>
              <a:t>4N35</a:t>
            </a:r>
            <a:endParaRPr sz="10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61C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9">
            <a:alphaModFix/>
          </a:blip>
          <a:srcRect b="12975" l="0" r="0" t="0"/>
          <a:stretch/>
        </p:blipFill>
        <p:spPr>
          <a:xfrm>
            <a:off x="268100" y="635898"/>
            <a:ext cx="2143125" cy="1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 rot="-852028">
            <a:off x="1562636" y="889041"/>
            <a:ext cx="736196" cy="466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1C00"/>
                </a:solidFill>
              </a:rPr>
              <a:t>ESP32</a:t>
            </a:r>
            <a:endParaRPr sz="1000">
              <a:solidFill>
                <a:srgbClr val="A61C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0750" y="2657873"/>
            <a:ext cx="2337826" cy="23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-47550" y="166025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CURRENT SENSING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7709" l="7828" r="9246" t="4386"/>
          <a:stretch/>
        </p:blipFill>
        <p:spPr>
          <a:xfrm>
            <a:off x="1150113" y="1068018"/>
            <a:ext cx="2645375" cy="233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5">
            <a:alphaModFix/>
          </a:blip>
          <a:srcRect b="0" l="79506" r="0" t="53421"/>
          <a:stretch/>
        </p:blipFill>
        <p:spPr>
          <a:xfrm>
            <a:off x="5562300" y="1068025"/>
            <a:ext cx="3036125" cy="31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037763" y="3712175"/>
            <a:ext cx="2870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 CURRENT CLAMP SENSOR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-47550" y="166025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VOLTAGE </a:t>
            </a: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SENSING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48549" l="68742" r="0" t="0"/>
          <a:stretch/>
        </p:blipFill>
        <p:spPr>
          <a:xfrm>
            <a:off x="2675750" y="1169150"/>
            <a:ext cx="3697398" cy="280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0" y="199500"/>
            <a:ext cx="914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VOLTAGE SAMPLING</a:t>
            </a:r>
            <a:endParaRPr sz="3300">
              <a:solidFill>
                <a:srgbClr val="FFFFFF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9795" l="27128" r="26099" t="25332"/>
          <a:stretch/>
        </p:blipFill>
        <p:spPr>
          <a:xfrm>
            <a:off x="457250" y="1397975"/>
            <a:ext cx="3669175" cy="23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5">
            <a:alphaModFix/>
          </a:blip>
          <a:srcRect b="10755" l="27146" r="25493" t="25182"/>
          <a:stretch/>
        </p:blipFill>
        <p:spPr>
          <a:xfrm>
            <a:off x="4968850" y="1397975"/>
            <a:ext cx="3669175" cy="234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57250" y="4263850"/>
            <a:ext cx="366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Sampling rate :  505 readings per 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968775" y="4263850"/>
            <a:ext cx="366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Sampling rate :  1010 readings per cycle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