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98" r:id="rId6"/>
    <p:sldId id="286" r:id="rId7"/>
    <p:sldId id="288" r:id="rId8"/>
    <p:sldId id="289" r:id="rId9"/>
    <p:sldId id="290" r:id="rId10"/>
    <p:sldId id="299" r:id="rId11"/>
    <p:sldId id="300" r:id="rId12"/>
    <p:sldId id="291" r:id="rId13"/>
    <p:sldId id="292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46" autoAdjust="0"/>
  </p:normalViewPr>
  <p:slideViewPr>
    <p:cSldViewPr snapToGrid="0">
      <p:cViewPr>
        <p:scale>
          <a:sx n="70" d="100"/>
          <a:sy n="70" d="100"/>
        </p:scale>
        <p:origin x="468" y="3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45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FF406-7936-2CFA-F904-A436CE16A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10C8BB-8604-A915-0142-C0268ECA2A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7B6BA3-FF5A-E37A-74F4-CD5F0FAE2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55E1F-6188-C403-5524-00CB929B74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56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2278A-AE79-3DDB-50F9-22CEB58CA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02909D-8B1A-04AA-54AA-48631849E0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E39188-213E-1964-4482-AC97B93F9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C39F5-CC2C-70E8-EE18-E5196D3E5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489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61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593" y="1836105"/>
            <a:ext cx="7582807" cy="138334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FINANCIAL ANALYSIS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370481-2130-B158-2E4E-894EF2634373}"/>
              </a:ext>
            </a:extLst>
          </p:cNvPr>
          <p:cNvSpPr txBox="1"/>
          <p:nvPr/>
        </p:nvSpPr>
        <p:spPr>
          <a:xfrm>
            <a:off x="3594100" y="5384800"/>
            <a:ext cx="6210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Created By – Roshni Giri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65759-3869-08E6-BD1E-5CE41A8F96BC}"/>
              </a:ext>
            </a:extLst>
          </p:cNvPr>
          <p:cNvSpPr txBox="1"/>
          <p:nvPr/>
        </p:nvSpPr>
        <p:spPr>
          <a:xfrm>
            <a:off x="2742746" y="101600"/>
            <a:ext cx="450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ELEVATE LABS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9DD9B6-F69A-F37E-AE47-889F1D204391}"/>
              </a:ext>
            </a:extLst>
          </p:cNvPr>
          <p:cNvSpPr txBox="1"/>
          <p:nvPr/>
        </p:nvSpPr>
        <p:spPr>
          <a:xfrm>
            <a:off x="2126796" y="2527776"/>
            <a:ext cx="574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Power BI Dashboard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912" y="114300"/>
            <a:ext cx="10643508" cy="651510"/>
          </a:xfrm>
        </p:spPr>
        <p:txBody>
          <a:bodyPr/>
          <a:lstStyle/>
          <a:p>
            <a:pPr algn="ctr"/>
            <a:r>
              <a:rPr lang="en-US" dirty="0"/>
              <a:t>Interactive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DE7C-335B-FD23-E1E6-CDCB99B787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913" y="770238"/>
            <a:ext cx="10731817" cy="127573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>
                <a:solidFill>
                  <a:schemeClr val="tx1"/>
                </a:solidFill>
              </a:rPr>
              <a:t>Users can filter the dashboard by: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Year and Month</a:t>
            </a:r>
            <a:r>
              <a:rPr lang="en-US" sz="2400" dirty="0">
                <a:solidFill>
                  <a:schemeClr val="tx1"/>
                </a:solidFill>
              </a:rPr>
              <a:t>      </a:t>
            </a:r>
            <a:r>
              <a:rPr lang="en-US" sz="2400" b="1" dirty="0">
                <a:solidFill>
                  <a:schemeClr val="tx1"/>
                </a:solidFill>
              </a:rPr>
              <a:t>Product</a:t>
            </a:r>
            <a:r>
              <a:rPr lang="en-US" sz="2400" dirty="0">
                <a:solidFill>
                  <a:schemeClr val="tx1"/>
                </a:solidFill>
              </a:rPr>
              <a:t>            </a:t>
            </a:r>
            <a:r>
              <a:rPr lang="en-US" sz="2400" b="1" dirty="0">
                <a:solidFill>
                  <a:schemeClr val="tx1"/>
                </a:solidFill>
              </a:rPr>
              <a:t>Country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This enhances analysis flexibility and allows focused data exploration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7CF03-B0E7-E8B9-7968-F4283D82EB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42" b="5895"/>
          <a:stretch/>
        </p:blipFill>
        <p:spPr>
          <a:xfrm>
            <a:off x="751946" y="2839068"/>
            <a:ext cx="10394589" cy="204382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41B6300-E881-3D38-C2A9-676F69D7738C}"/>
              </a:ext>
            </a:extLst>
          </p:cNvPr>
          <p:cNvSpPr/>
          <p:nvPr/>
        </p:nvSpPr>
        <p:spPr>
          <a:xfrm>
            <a:off x="3310466" y="1286933"/>
            <a:ext cx="143934" cy="152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DBA916-6BBD-8F6C-61CB-09EA9B1A675B}"/>
              </a:ext>
            </a:extLst>
          </p:cNvPr>
          <p:cNvSpPr/>
          <p:nvPr/>
        </p:nvSpPr>
        <p:spPr>
          <a:xfrm>
            <a:off x="5342466" y="1286933"/>
            <a:ext cx="143934" cy="152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7BDE34-0305-F5CB-CA33-87EC548794B8}"/>
              </a:ext>
            </a:extLst>
          </p:cNvPr>
          <p:cNvSpPr/>
          <p:nvPr/>
        </p:nvSpPr>
        <p:spPr>
          <a:xfrm>
            <a:off x="751946" y="1286933"/>
            <a:ext cx="143934" cy="152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235200"/>
            <a:ext cx="6220278" cy="128016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786E-306F-FA21-4F87-81A032C6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650874"/>
          </a:xfrm>
        </p:spPr>
        <p:txBody>
          <a:bodyPr/>
          <a:lstStyle/>
          <a:p>
            <a:pPr algn="ctr"/>
            <a:r>
              <a:rPr lang="en-US" dirty="0"/>
              <a:t> DASHBOARD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3FC96D-A65C-26CB-DA0D-39052FDA9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787401"/>
            <a:ext cx="11976100" cy="593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6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A6A1C5B-2ADE-0E89-5641-F0294134C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377826"/>
            <a:ext cx="9779183" cy="650874"/>
          </a:xfrm>
        </p:spPr>
        <p:txBody>
          <a:bodyPr/>
          <a:lstStyle/>
          <a:p>
            <a:pPr algn="ctr"/>
            <a:r>
              <a:rPr lang="en-US" sz="5400" dirty="0"/>
              <a:t>OVERVIEW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175184-A6AB-6702-BD12-732D1F86CFA6}"/>
              </a:ext>
            </a:extLst>
          </p:cNvPr>
          <p:cNvSpPr txBox="1"/>
          <p:nvPr/>
        </p:nvSpPr>
        <p:spPr>
          <a:xfrm>
            <a:off x="1993900" y="1384300"/>
            <a:ext cx="9232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This dashboard provides a high-level view of financial performance across sales, profit, product categories, and countries. It enables decision-makers to monitor KPIs, identify trends, and explore data interactively using slicers.</a:t>
            </a:r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01ADEA4-48A6-1AEC-BC60-B4590AECA44B}"/>
              </a:ext>
            </a:extLst>
          </p:cNvPr>
          <p:cNvSpPr txBox="1"/>
          <p:nvPr/>
        </p:nvSpPr>
        <p:spPr>
          <a:xfrm>
            <a:off x="1015364" y="1391250"/>
            <a:ext cx="101612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sz="2400" dirty="0"/>
              <a:t>The top section displays the most important KPIs: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Total Sales:</a:t>
            </a:r>
            <a:r>
              <a:rPr lang="en-US" sz="2400" dirty="0"/>
              <a:t> 7.94M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Units Sold:</a:t>
            </a:r>
            <a:r>
              <a:rPr lang="en-US" sz="2400" dirty="0"/>
              <a:t> 86.16K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Total Profit:</a:t>
            </a:r>
            <a:r>
              <a:rPr lang="en-US" sz="2400" dirty="0"/>
              <a:t> 1.74M</a:t>
            </a:r>
          </a:p>
          <a:p>
            <a:pPr algn="just"/>
            <a:r>
              <a:rPr lang="en-US" sz="2400" dirty="0"/>
              <a:t>These figures give an immediate snapshot of business volume and profitability.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830E52-39F6-C65D-2018-15D9C6616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327" y="4088729"/>
            <a:ext cx="7296525" cy="137802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81A33E9-D59C-FA86-2B8E-DA249C674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377826"/>
            <a:ext cx="9779183" cy="650874"/>
          </a:xfrm>
        </p:spPr>
        <p:txBody>
          <a:bodyPr/>
          <a:lstStyle/>
          <a:p>
            <a:pPr algn="ctr"/>
            <a:r>
              <a:rPr lang="en-US" sz="5400" dirty="0"/>
              <a:t>KPI INDICATOR</a:t>
            </a:r>
          </a:p>
        </p:txBody>
      </p:sp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723265"/>
          </a:xfrm>
        </p:spPr>
        <p:txBody>
          <a:bodyPr/>
          <a:lstStyle/>
          <a:p>
            <a:pPr algn="ctr"/>
            <a:r>
              <a:rPr lang="en-US" dirty="0"/>
              <a:t>Yearly Trend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7E6CF3-54B4-87F5-D43F-98ABF8270363}"/>
              </a:ext>
            </a:extLst>
          </p:cNvPr>
          <p:cNvSpPr txBox="1"/>
          <p:nvPr/>
        </p:nvSpPr>
        <p:spPr>
          <a:xfrm>
            <a:off x="359227" y="852805"/>
            <a:ext cx="10587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line chart shows how </a:t>
            </a:r>
            <a:r>
              <a:rPr lang="en-US" sz="2400" b="1" dirty="0"/>
              <a:t>Sales</a:t>
            </a:r>
            <a:r>
              <a:rPr lang="en-US" sz="2400" dirty="0"/>
              <a:t> and </a:t>
            </a:r>
            <a:r>
              <a:rPr lang="en-US" sz="2400" b="1" dirty="0"/>
              <a:t>Profit</a:t>
            </a:r>
            <a:r>
              <a:rPr lang="en-US" sz="2400" dirty="0"/>
              <a:t> have grown over the years.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second  visual compares </a:t>
            </a:r>
            <a:r>
              <a:rPr lang="en-US" sz="2400" b="1" dirty="0"/>
              <a:t>manufacturing price </a:t>
            </a:r>
            <a:r>
              <a:rPr lang="en-US" sz="2400" dirty="0"/>
              <a:t>and </a:t>
            </a:r>
            <a:r>
              <a:rPr lang="en-US" sz="2400" b="1" dirty="0"/>
              <a:t>discount</a:t>
            </a:r>
            <a:r>
              <a:rPr lang="en-US" sz="2400" dirty="0"/>
              <a:t> distribution across products.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A2CF2A-B182-ECF5-6113-1EA6A9E439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348"/>
          <a:stretch/>
        </p:blipFill>
        <p:spPr>
          <a:xfrm>
            <a:off x="169840" y="2414588"/>
            <a:ext cx="5190830" cy="43983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4BB6E4-7D5F-55CA-33F1-6226B5BE7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521" y="2286001"/>
            <a:ext cx="5434379" cy="452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7"/>
            <a:ext cx="9601200" cy="835024"/>
          </a:xfrm>
        </p:spPr>
        <p:txBody>
          <a:bodyPr/>
          <a:lstStyle/>
          <a:p>
            <a:r>
              <a:rPr lang="en-US" dirty="0"/>
              <a:t>Product-wise Profit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593" y="1532494"/>
            <a:ext cx="4410347" cy="322238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The pie chart displays profit contribution by each product.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Easily identifies top-performing products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Supports product strategy decisions</a:t>
            </a:r>
          </a:p>
          <a:p>
            <a:pPr algn="just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D5A7D2-379B-B119-FD3D-A3A9A0831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00886"/>
            <a:ext cx="4519976" cy="388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F8A8A-0C8E-A18A-D47D-0CEF81230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5EA513A-A247-56BA-F9DA-D4487459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7"/>
            <a:ext cx="9601200" cy="835024"/>
          </a:xfrm>
        </p:spPr>
        <p:txBody>
          <a:bodyPr/>
          <a:lstStyle/>
          <a:p>
            <a:pPr algn="ctr"/>
            <a:r>
              <a:rPr lang="en-US" dirty="0"/>
              <a:t>Regional Sales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04CD4-6602-989D-9560-2CD289FD4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593" y="1532494"/>
            <a:ext cx="4760868" cy="322238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The horizontal bar chart shows sales volume across different countries.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France and Germany lead in sales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Useful for regional performance comparisons</a:t>
            </a:r>
          </a:p>
          <a:p>
            <a:pPr algn="just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5EB075-ADC5-7674-B879-163B9AE92A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49" t="4798"/>
          <a:stretch/>
        </p:blipFill>
        <p:spPr>
          <a:xfrm>
            <a:off x="6606540" y="1532494"/>
            <a:ext cx="4302351" cy="362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49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24BC6-8BF1-913E-B300-61F069609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A5C860-B527-383B-BFD4-4324D1556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79427"/>
            <a:ext cx="9601200" cy="835024"/>
          </a:xfrm>
        </p:spPr>
        <p:txBody>
          <a:bodyPr/>
          <a:lstStyle/>
          <a:p>
            <a:pPr algn="ctr"/>
            <a:r>
              <a:rPr lang="en-US" dirty="0"/>
              <a:t>Gross Sales, Sales, and Discounts by Country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B16FD-7E9E-EBFA-1D81-0F1857DAD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593" y="1532494"/>
            <a:ext cx="4760868" cy="322238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The stacked column chart visualizes how discounts affect total gross sales by region.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Highlights the role of discounting in revenue generation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Supports better planning of promotional strategies</a:t>
            </a:r>
          </a:p>
          <a:p>
            <a:pPr algn="just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DCD3A-F96D-B526-DB81-40EB2A7A2C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48" t="1887" r="1938"/>
          <a:stretch/>
        </p:blipFill>
        <p:spPr>
          <a:xfrm>
            <a:off x="6096000" y="1314451"/>
            <a:ext cx="5349241" cy="53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91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6813" y="2024063"/>
            <a:ext cx="4664075" cy="3332162"/>
          </a:xfrm>
        </p:spPr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83325" y="2024063"/>
            <a:ext cx="4664075" cy="3332162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53</TotalTime>
  <Words>282</Words>
  <Application>Microsoft Office PowerPoint</Application>
  <PresentationFormat>Widescreen</PresentationFormat>
  <Paragraphs>52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Custom</vt:lpstr>
      <vt:lpstr>FINANCIAL ANALYSIS </vt:lpstr>
      <vt:lpstr> DASHBOARD</vt:lpstr>
      <vt:lpstr>OVERVIEW</vt:lpstr>
      <vt:lpstr>KPI INDICATOR</vt:lpstr>
      <vt:lpstr>Yearly Trend Analysis</vt:lpstr>
      <vt:lpstr>Product-wise Profit Distribution</vt:lpstr>
      <vt:lpstr>Regional Sales Breakdown</vt:lpstr>
      <vt:lpstr>Gross Sales, Sales, and Discounts by Country</vt:lpstr>
      <vt:lpstr>PowerPoint Presentation</vt:lpstr>
      <vt:lpstr>Interactive Filters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Rani Roshni</dc:creator>
  <cp:lastModifiedBy>Rani Roshni</cp:lastModifiedBy>
  <cp:revision>1</cp:revision>
  <dcterms:created xsi:type="dcterms:W3CDTF">2025-04-13T13:30:47Z</dcterms:created>
  <dcterms:modified xsi:type="dcterms:W3CDTF">2025-04-13T14:24:38Z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