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71" r:id="rId5"/>
    <p:sldId id="272" r:id="rId6"/>
    <p:sldId id="273" r:id="rId7"/>
    <p:sldId id="274" r:id="rId8"/>
    <p:sldId id="275" r:id="rId9"/>
    <p:sldId id="26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ownloads\NISHA%20PROJECT%20WORK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ownloads\NISHA%20PROJECT%20WORK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ELCOT\Downloads\NISHA%20PROJECT%20WO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[NISHA PROJECT WORK.xlsx]graph!PivotTable1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8676636999311"/>
          <c:y val="0.202822762841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28167234692678"/>
          <c:y val="0.129639963482826"/>
          <c:w val="0.760698965800917"/>
          <c:h val="0.7535788732930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graph!$C$3:$C$4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graph!$D$3:$D$4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graph!$E$3:$E$4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792360"/>
        <c:axId val="224793928"/>
      </c:barChart>
      <c:catAx>
        <c:axId val="224792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793928"/>
        <c:crosses val="autoZero"/>
        <c:auto val="1"/>
        <c:lblAlgn val="ctr"/>
        <c:lblOffset val="100"/>
        <c:noMultiLvlLbl val="0"/>
      </c:catAx>
      <c:valAx>
        <c:axId val="224793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79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5892976064559"/>
          <c:y val="0.420186960325611"/>
          <c:w val="0.155551768715478"/>
          <c:h val="0.503939100003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[NISHA PROJECT WORK.xlsx]graph!PivotTable1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8676636999311"/>
          <c:y val="0.202822762841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28167234692678"/>
          <c:y val="0.129639963482826"/>
          <c:w val="0.760698965800917"/>
          <c:h val="0.753578873293012"/>
        </c:manualLayout>
      </c:layout>
      <c:ofPieChart>
        <c:ofPieType val="pie"/>
        <c:varyColors val="1"/>
        <c:ser>
          <c:idx val="0"/>
          <c:order val="0"/>
          <c:tx>
            <c:strRef>
              <c:f>graph!$B$3:$B$4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graph!$C$3:$C$4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graph!$D$3:$D$4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graph!$E$3:$E$4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219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[NISHA PROJECT WORK.xlsx]graph!PivotTable1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8676636999311"/>
          <c:y val="0.202822762841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28167234692678"/>
          <c:y val="0.0841702097547456"/>
          <c:w val="0.777798641661078"/>
          <c:h val="0.799048568176821"/>
        </c:manualLayout>
      </c:layout>
      <c:areaChart>
        <c:grouping val="standard"/>
        <c:varyColors val="0"/>
        <c:ser>
          <c:idx val="0"/>
          <c:order val="0"/>
          <c:tx>
            <c:strRef>
              <c:f>graph!$B$3:$B$4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graph!$C$3:$C$4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graph!$D$3:$D$4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graph!$E$3:$E$4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dLbls>
            <c:delete val="1"/>
          </c:dLbls>
          <c:cat>
            <c:strRef>
              <c:f>graph!$A$5:$A$15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259728"/>
        <c:axId val="298266000"/>
      </c:areaChart>
      <c:catAx>
        <c:axId val="29825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8266000"/>
        <c:crosses val="autoZero"/>
        <c:auto val="1"/>
        <c:lblAlgn val="ctr"/>
        <c:lblOffset val="100"/>
        <c:noMultiLvlLbl val="0"/>
      </c:catAx>
      <c:valAx>
        <c:axId val="29826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8259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1930441447203"/>
          <c:y val="0.406813554238943"/>
          <c:w val="0.110409598997429"/>
          <c:h val="0.3530918585775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90000"/>
              <a:buNone/>
            </a:pPr>
            <a:r>
              <a:rPr lang="en-IN" sz="2500" b="1" dirty="0" smtClean="0">
                <a:latin typeface="Algerian" panose="04020705040A02060702" pitchFamily="82" charset="0"/>
              </a:rPr>
              <a:t>STUDENT NAME :  </a:t>
            </a:r>
            <a:r>
              <a:rPr lang="en-IN" sz="2800" b="1" dirty="0" smtClean="0">
                <a:latin typeface="Algerian" panose="04020705040A02060702" pitchFamily="82" charset="0"/>
              </a:rPr>
              <a:t>ROSHNI R</a:t>
            </a:r>
            <a:endParaRPr lang="en-IN" sz="2500" b="1" dirty="0" smtClean="0">
              <a:latin typeface="Algerian" panose="04020705040A02060702" pitchFamily="82" charset="0"/>
            </a:endParaRPr>
          </a:p>
          <a:p>
            <a:pPr marL="0" indent="0">
              <a:buClr>
                <a:schemeClr val="tx2"/>
              </a:buClr>
              <a:buSzPct val="90000"/>
              <a:buNone/>
            </a:pPr>
            <a:r>
              <a:rPr lang="en-IN" sz="2500" b="1" dirty="0" smtClean="0">
                <a:latin typeface="Algerian" panose="04020705040A02060702" pitchFamily="82" charset="0"/>
              </a:rPr>
              <a:t>REGISTER NO      :  </a:t>
            </a:r>
            <a:r>
              <a:rPr lang="en-IN" sz="2500" b="1" dirty="0" smtClean="0">
                <a:latin typeface="Bahnschrift" panose="020B0502040204020203" charset="0"/>
                <a:cs typeface="Bahnschrift" panose="020B0502040204020203" charset="0"/>
              </a:rPr>
              <a:t>2213371036143</a:t>
            </a:r>
            <a:endParaRPr lang="en-IN" sz="2500" b="1" dirty="0" smtClean="0">
              <a:latin typeface="Algerian" panose="04020705040A02060702" pitchFamily="82" charset="0"/>
            </a:endParaRPr>
          </a:p>
          <a:p>
            <a:pPr marL="0" indent="0">
              <a:buClr>
                <a:schemeClr val="tx2"/>
              </a:buClr>
              <a:buSzPct val="90000"/>
              <a:buNone/>
            </a:pPr>
            <a:r>
              <a:rPr lang="en-IN" sz="2500" b="1" dirty="0" smtClean="0">
                <a:latin typeface="Algerian" panose="04020705040A02060702" pitchFamily="82" charset="0"/>
              </a:rPr>
              <a:t>DEPARTMENT     :  B.COM (GENERAL)</a:t>
            </a:r>
            <a:endParaRPr lang="en-IN" sz="2500" b="1" dirty="0" smtClean="0">
              <a:latin typeface="Algerian" panose="04020705040A02060702" pitchFamily="82" charset="0"/>
            </a:endParaRPr>
          </a:p>
          <a:p>
            <a:pPr marL="0" indent="0">
              <a:buClr>
                <a:schemeClr val="tx2"/>
              </a:buClr>
              <a:buSzPct val="90000"/>
              <a:buNone/>
            </a:pPr>
            <a:r>
              <a:rPr lang="en-IN" sz="2500" b="1" dirty="0" smtClean="0">
                <a:latin typeface="Algerian" panose="04020705040A02060702" pitchFamily="82" charset="0"/>
              </a:rPr>
              <a:t>COLLEGE              :  QUAID-E-MILLATH GOVERNMENT COLLEGE FOR WOMEN</a:t>
            </a:r>
            <a:endParaRPr lang="en-IN" sz="2500" b="1" dirty="0">
              <a:latin typeface="Algerian" panose="04020705040A02060702" pitchFamily="82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02815" y="6877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29815" y="8147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487930" y="344170"/>
            <a:ext cx="5958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Bahnschrift" panose="020B0502040204020203" charset="0"/>
                <a:cs typeface="Bahnschrift" panose="020B0502040204020203" charset="0"/>
              </a:rPr>
              <a:t>EMPLOYEE DATA ANALYSIS USING  EXCEL</a:t>
            </a:r>
            <a:endParaRPr lang="en-IN" altLang="en-US" sz="2400" b="1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6504"/>
            <a:ext cx="8893002" cy="10668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DATASET DESCIPTION…</a:t>
            </a:r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9144000" cy="541020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  <a:latin typeface="Algerian" panose="04020705040A02060702" pitchFamily="82" charset="0"/>
              </a:rPr>
              <a:t>EMPLOYEE MASTER DATA:</a:t>
            </a:r>
            <a:endParaRPr lang="en-IN" dirty="0" smtClean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lgerian" panose="04020705040A02060702" pitchFamily="82" charset="0"/>
              </a:rPr>
              <a:t>- EMPLOYEE ID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lgerian" panose="04020705040A02060702" pitchFamily="82" charset="0"/>
              </a:rPr>
              <a:t>- NAME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lgerian" panose="04020705040A02060702" pitchFamily="82" charset="0"/>
              </a:rPr>
              <a:t>- JOB TITLE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lgerian" panose="04020705040A02060702" pitchFamily="82" charset="0"/>
              </a:rPr>
              <a:t>- DEPARTMENT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lgerian" panose="04020705040A02060702" pitchFamily="82" charset="0"/>
              </a:rPr>
              <a:t>- MANAGER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Algerian" panose="04020705040A02060702" pitchFamily="82" charset="0"/>
              </a:rPr>
              <a:t>- HIRE DATE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  <a:latin typeface="Algerian" panose="04020705040A02060702" pitchFamily="82" charset="0"/>
              </a:rPr>
              <a:t>PERFORMANCE METRICS:</a:t>
            </a:r>
            <a:endParaRPr lang="en-IN" dirty="0" smtClean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Algerian" panose="04020705040A02060702" pitchFamily="82" charset="0"/>
              </a:rPr>
              <a:t>- SALES NUMBERS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Algerian" panose="04020705040A02060702" pitchFamily="82" charset="0"/>
              </a:rPr>
              <a:t>- PRODUCTIVITY RATES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Algerian" panose="04020705040A02060702" pitchFamily="82" charset="0"/>
              </a:rPr>
              <a:t>- CUSTOMER SATISFACTION SCORES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Algerian" panose="04020705040A02060702" pitchFamily="82" charset="0"/>
              </a:rPr>
              <a:t>- QUALITY METRIES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Algerian" panose="04020705040A02060702" pitchFamily="82" charset="0"/>
              </a:rPr>
              <a:t>- TIMELINESS AND ATTENDANCES</a:t>
            </a:r>
            <a:endParaRPr lang="en-IN" dirty="0" smtClean="0">
              <a:latin typeface="Algerian" panose="04020705040A02060702" pitchFamily="8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EMPLOYEE = KAGGLE</a:t>
            </a:r>
            <a:endParaRPr lang="en-IN" dirty="0" smtClean="0">
              <a:latin typeface="Algerian" panose="04020705040A02060702" pitchFamily="8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26 FEATURES</a:t>
            </a:r>
            <a:endParaRPr lang="en-IN" dirty="0" smtClean="0">
              <a:latin typeface="Algerian" panose="04020705040A02060702" pitchFamily="8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TAKEN ONLY 9 FEATURES IN EXCEL PROJECT</a:t>
            </a:r>
            <a:endParaRPr lang="en-IN" dirty="0" smtClean="0">
              <a:latin typeface="Algerian" panose="04020705040A02060702" pitchFamily="8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EMPLOYEE TYPE</a:t>
            </a:r>
            <a:endParaRPr lang="en-IN" dirty="0" smtClean="0">
              <a:latin typeface="Algerian" panose="04020705040A02060702" pitchFamily="8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GENDER – MALE ,FEMALE</a:t>
            </a:r>
            <a:endParaRPr lang="en-IN" dirty="0" smtClean="0">
              <a:latin typeface="Algerian" panose="04020705040A02060702" pitchFamily="8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DEVELOPMENT AND TRAINING DATA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43900" cy="838200"/>
          </a:xfrm>
        </p:spPr>
        <p:txBody>
          <a:bodyPr/>
          <a:lstStyle/>
          <a:p>
            <a:r>
              <a:rPr lang="en-US" spc="15" dirty="0">
                <a:solidFill>
                  <a:schemeClr val="tx1"/>
                </a:solidFill>
                <a:latin typeface="Berlin Sans FB Demi" panose="020E0802020502020306" pitchFamily="34" charset="0"/>
              </a:rPr>
              <a:t>THE</a:t>
            </a:r>
            <a:r>
              <a:rPr lang="en-US" spc="20" dirty="0">
                <a:solidFill>
                  <a:schemeClr val="tx1"/>
                </a:solidFill>
                <a:latin typeface="Berlin Sans FB Demi" panose="020E0802020502020306" pitchFamily="34" charset="0"/>
              </a:rPr>
              <a:t> "</a:t>
            </a:r>
            <a:r>
              <a:rPr lang="en-US" spc="10" dirty="0">
                <a:solidFill>
                  <a:schemeClr val="tx1"/>
                </a:solidFill>
                <a:latin typeface="Berlin Sans FB Demi" panose="020E0802020502020306" pitchFamily="34" charset="0"/>
              </a:rPr>
              <a:t>WOW"</a:t>
            </a:r>
            <a:r>
              <a:rPr lang="en-US" spc="85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en-US" spc="10" dirty="0">
                <a:solidFill>
                  <a:schemeClr val="tx1"/>
                </a:solidFill>
                <a:latin typeface="Berlin Sans FB Demi" panose="020E0802020502020306" pitchFamily="34" charset="0"/>
              </a:rPr>
              <a:t>IN</a:t>
            </a:r>
            <a:r>
              <a:rPr lang="en-US" spc="-5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en-US" spc="15" dirty="0">
                <a:solidFill>
                  <a:schemeClr val="tx1"/>
                </a:solidFill>
                <a:latin typeface="Berlin Sans FB Demi" panose="020E0802020502020306" pitchFamily="34" charset="0"/>
              </a:rPr>
              <a:t>OUR</a:t>
            </a:r>
            <a:r>
              <a:rPr lang="en-US" spc="-10" dirty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en-US" spc="2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SOLUTION !!!</a:t>
            </a:r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152400" y="1633537"/>
            <a:ext cx="7239000" cy="3200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PERFORMANCE LEVEL=IFS(Z8&gt;=5,”VERYHIGH,Z8&gt;=4,”HIGH”,Z8&gt;=3,”MED”,TRUE,”LOW”)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69087" y="2971800"/>
            <a:ext cx="2616062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IN" b="1" spc="15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M</a:t>
            </a:r>
            <a:r>
              <a:rPr lang="en-IN" b="1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O</a:t>
            </a:r>
            <a:r>
              <a:rPr lang="en-IN" b="1" spc="-15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D</a:t>
            </a:r>
            <a:r>
              <a:rPr lang="en-IN" b="1" spc="-35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E</a:t>
            </a:r>
            <a:r>
              <a:rPr lang="en-IN" b="1" spc="-3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LL</a:t>
            </a:r>
            <a:r>
              <a:rPr lang="en-IN" b="1" spc="-5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I</a:t>
            </a:r>
            <a:r>
              <a:rPr lang="en-IN" b="1" spc="3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N</a:t>
            </a:r>
            <a:r>
              <a:rPr lang="en-IN" b="1" spc="5" dirty="0" smtClean="0">
                <a:solidFill>
                  <a:schemeClr val="tx1"/>
                </a:solidFill>
                <a:latin typeface="Berlin Sans FB Demi" panose="020E0802020502020306" pitchFamily="34" charset="0"/>
                <a:cs typeface="Trebuchet MS" panose="020B0603020202020204"/>
              </a:rPr>
              <a:t>G…</a:t>
            </a:r>
            <a:br>
              <a:rPr lang="en-IN" dirty="0">
                <a:cs typeface="Trebuchet MS" panose="020B0603020202020204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48" y="609600"/>
            <a:ext cx="9829800" cy="586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DATA INTERGRATION: COMBINE DATA FROM VARIOUS SOURCES INTO A SINGLE, UNIFIED DATASET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DATA CLEANING PLAN: IDENTIFY MISSING VALUES IN PERFORMANCE METRICS, RATINGS, AND EMPLOYEE DATA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REMOVE DUPLICATES: IDENTIFY DUPLICATE EMPLOYEE RECORDS OR PERFORMANCE DATA ENTRIES. REMOVE DUPLICATES TO ENSURE UNIQUE DATA POINTS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DATA CLEANING TOOLS: EXCEL FORMULAS AND FUNCTIONS (E.G., IFERROR, VLOOKUP)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PERFORMANCE LEVEL FRAMEWORK: EXCEPTIONAL,STRONG,MEETS EXPECTATIONS,DEVELOPMENT NEEDED,IMPROVEMENT REQUIRED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Algerian" panose="04020705040A02060702" pitchFamily="82" charset="0"/>
              </a:rPr>
              <a:t>SUMMARY: 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PIVOT TABLE: PIVOT TABLE IS A DYNAMIC TABLE THAT ALLOWS YOU TO ROTATE AND AGGREGATE DATA FROM A SPREADSHEET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PIE </a:t>
            </a:r>
            <a:r>
              <a:rPr lang="en-IN" dirty="0" smtClean="0">
                <a:latin typeface="Algerian" panose="04020705040A02060702" pitchFamily="82" charset="0"/>
              </a:rPr>
              <a:t>CHART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Algerian" panose="04020705040A02060702" pitchFamily="82" charset="0"/>
              </a:rPr>
              <a:t>VISUALIZATION: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GRAPH</a:t>
            </a:r>
            <a:endParaRPr lang="en-IN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 smtClean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444268" cy="9144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</a:t>
            </a:r>
            <a:r>
              <a:rPr lang="en-IN" spc="-4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E</a:t>
            </a:r>
            <a:r>
              <a:rPr lang="en-IN" spc="15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S</a:t>
            </a:r>
            <a:r>
              <a:rPr lang="en-IN" spc="-3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U</a:t>
            </a:r>
            <a:r>
              <a:rPr lang="en-IN" spc="-405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</a:t>
            </a:r>
            <a:r>
              <a:rPr lang="en-IN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TS…</a:t>
            </a:r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9460" y="914400"/>
          <a:ext cx="105156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8392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R</a:t>
            </a:r>
            <a:r>
              <a:rPr lang="en-IN" spc="-40" dirty="0">
                <a:solidFill>
                  <a:schemeClr val="tx1"/>
                </a:solidFill>
                <a:latin typeface="Berlin Sans FB Demi" panose="020E0802020502020306" pitchFamily="34" charset="0"/>
              </a:rPr>
              <a:t>E</a:t>
            </a:r>
            <a:r>
              <a:rPr lang="en-IN" spc="15" dirty="0">
                <a:solidFill>
                  <a:schemeClr val="tx1"/>
                </a:solidFill>
                <a:latin typeface="Berlin Sans FB Demi" panose="020E0802020502020306" pitchFamily="34" charset="0"/>
              </a:rPr>
              <a:t>S</a:t>
            </a:r>
            <a:r>
              <a:rPr lang="en-IN" spc="-30" dirty="0">
                <a:solidFill>
                  <a:schemeClr val="tx1"/>
                </a:solidFill>
                <a:latin typeface="Berlin Sans FB Demi" panose="020E0802020502020306" pitchFamily="34" charset="0"/>
              </a:rPr>
              <a:t>U</a:t>
            </a:r>
            <a:r>
              <a:rPr lang="en-IN" spc="-405" dirty="0">
                <a:solidFill>
                  <a:schemeClr val="tx1"/>
                </a:solidFill>
                <a:latin typeface="Berlin Sans FB Demi" panose="020E0802020502020306" pitchFamily="34" charset="0"/>
              </a:rPr>
              <a:t>L</a:t>
            </a:r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TS…</a:t>
            </a:r>
            <a:endParaRPr lang="en-IN" dirty="0"/>
          </a:p>
        </p:txBody>
      </p:sp>
      <p:graphicFrame>
        <p:nvGraphicFramePr>
          <p:cNvPr id="18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839199" cy="457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969202" cy="1066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R</a:t>
            </a:r>
            <a:r>
              <a:rPr lang="en-IN" spc="-40" dirty="0">
                <a:solidFill>
                  <a:schemeClr val="tx1"/>
                </a:solidFill>
                <a:latin typeface="Berlin Sans FB Demi" panose="020E0802020502020306" pitchFamily="34" charset="0"/>
              </a:rPr>
              <a:t>E</a:t>
            </a:r>
            <a:r>
              <a:rPr lang="en-IN" spc="15" dirty="0">
                <a:solidFill>
                  <a:schemeClr val="tx1"/>
                </a:solidFill>
                <a:latin typeface="Berlin Sans FB Demi" panose="020E0802020502020306" pitchFamily="34" charset="0"/>
              </a:rPr>
              <a:t>S</a:t>
            </a:r>
            <a:r>
              <a:rPr lang="en-IN" spc="-30" dirty="0">
                <a:solidFill>
                  <a:schemeClr val="tx1"/>
                </a:solidFill>
                <a:latin typeface="Berlin Sans FB Demi" panose="020E0802020502020306" pitchFamily="34" charset="0"/>
              </a:rPr>
              <a:t>U</a:t>
            </a:r>
            <a:r>
              <a:rPr lang="en-IN" spc="-405" dirty="0">
                <a:solidFill>
                  <a:schemeClr val="tx1"/>
                </a:solidFill>
                <a:latin typeface="Berlin Sans FB Demi" panose="020E0802020502020306" pitchFamily="34" charset="0"/>
              </a:rPr>
              <a:t>L</a:t>
            </a:r>
            <a:r>
              <a:rPr lang="en-IN" dirty="0">
                <a:solidFill>
                  <a:schemeClr val="tx1"/>
                </a:solidFill>
                <a:latin typeface="Berlin Sans FB Demi" panose="020E0802020502020306" pitchFamily="34" charset="0"/>
              </a:rPr>
              <a:t>TS…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7025" y="1423988"/>
          <a:ext cx="9655175" cy="474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1880" y="1535430"/>
            <a:ext cx="1119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DISTRIBUTION:                                                                                                               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560195" y="2273300"/>
            <a:ext cx="1000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majority of the employee’s or departments are clustered around the “MED” performance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637030" y="2641600"/>
            <a:ext cx="993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level, with fewer in the “VERY HIGH” categories.  The “LOW” performance category also has 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637665" y="3091180"/>
            <a:ext cx="308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significant representation.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311275" y="3883025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TREND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603375" y="4441190"/>
            <a:ext cx="935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trendlines suggest that “LOW” performance may be declining slightly, while “MED” 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606550" y="4953000"/>
            <a:ext cx="673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seems to be more consistent or increasing slightly.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637665" y="5467350"/>
            <a:ext cx="1007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graph indicates that while the majority of employees or departments are performing at a 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638300" y="5993765"/>
            <a:ext cx="973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medium level.  there are opportunities tp evaluate more employees into the “HIGH” and </a:t>
            </a:r>
            <a:endParaRPr lang="en-I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691640" y="6451600"/>
            <a:ext cx="439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“VERY HIGH” performance categories.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PROJECT TITLE…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10068560" cy="220599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5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</a:t>
            </a:r>
            <a:r>
              <a:rPr lang="en-IN" altLang="en-US" sz="5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Performance</a:t>
            </a:r>
            <a:r>
              <a:rPr lang="en-US" sz="5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Analysis using Excel </a:t>
            </a:r>
            <a:b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</a:rPr>
            </a:b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6759402" cy="1854200"/>
          </a:xfrm>
        </p:spPr>
        <p:txBody>
          <a:bodyPr/>
          <a:lstStyle/>
          <a:p>
            <a:r>
              <a:rPr lang="en-IN" spc="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A</a:t>
            </a:r>
            <a:r>
              <a:rPr lang="en-IN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G</a:t>
            </a:r>
            <a:r>
              <a:rPr lang="en-IN" spc="-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E</a:t>
            </a:r>
            <a:r>
              <a:rPr lang="en-IN" spc="1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N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DA…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762000"/>
            <a:ext cx="6454602" cy="3831563"/>
          </a:xfrm>
        </p:spPr>
        <p:txBody>
          <a:bodyPr>
            <a:normAutofit lnSpcReduction="20000"/>
          </a:bodyPr>
          <a:lstStyle/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4" name="object 18"/>
          <p:cNvGrpSpPr/>
          <p:nvPr/>
        </p:nvGrpSpPr>
        <p:grpSpPr>
          <a:xfrm>
            <a:off x="156211" y="1930400"/>
            <a:ext cx="3261046" cy="4267200"/>
            <a:chOff x="-97089" y="1409704"/>
            <a:chExt cx="4269039" cy="5295896"/>
          </a:xfrm>
        </p:grpSpPr>
        <p:pic>
          <p:nvPicPr>
            <p:cNvPr id="5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7089" y="1409704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358"/>
            <a:ext cx="8598141" cy="1304235"/>
          </a:xfrm>
        </p:spPr>
        <p:txBody>
          <a:bodyPr/>
          <a:lstStyle/>
          <a:p>
            <a:r>
              <a:rPr lang="en-IN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</a:t>
            </a:r>
            <a:r>
              <a:rPr lang="en-IN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ROB</a:t>
            </a:r>
            <a:r>
              <a:rPr lang="en-IN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L</a:t>
            </a:r>
            <a:r>
              <a:rPr lang="en-IN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E</a:t>
            </a:r>
            <a:r>
              <a:rPr lang="en-IN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M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N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S</a:t>
            </a:r>
            <a:r>
              <a:rPr lang="en-IN" spc="-37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T</a:t>
            </a:r>
            <a:r>
              <a:rPr lang="en-IN" spc="-375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A</a:t>
            </a:r>
            <a:r>
              <a:rPr lang="en-IN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T</a:t>
            </a:r>
            <a:r>
              <a:rPr lang="en-IN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E</a:t>
            </a:r>
            <a:r>
              <a:rPr lang="en-IN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ME</a:t>
            </a:r>
            <a:r>
              <a:rPr lang="en-IN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NT…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594" y="1600200"/>
            <a:ext cx="85204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Algerian" panose="04020705040A02060702" pitchFamily="82" charset="0"/>
              </a:rPr>
              <a:t>IDENTIFY AREAS OF IMPROVEMENT FOR EMPLOYEES TO ENHANCE OVERALL PERFORMANCE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Algerian" panose="04020705040A02060702" pitchFamily="82" charset="0"/>
              </a:rPr>
              <a:t>DEVELOP A COMPRRHENSIVE ANALYSIS FRAMEWORK TO EVALUTE EMPLOYEE PERFORMANCE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Algerian" panose="04020705040A02060702" pitchFamily="82" charset="0"/>
              </a:rPr>
              <a:t>PROVIDE ACTIONABLE RECOMMENDATIONS FOR GROWTH AND DEVELOPMENT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Algerian" panose="04020705040A02060702" pitchFamily="82" charset="0"/>
              </a:rPr>
              <a:t>INEFFICIENT TALENT DEVELOPMENT AND COACHING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Algerian" panose="04020705040A02060702" pitchFamily="82" charset="0"/>
              </a:rPr>
              <a:t>POOR DATA–DRIVEN DECISION–MAKING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34400" y="3352800"/>
            <a:ext cx="221932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93002" cy="1473200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PROJECT OVERVIEW…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85" y="1066800"/>
            <a:ext cx="9670415" cy="5285740"/>
          </a:xfrm>
        </p:spPr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IN" b="1" dirty="0" smtClean="0">
                <a:latin typeface="Berlin Sans FB Demi" panose="020E0802020502020306" pitchFamily="34" charset="0"/>
              </a:rPr>
              <a:t>OBJECTIVES :</a:t>
            </a:r>
            <a:endParaRPr lang="en-IN" b="1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365" dirty="0" smtClean="0">
                <a:latin typeface="Algerian" panose="04020705040A02060702" pitchFamily="82" charset="0"/>
              </a:rPr>
              <a:t>ANALYZE EMPLOYEE PERFORMANCE DATE TO IDENTIFY AREAS OF IMPROVEMENT</a:t>
            </a:r>
            <a:endParaRPr lang="en-IN" sz="4365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365" dirty="0" smtClean="0">
                <a:latin typeface="Algerian" panose="04020705040A02060702" pitchFamily="82" charset="0"/>
              </a:rPr>
              <a:t>DEVELOP AN EXCEL-BASED DASHBOARD TO TRACK PERFORMANCE METRICS</a:t>
            </a:r>
            <a:endParaRPr lang="en-IN" sz="4365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365" dirty="0" smtClean="0">
                <a:latin typeface="Algerian" panose="04020705040A02060702" pitchFamily="82" charset="0"/>
              </a:rPr>
              <a:t>PROVIDE ACTIONABLE RECOMMENDATIONS FOR GROWTH AND DEVELOPMENT</a:t>
            </a:r>
            <a:endParaRPr lang="en-IN" sz="4365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sz="4365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Berlin Sans FB Demi" panose="020E0802020502020306" pitchFamily="34" charset="0"/>
              </a:rPr>
              <a:t>SCOPES :</a:t>
            </a:r>
            <a:endParaRPr lang="en-IN" b="1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445" dirty="0" smtClean="0">
                <a:latin typeface="Algerian" panose="04020705040A02060702" pitchFamily="82" charset="0"/>
              </a:rPr>
              <a:t>COLLECT AND ANALYZE EMPLOYEE PERFORMANCE DATA</a:t>
            </a:r>
            <a:endParaRPr lang="en-IN" sz="4445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445" dirty="0" smtClean="0">
                <a:latin typeface="Algerian" panose="04020705040A02060702" pitchFamily="82" charset="0"/>
              </a:rPr>
              <a:t>DESIGN AND DEVELOP AND EXCEL DASHBOARD</a:t>
            </a:r>
            <a:endParaRPr lang="en-IN" sz="4445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445" dirty="0" smtClean="0">
                <a:latin typeface="Algerian" panose="04020705040A02060702" pitchFamily="82" charset="0"/>
              </a:rPr>
              <a:t>IDENTIFY TRENDS AND AREAS FOR IMPROVEMENT</a:t>
            </a:r>
            <a:endParaRPr lang="en-IN" sz="4445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sz="4445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Berlin Sans FB Demi" panose="020E0802020502020306" pitchFamily="34" charset="0"/>
              </a:rPr>
              <a:t>DELIVERABLES :</a:t>
            </a:r>
            <a:endParaRPr lang="en-IN" b="1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365" dirty="0" smtClean="0">
                <a:latin typeface="Algerian" panose="04020705040A02060702" pitchFamily="82" charset="0"/>
              </a:rPr>
              <a:t>EXCEL DASHBOARD</a:t>
            </a:r>
            <a:endParaRPr lang="en-IN" sz="4365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365" dirty="0" smtClean="0">
                <a:latin typeface="Algerian" panose="04020705040A02060702" pitchFamily="82" charset="0"/>
              </a:rPr>
              <a:t>WRITTEN REPORT SUMMARIZING FINDINGS AND RECOMMENDATIONS</a:t>
            </a:r>
            <a:endParaRPr lang="en-IN" sz="4365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4365" dirty="0" smtClean="0">
                <a:latin typeface="Algerian" panose="04020705040A02060702" pitchFamily="82" charset="0"/>
              </a:rPr>
              <a:t>PRESENTATION OF RESULTS</a:t>
            </a:r>
            <a:endParaRPr lang="en-IN" sz="4365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sz="4365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Algerian" panose="04020705040A02060702" pitchFamily="82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458200" y="3505200"/>
            <a:ext cx="3048000" cy="325755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6668" cy="1320800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WHO ARE THE END USERS…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9448800" cy="5511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Berlin Sans FB Demi" panose="020E0802020502020306" pitchFamily="34" charset="0"/>
              </a:rPr>
              <a:t>WHO WILL BENEFIT FROM THIS PROJECT ?</a:t>
            </a:r>
            <a:endParaRPr lang="en-IN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HR DEPARTMENT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SUPERVISORS AND MANAGERS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EMPLOYEES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EXECUTIVE LEADERSHIP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Berlin Sans FB Demi" panose="020E0802020502020306" pitchFamily="34" charset="0"/>
              </a:rPr>
              <a:t>HOW WILL THEY BENEFIT ?</a:t>
            </a:r>
            <a:endParaRPr lang="en-IN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HR DEPARTMENT :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- STREAMLINED PERFORMANCE TRACKING AND ANALYSIS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- DATA-DRIVEN INSIGHTS FOR TALENT DEVELOPMENT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SUPERVISORS AND MANAGERS :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 - EASY-TO-USE DASHBOARD FOR MONITORING TEAM PERFORMANCE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 - INFORMED DECISION-MAKING FOR COACHING AND DEVELOPMENT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EMPLOYEE :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  - CLEAR UNDERSTANDING OF PERFORMANCE EXPECTATIONS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 - PERSONALIZED DEVELOPMENT PLANS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EXECTIIVE LEADERSHIP :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  - HIGH-LEVEL OVERVIEW OF ORGANIZATION-WIDE PERFORMACE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 smtClean="0">
                <a:latin typeface="Algerian" panose="04020705040A02060702" pitchFamily="82" charset="0"/>
              </a:rPr>
              <a:t>       - DATA-DRIVEN STRATEGIC DECISIONS</a:t>
            </a:r>
            <a:endParaRPr lang="en-IN" dirty="0" smtClean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39066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E</a:t>
            </a:r>
            <a:r>
              <a:rPr sz="3200" spc="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N</a:t>
            </a:r>
            <a:r>
              <a:rPr sz="3200" spc="1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D</a:t>
            </a:r>
            <a:r>
              <a:rPr sz="3200" spc="-4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U</a:t>
            </a:r>
            <a:r>
              <a:rPr sz="3200" spc="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S</a:t>
            </a:r>
            <a:r>
              <a:rPr sz="3200" spc="-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E</a:t>
            </a:r>
            <a:r>
              <a:rPr sz="32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R</a:t>
            </a:r>
            <a:r>
              <a:rPr sz="3200" spc="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S</a:t>
            </a:r>
            <a:r>
              <a:rPr lang="en-IN" sz="32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N" sz="3200" spc="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IMAGES…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AutoShape 2" descr="Employee Profile Backgrou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30" name="Picture 6" descr="Employees blue flat design web icon Stock Photo - Alam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54806"/>
            <a:ext cx="2055508" cy="193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38" y="926795"/>
            <a:ext cx="2133599" cy="193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0" y="298145"/>
            <a:ext cx="2394003" cy="1596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51" y="2590800"/>
            <a:ext cx="3095625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10" y="3120566"/>
            <a:ext cx="2228570" cy="12990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22" y="2634365"/>
            <a:ext cx="1775194" cy="1897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O</a:t>
            </a:r>
            <a:r>
              <a:rPr lang="en-US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R</a:t>
            </a:r>
            <a:r>
              <a:rPr lang="en-US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S</a:t>
            </a:r>
            <a:r>
              <a:rPr lang="en-US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O</a:t>
            </a:r>
            <a:r>
              <a:rPr lang="en-US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LU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T</a:t>
            </a:r>
            <a:r>
              <a:rPr lang="en-US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-US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N</a:t>
            </a:r>
            <a:r>
              <a:rPr lang="en-US" spc="-34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A</a:t>
            </a:r>
            <a:r>
              <a:rPr lang="en-US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D</a:t>
            </a:r>
            <a:r>
              <a:rPr lang="en-US" spc="3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S</a:t>
            </a:r>
            <a:r>
              <a:rPr lang="en-US" spc="6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pc="-29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V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A</a:t>
            </a:r>
            <a:r>
              <a:rPr lang="en-US" spc="2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LU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E</a:t>
            </a:r>
            <a:r>
              <a:rPr lang="en-US" spc="-65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pc="-1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P</a:t>
            </a:r>
            <a:r>
              <a:rPr lang="en-US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R</a:t>
            </a:r>
            <a:r>
              <a:rPr lang="en-US" spc="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O</a:t>
            </a:r>
            <a:r>
              <a:rPr lang="en-US" spc="-1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P</a:t>
            </a:r>
            <a:r>
              <a:rPr lang="en-US" spc="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O</a:t>
            </a:r>
            <a:r>
              <a:rPr lang="en-US" spc="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S</a:t>
            </a:r>
            <a:r>
              <a:rPr lang="en-US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-US" spc="-3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T</a:t>
            </a:r>
            <a:r>
              <a:rPr lang="en-US" spc="-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-US" spc="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N…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991600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Berlin Sans FB Demi" panose="020E0802020502020306" pitchFamily="34" charset="0"/>
              </a:rPr>
              <a:t>OUR SOLUTION :</a:t>
            </a:r>
            <a:endParaRPr lang="en-IN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AN INTUITIVE EXCEL-BASED DASHBOARD FOR TRACKING AND ANALYZING EMPLOYEE PERFORMANCE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AUTOMATED DATA INTEGRATION AND VISUALIZATION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CUSTOMLIZABLE REPORTS AND INSIGHTS FOR INFORMED DECISION-MAKING</a:t>
            </a:r>
            <a:endParaRPr lang="en-IN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 smtClean="0">
                <a:latin typeface="Berlin Sans FB Demi" panose="020E0802020502020306" pitchFamily="34" charset="0"/>
              </a:rPr>
              <a:t>VALUE PROPOSITION :</a:t>
            </a:r>
            <a:endParaRPr lang="en-IN" dirty="0" smtClean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IMPROVED EMPLOYEE PERFORMANCE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ENHANCED DECISION-MAKING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INCREASED TRANSPARENCY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lgerian" panose="04020705040A02060702" pitchFamily="82" charset="0"/>
              </a:rPr>
              <a:t>BETTER TALENT MANAGEMENT</a:t>
            </a:r>
            <a:endParaRPr lang="en-IN" dirty="0" smtClean="0">
              <a:latin typeface="Algerian" panose="04020705040A02060702" pitchFamily="82" charset="0"/>
            </a:endParaRPr>
          </a:p>
          <a:p>
            <a:endParaRPr lang="en-IN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  <a:latin typeface="Algerian" panose="04020705040A02060702" pitchFamily="82" charset="0"/>
              </a:rPr>
              <a:t>CONDITIONAL FORMATING </a:t>
            </a:r>
            <a:r>
              <a:rPr lang="en-IN" dirty="0" smtClean="0">
                <a:latin typeface="Algerian" panose="04020705040A02060702" pitchFamily="82" charset="0"/>
              </a:rPr>
              <a:t>– TO IDENTIFY THE MISSING DATE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  <a:latin typeface="Algerian" panose="04020705040A02060702" pitchFamily="82" charset="0"/>
              </a:rPr>
              <a:t>FILTER</a:t>
            </a:r>
            <a:r>
              <a:rPr lang="en-IN" dirty="0" smtClean="0">
                <a:latin typeface="Algerian" panose="04020705040A02060702" pitchFamily="82" charset="0"/>
              </a:rPr>
              <a:t> – FOR THE PURPOSE OF REMOVING THE UNWANTED DATA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  <a:latin typeface="Algerian" panose="04020705040A02060702" pitchFamily="82" charset="0"/>
              </a:rPr>
              <a:t>FORMULA</a:t>
            </a:r>
            <a:r>
              <a:rPr lang="en-IN" dirty="0" smtClean="0">
                <a:latin typeface="Algerian" panose="04020705040A02060702" pitchFamily="82" charset="0"/>
              </a:rPr>
              <a:t> – FOR IDENTIFYING THE PERFORMANCE THE EMPLOYEES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  <a:latin typeface="Algerian" panose="04020705040A02060702" pitchFamily="82" charset="0"/>
              </a:rPr>
              <a:t>PIVOT TABLE </a:t>
            </a:r>
            <a:r>
              <a:rPr lang="en-IN" dirty="0" smtClean="0">
                <a:latin typeface="Algerian" panose="04020705040A02060702" pitchFamily="82" charset="0"/>
              </a:rPr>
              <a:t>– TO CONVERT THE DATA INTO SHORT SUMMARY</a:t>
            </a:r>
            <a:endParaRPr lang="en-IN" dirty="0" smtClean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70C0"/>
                </a:solidFill>
                <a:latin typeface="Algerian" panose="04020705040A02060702" pitchFamily="82" charset="0"/>
              </a:rPr>
              <a:t>GRAPH</a:t>
            </a:r>
            <a:r>
              <a:rPr lang="en-IN" dirty="0" smtClean="0">
                <a:latin typeface="Algerian" panose="04020705040A02060702" pitchFamily="82" charset="0"/>
              </a:rPr>
              <a:t> – DATA VISUALIZATION</a:t>
            </a:r>
            <a:endParaRPr lang="en-IN" dirty="0" smtClean="0">
              <a:latin typeface="Algerian" panose="04020705040A02060702" pitchFamily="82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 rot="3549607">
            <a:off x="7030644" y="1569859"/>
            <a:ext cx="2941572" cy="3430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4266</Words>
  <Application>WPS Presentation</Application>
  <PresentationFormat>Widescreen</PresentationFormat>
  <Paragraphs>173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SimSun</vt:lpstr>
      <vt:lpstr>Wingdings</vt:lpstr>
      <vt:lpstr>Wingdings 3</vt:lpstr>
      <vt:lpstr>Symbol</vt:lpstr>
      <vt:lpstr>Arial</vt:lpstr>
      <vt:lpstr>Algerian</vt:lpstr>
      <vt:lpstr>Gabriola</vt:lpstr>
      <vt:lpstr>Berlin Sans FB Demi</vt:lpstr>
      <vt:lpstr>Segoe Print</vt:lpstr>
      <vt:lpstr>Times New Roman</vt:lpstr>
      <vt:lpstr>Trebuchet MS</vt:lpstr>
      <vt:lpstr>Microsoft YaHei</vt:lpstr>
      <vt:lpstr>Arial Unicode MS</vt:lpstr>
      <vt:lpstr>Calibri</vt:lpstr>
      <vt:lpstr>Constantia</vt:lpstr>
      <vt:lpstr>Bahnschrift</vt:lpstr>
      <vt:lpstr>Trebuchet MS</vt:lpstr>
      <vt:lpstr>Bahnschrift SemiBold</vt:lpstr>
      <vt:lpstr>Arial Black</vt:lpstr>
      <vt:lpstr>Facet</vt:lpstr>
      <vt:lpstr>PowerPoint 演示文稿</vt:lpstr>
      <vt:lpstr>PROJECT TITLE…</vt:lpstr>
      <vt:lpstr>AGENDA…</vt:lpstr>
      <vt:lpstr>PROBLEM STATEMENT…</vt:lpstr>
      <vt:lpstr>PROJECT OVERVIEW…</vt:lpstr>
      <vt:lpstr>WHO ARE THE END USERS…</vt:lpstr>
      <vt:lpstr>END USERS IMAGES…</vt:lpstr>
      <vt:lpstr>OUR SOLUTION AND ITS VALUE PROPOSITION…</vt:lpstr>
      <vt:lpstr>PowerPoint 演示文稿</vt:lpstr>
      <vt:lpstr>DATASET DESCIPTION…</vt:lpstr>
      <vt:lpstr>THE "WOW" IN OUR SOLUTION !!!</vt:lpstr>
      <vt:lpstr>MODELLING… </vt:lpstr>
      <vt:lpstr>RESULTS…</vt:lpstr>
      <vt:lpstr>RESULTS…</vt:lpstr>
      <vt:lpstr>RESULTS…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59</cp:revision>
  <dcterms:created xsi:type="dcterms:W3CDTF">2024-03-29T15:07:00Z</dcterms:created>
  <dcterms:modified xsi:type="dcterms:W3CDTF">2024-08-14T13:56:33Z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18B9C3496F9E40A3AA79F24C7EFB457C</vt:lpwstr>
  </property>
  <property fmtid="{D5CDD505-2E9C-101B-9397-08002B2CF9AE}" pid="5" name="KSOProductBuildVer">
    <vt:lpwstr>1033-11.2.0.11537</vt:lpwstr>
  </property>
</Properties>
</file>