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03" y="55"/>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d01ef3beaf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d01ef3bea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01ef3beaf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d01ef3beaf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d01ef3beaf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d01ef3bea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d01ef3beaf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d01ef3beaf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01ef3beaf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d01ef3beaf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d01ef3beaf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d01ef3beaf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01ef3bea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01ef3be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d01ef3beaf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d01ef3bea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d01ef3beaf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d01ef3beaf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d01ef3beaf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d01ef3beaf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01ef3beaf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d01ef3bea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d01ef3beaf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d01ef3be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d01ef3bea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d01ef3bea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d01ef3beaf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d01ef3bea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google.com/covid19/mobility/"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public.tableau.com/profile/yuanfang.ping#!/vizhome/Covid-19_Mobility_trend/Dashboard"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goo.gle/covid-19-open-data"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drive.google.com/file/d/14cm0OMGAJoiq7Zh_7INSr9XLZUqYQeGf/view"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Aggie Hacks</a:t>
            </a:r>
            <a:endParaRPr/>
          </a:p>
        </p:txBody>
      </p:sp>
      <p:sp>
        <p:nvSpPr>
          <p:cNvPr id="55" name="Google Shape;55;p13"/>
          <p:cNvSpPr txBox="1">
            <a:spLocks noGrp="1"/>
          </p:cNvSpPr>
          <p:nvPr>
            <p:ph type="subTitle" idx="1"/>
          </p:nvPr>
        </p:nvSpPr>
        <p:spPr>
          <a:xfrm>
            <a:off x="311700" y="2834125"/>
            <a:ext cx="8520600" cy="615523"/>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dirty="0"/>
              <a:t>Team: Three Shoe Makers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Correlation Matrix</a:t>
            </a:r>
            <a:endParaRPr/>
          </a:p>
        </p:txBody>
      </p:sp>
      <p:pic>
        <p:nvPicPr>
          <p:cNvPr id="122" name="Google Shape;122;p22"/>
          <p:cNvPicPr preferRelativeResize="0"/>
          <p:nvPr/>
        </p:nvPicPr>
        <p:blipFill>
          <a:blip r:embed="rId3">
            <a:alphaModFix/>
          </a:blip>
          <a:stretch>
            <a:fillRect/>
          </a:stretch>
        </p:blipFill>
        <p:spPr>
          <a:xfrm>
            <a:off x="311700" y="1212649"/>
            <a:ext cx="8520601" cy="3173700"/>
          </a:xfrm>
          <a:prstGeom prst="rect">
            <a:avLst/>
          </a:prstGeom>
          <a:noFill/>
          <a:ln>
            <a:noFill/>
          </a:ln>
        </p:spPr>
      </p:pic>
      <p:sp>
        <p:nvSpPr>
          <p:cNvPr id="123" name="Google Shape;123;p22"/>
          <p:cNvSpPr/>
          <p:nvPr/>
        </p:nvSpPr>
        <p:spPr>
          <a:xfrm>
            <a:off x="3665800" y="2910725"/>
            <a:ext cx="659100" cy="2610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4793000" y="3900650"/>
            <a:ext cx="659100" cy="2610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txBox="1"/>
          <p:nvPr/>
        </p:nvSpPr>
        <p:spPr>
          <a:xfrm>
            <a:off x="326800" y="4517050"/>
            <a:ext cx="7337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High correlation between retail_and_recreation and transit_stations and between workplaces and residential.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CCF plots for Mobility Trend variables</a:t>
            </a:r>
            <a:endParaRPr/>
          </a:p>
        </p:txBody>
      </p:sp>
      <p:pic>
        <p:nvPicPr>
          <p:cNvPr id="131" name="Google Shape;131;p23"/>
          <p:cNvPicPr preferRelativeResize="0"/>
          <p:nvPr/>
        </p:nvPicPr>
        <p:blipFill>
          <a:blip r:embed="rId3">
            <a:alphaModFix/>
          </a:blip>
          <a:stretch>
            <a:fillRect/>
          </a:stretch>
        </p:blipFill>
        <p:spPr>
          <a:xfrm>
            <a:off x="636524" y="1113825"/>
            <a:ext cx="2490649" cy="2098925"/>
          </a:xfrm>
          <a:prstGeom prst="rect">
            <a:avLst/>
          </a:prstGeom>
          <a:noFill/>
          <a:ln>
            <a:noFill/>
          </a:ln>
        </p:spPr>
      </p:pic>
      <p:pic>
        <p:nvPicPr>
          <p:cNvPr id="132" name="Google Shape;132;p23"/>
          <p:cNvPicPr preferRelativeResize="0"/>
          <p:nvPr/>
        </p:nvPicPr>
        <p:blipFill>
          <a:blip r:embed="rId4">
            <a:alphaModFix/>
          </a:blip>
          <a:stretch>
            <a:fillRect/>
          </a:stretch>
        </p:blipFill>
        <p:spPr>
          <a:xfrm>
            <a:off x="1858475" y="2166576"/>
            <a:ext cx="2883225" cy="2429770"/>
          </a:xfrm>
          <a:prstGeom prst="rect">
            <a:avLst/>
          </a:prstGeom>
          <a:noFill/>
          <a:ln>
            <a:noFill/>
          </a:ln>
        </p:spPr>
      </p:pic>
      <p:pic>
        <p:nvPicPr>
          <p:cNvPr id="133" name="Google Shape;133;p23"/>
          <p:cNvPicPr preferRelativeResize="0"/>
          <p:nvPr/>
        </p:nvPicPr>
        <p:blipFill>
          <a:blip r:embed="rId5">
            <a:alphaModFix/>
          </a:blip>
          <a:stretch>
            <a:fillRect/>
          </a:stretch>
        </p:blipFill>
        <p:spPr>
          <a:xfrm>
            <a:off x="4329800" y="1037263"/>
            <a:ext cx="2672350" cy="2252050"/>
          </a:xfrm>
          <a:prstGeom prst="rect">
            <a:avLst/>
          </a:prstGeom>
          <a:noFill/>
          <a:ln>
            <a:noFill/>
          </a:ln>
        </p:spPr>
      </p:pic>
      <p:pic>
        <p:nvPicPr>
          <p:cNvPr id="134" name="Google Shape;134;p23"/>
          <p:cNvPicPr preferRelativeResize="0"/>
          <p:nvPr/>
        </p:nvPicPr>
        <p:blipFill>
          <a:blip r:embed="rId6">
            <a:alphaModFix/>
          </a:blip>
          <a:stretch>
            <a:fillRect/>
          </a:stretch>
        </p:blipFill>
        <p:spPr>
          <a:xfrm>
            <a:off x="5949075" y="2235225"/>
            <a:ext cx="2883225" cy="2429750"/>
          </a:xfrm>
          <a:prstGeom prst="rect">
            <a:avLst/>
          </a:prstGeom>
          <a:noFill/>
          <a:ln>
            <a:noFill/>
          </a:ln>
        </p:spPr>
      </p:pic>
      <p:sp>
        <p:nvSpPr>
          <p:cNvPr id="135" name="Google Shape;135;p23"/>
          <p:cNvSpPr/>
          <p:nvPr/>
        </p:nvSpPr>
        <p:spPr>
          <a:xfrm>
            <a:off x="7057075" y="3803150"/>
            <a:ext cx="247200" cy="2610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3"/>
          <p:cNvSpPr txBox="1"/>
          <p:nvPr/>
        </p:nvSpPr>
        <p:spPr>
          <a:xfrm>
            <a:off x="411900" y="4475875"/>
            <a:ext cx="783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The most dominant cross correlation occurs at lag=-7 or -8  for retail and recreation variable.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CCF plots for Mobility Trend variables</a:t>
            </a:r>
            <a:endParaRPr/>
          </a:p>
        </p:txBody>
      </p:sp>
      <p:pic>
        <p:nvPicPr>
          <p:cNvPr id="142" name="Google Shape;142;p24"/>
          <p:cNvPicPr preferRelativeResize="0"/>
          <p:nvPr/>
        </p:nvPicPr>
        <p:blipFill>
          <a:blip r:embed="rId3">
            <a:alphaModFix/>
          </a:blip>
          <a:stretch>
            <a:fillRect/>
          </a:stretch>
        </p:blipFill>
        <p:spPr>
          <a:xfrm>
            <a:off x="4887200" y="1350500"/>
            <a:ext cx="3627251" cy="3056750"/>
          </a:xfrm>
          <a:prstGeom prst="rect">
            <a:avLst/>
          </a:prstGeom>
          <a:noFill/>
          <a:ln>
            <a:noFill/>
          </a:ln>
        </p:spPr>
      </p:pic>
      <p:pic>
        <p:nvPicPr>
          <p:cNvPr id="143" name="Google Shape;143;p24"/>
          <p:cNvPicPr preferRelativeResize="0"/>
          <p:nvPr/>
        </p:nvPicPr>
        <p:blipFill>
          <a:blip r:embed="rId4">
            <a:alphaModFix/>
          </a:blip>
          <a:stretch>
            <a:fillRect/>
          </a:stretch>
        </p:blipFill>
        <p:spPr>
          <a:xfrm>
            <a:off x="694976" y="1412175"/>
            <a:ext cx="3437675" cy="2897000"/>
          </a:xfrm>
          <a:prstGeom prst="rect">
            <a:avLst/>
          </a:prstGeom>
          <a:noFill/>
          <a:ln>
            <a:noFill/>
          </a:ln>
        </p:spPr>
      </p:pic>
      <p:sp>
        <p:nvSpPr>
          <p:cNvPr id="144" name="Google Shape;144;p24"/>
          <p:cNvSpPr/>
          <p:nvPr/>
        </p:nvSpPr>
        <p:spPr>
          <a:xfrm>
            <a:off x="1826050" y="3459900"/>
            <a:ext cx="247200" cy="2610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4"/>
          <p:cNvSpPr/>
          <p:nvPr/>
        </p:nvSpPr>
        <p:spPr>
          <a:xfrm>
            <a:off x="6288225" y="2114400"/>
            <a:ext cx="247200" cy="2610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4"/>
          <p:cNvSpPr txBox="1"/>
          <p:nvPr/>
        </p:nvSpPr>
        <p:spPr>
          <a:xfrm>
            <a:off x="480550" y="4366050"/>
            <a:ext cx="7839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The most dominant cross correlation occurs at lag=-11 for workplace variable and at lag = -7 for residential variable. Exact lag number could be got from correlation values (next page).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Scatter plots with correlation values</a:t>
            </a:r>
            <a:endParaRPr/>
          </a:p>
        </p:txBody>
      </p:sp>
      <p:pic>
        <p:nvPicPr>
          <p:cNvPr id="152" name="Google Shape;152;p25"/>
          <p:cNvPicPr preferRelativeResize="0"/>
          <p:nvPr/>
        </p:nvPicPr>
        <p:blipFill>
          <a:blip r:embed="rId3">
            <a:alphaModFix/>
          </a:blip>
          <a:stretch>
            <a:fillRect/>
          </a:stretch>
        </p:blipFill>
        <p:spPr>
          <a:xfrm>
            <a:off x="435297" y="1087750"/>
            <a:ext cx="5814601" cy="3525800"/>
          </a:xfrm>
          <a:prstGeom prst="rect">
            <a:avLst/>
          </a:prstGeom>
          <a:noFill/>
          <a:ln>
            <a:noFill/>
          </a:ln>
        </p:spPr>
      </p:pic>
      <p:sp>
        <p:nvSpPr>
          <p:cNvPr id="153" name="Google Shape;153;p25"/>
          <p:cNvSpPr txBox="1"/>
          <p:nvPr/>
        </p:nvSpPr>
        <p:spPr>
          <a:xfrm>
            <a:off x="1372975" y="4613550"/>
            <a:ext cx="73371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Workplace trend variable is used as example.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Linear Regression</a:t>
            </a:r>
            <a:endParaRPr/>
          </a:p>
        </p:txBody>
      </p:sp>
      <p:pic>
        <p:nvPicPr>
          <p:cNvPr id="159" name="Google Shape;159;p26"/>
          <p:cNvPicPr preferRelativeResize="0"/>
          <p:nvPr/>
        </p:nvPicPr>
        <p:blipFill>
          <a:blip r:embed="rId3">
            <a:alphaModFix/>
          </a:blip>
          <a:stretch>
            <a:fillRect/>
          </a:stretch>
        </p:blipFill>
        <p:spPr>
          <a:xfrm>
            <a:off x="311700" y="1195199"/>
            <a:ext cx="8073075" cy="3570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65" name="Google Shape;165;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New confirmed cases have strong correlation with variables residential trend with 7-days lag, park trend and workplace trend with 10-days lag in Idaho. </a:t>
            </a:r>
            <a:endParaRPr/>
          </a:p>
          <a:p>
            <a:pPr marL="0" lvl="0" indent="0" algn="l" rtl="0">
              <a:spcBef>
                <a:spcPts val="1200"/>
              </a:spcBef>
              <a:spcAft>
                <a:spcPts val="0"/>
              </a:spcAft>
              <a:buNone/>
            </a:pPr>
            <a:endParaRPr/>
          </a:p>
          <a:p>
            <a:pPr marL="0" lvl="0" indent="0" algn="l" rtl="0">
              <a:spcBef>
                <a:spcPts val="1200"/>
              </a:spcBef>
              <a:spcAft>
                <a:spcPts val="0"/>
              </a:spcAft>
              <a:buNone/>
            </a:pPr>
            <a:r>
              <a:rPr lang="en"/>
              <a:t>We could find that closing public areas like park and working from home could really help with control the spread of covid-19 in Idaho.</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Future step would be to implement the model on the other states’ data to see they have the same phenomenon.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Main Question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Does Mobility trend have relationship with the spread of Coronavirus?</a:t>
            </a:r>
            <a:endParaRPr/>
          </a:p>
          <a:p>
            <a:pPr marL="0" lvl="0" indent="0" algn="l" rtl="0">
              <a:spcBef>
                <a:spcPts val="1200"/>
              </a:spcBef>
              <a:spcAft>
                <a:spcPts val="0"/>
              </a:spcAft>
              <a:buNone/>
            </a:pPr>
            <a:r>
              <a:rPr lang="en"/>
              <a:t>If it is true, how does the relationship look like?</a:t>
            </a:r>
            <a:endParaRPr/>
          </a:p>
          <a:p>
            <a:pPr marL="0" lvl="0" indent="0" algn="l" rtl="0">
              <a:spcBef>
                <a:spcPts val="1200"/>
              </a:spcBef>
              <a:spcAft>
                <a:spcPts val="0"/>
              </a:spcAft>
              <a:buNone/>
            </a:pPr>
            <a:endParaRPr/>
          </a:p>
          <a:p>
            <a:pPr marL="0" lvl="0" indent="0" algn="l" rtl="0">
              <a:spcBef>
                <a:spcPts val="1200"/>
              </a:spcBef>
              <a:spcAft>
                <a:spcPts val="0"/>
              </a:spcAft>
              <a:buNone/>
            </a:pPr>
            <a:r>
              <a:rPr lang="en"/>
              <a:t>To answer this question, we visualized the relationship between new confirmed cases and mobility trend provided by Google in each states at first.</a:t>
            </a:r>
            <a:endParaRPr/>
          </a:p>
          <a:p>
            <a:pPr marL="0" lvl="0" indent="0" algn="l" rtl="0">
              <a:spcBef>
                <a:spcPts val="1200"/>
              </a:spcBef>
              <a:spcAft>
                <a:spcPts val="1200"/>
              </a:spcAft>
              <a:buNone/>
            </a:pPr>
            <a:r>
              <a:rPr lang="en"/>
              <a:t>Then we evaluate the correlation between those metrics to confirmed that relationship from statistics aspect.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Workflow</a:t>
            </a:r>
            <a:endParaRPr/>
          </a:p>
        </p:txBody>
      </p:sp>
      <p:sp>
        <p:nvSpPr>
          <p:cNvPr id="67" name="Google Shape;67;p15"/>
          <p:cNvSpPr/>
          <p:nvPr/>
        </p:nvSpPr>
        <p:spPr>
          <a:xfrm>
            <a:off x="466800" y="1318025"/>
            <a:ext cx="1578900" cy="1253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a:t>Data Warehouse</a:t>
            </a:r>
            <a:endParaRPr sz="2000" b="1"/>
          </a:p>
        </p:txBody>
      </p:sp>
      <p:sp>
        <p:nvSpPr>
          <p:cNvPr id="68" name="Google Shape;68;p15"/>
          <p:cNvSpPr/>
          <p:nvPr/>
        </p:nvSpPr>
        <p:spPr>
          <a:xfrm>
            <a:off x="3288938" y="1318025"/>
            <a:ext cx="1578900" cy="1253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a:t>Data Processing</a:t>
            </a:r>
            <a:endParaRPr sz="2000" b="1"/>
          </a:p>
        </p:txBody>
      </p:sp>
      <p:sp>
        <p:nvSpPr>
          <p:cNvPr id="69" name="Google Shape;69;p15"/>
          <p:cNvSpPr/>
          <p:nvPr/>
        </p:nvSpPr>
        <p:spPr>
          <a:xfrm>
            <a:off x="6111075" y="1318025"/>
            <a:ext cx="1578900" cy="1253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a:t>Data Modeling</a:t>
            </a:r>
            <a:endParaRPr sz="2000" b="1"/>
          </a:p>
        </p:txBody>
      </p:sp>
      <p:sp>
        <p:nvSpPr>
          <p:cNvPr id="70" name="Google Shape;70;p15"/>
          <p:cNvSpPr/>
          <p:nvPr/>
        </p:nvSpPr>
        <p:spPr>
          <a:xfrm>
            <a:off x="2454475" y="1821275"/>
            <a:ext cx="425700" cy="247200"/>
          </a:xfrm>
          <a:prstGeom prst="rightArrow">
            <a:avLst>
              <a:gd name="adj1" fmla="val 50000"/>
              <a:gd name="adj2" fmla="val 5000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5276613" y="1821275"/>
            <a:ext cx="425700" cy="247200"/>
          </a:xfrm>
          <a:prstGeom prst="rightArrow">
            <a:avLst>
              <a:gd name="adj1" fmla="val 50000"/>
              <a:gd name="adj2" fmla="val 50000"/>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txBox="1"/>
          <p:nvPr/>
        </p:nvSpPr>
        <p:spPr>
          <a:xfrm>
            <a:off x="466800" y="2800900"/>
            <a:ext cx="157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Bigquery</a:t>
            </a:r>
            <a:endParaRPr/>
          </a:p>
        </p:txBody>
      </p:sp>
      <p:sp>
        <p:nvSpPr>
          <p:cNvPr id="73" name="Google Shape;73;p15"/>
          <p:cNvSpPr txBox="1"/>
          <p:nvPr/>
        </p:nvSpPr>
        <p:spPr>
          <a:xfrm>
            <a:off x="3288950" y="2800900"/>
            <a:ext cx="2120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Bigquery &amp; Python(Google Colab)</a:t>
            </a:r>
            <a:endParaRPr/>
          </a:p>
        </p:txBody>
      </p:sp>
      <p:sp>
        <p:nvSpPr>
          <p:cNvPr id="74" name="Google Shape;74;p15"/>
          <p:cNvSpPr txBox="1"/>
          <p:nvPr/>
        </p:nvSpPr>
        <p:spPr>
          <a:xfrm>
            <a:off x="6111100" y="2800900"/>
            <a:ext cx="157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R</a:t>
            </a:r>
            <a:endParaRPr/>
          </a:p>
        </p:txBody>
      </p:sp>
      <p:sp>
        <p:nvSpPr>
          <p:cNvPr id="75" name="Google Shape;75;p15"/>
          <p:cNvSpPr txBox="1"/>
          <p:nvPr/>
        </p:nvSpPr>
        <p:spPr>
          <a:xfrm>
            <a:off x="2897750" y="3549600"/>
            <a:ext cx="29031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Remove 2% outliers for new confirmed cases data</a:t>
            </a:r>
            <a:endParaRPr/>
          </a:p>
          <a:p>
            <a:pPr marL="457200" lvl="0" indent="-317500" algn="l" rtl="0">
              <a:spcBef>
                <a:spcPts val="0"/>
              </a:spcBef>
              <a:spcAft>
                <a:spcPts val="0"/>
              </a:spcAft>
              <a:buSzPts val="1400"/>
              <a:buChar char="●"/>
            </a:pPr>
            <a:r>
              <a:rPr lang="en"/>
              <a:t>Calculate 7-day moving average</a:t>
            </a:r>
            <a:endParaRPr/>
          </a:p>
          <a:p>
            <a:pPr marL="457200" lvl="0" indent="-317500" algn="l" rtl="0">
              <a:spcBef>
                <a:spcPts val="0"/>
              </a:spcBef>
              <a:spcAft>
                <a:spcPts val="0"/>
              </a:spcAft>
              <a:buSzPts val="1400"/>
              <a:buChar char="●"/>
            </a:pPr>
            <a:r>
              <a:rPr lang="en"/>
              <a:t>Standardize variables</a:t>
            </a:r>
            <a:endParaRPr/>
          </a:p>
        </p:txBody>
      </p:sp>
      <p:sp>
        <p:nvSpPr>
          <p:cNvPr id="76" name="Google Shape;76;p15"/>
          <p:cNvSpPr txBox="1"/>
          <p:nvPr/>
        </p:nvSpPr>
        <p:spPr>
          <a:xfrm>
            <a:off x="132000" y="3549600"/>
            <a:ext cx="22485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Retrieve, filter and aggregate data</a:t>
            </a:r>
            <a:endParaRPr/>
          </a:p>
          <a:p>
            <a:pPr marL="457200" lvl="0" indent="-317500" algn="l" rtl="0">
              <a:spcBef>
                <a:spcPts val="0"/>
              </a:spcBef>
              <a:spcAft>
                <a:spcPts val="0"/>
              </a:spcAft>
              <a:buSzPts val="1400"/>
              <a:buChar char="●"/>
            </a:pPr>
            <a:r>
              <a:rPr lang="en"/>
              <a:t>Create new dataset to store data</a:t>
            </a:r>
            <a:endParaRPr/>
          </a:p>
        </p:txBody>
      </p:sp>
      <p:sp>
        <p:nvSpPr>
          <p:cNvPr id="77" name="Google Shape;77;p15"/>
          <p:cNvSpPr txBox="1"/>
          <p:nvPr/>
        </p:nvSpPr>
        <p:spPr>
          <a:xfrm>
            <a:off x="5929200" y="3549600"/>
            <a:ext cx="29031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Time-lagged Cross Correlation</a:t>
            </a:r>
            <a:endParaRPr/>
          </a:p>
          <a:p>
            <a:pPr marL="457200" lvl="0" indent="-317500" algn="l" rtl="0">
              <a:spcBef>
                <a:spcPts val="0"/>
              </a:spcBef>
              <a:spcAft>
                <a:spcPts val="0"/>
              </a:spcAft>
              <a:buSzPts val="1400"/>
              <a:buChar char="●"/>
            </a:pPr>
            <a:r>
              <a:rPr lang="en"/>
              <a:t>Correlation Matrix</a:t>
            </a:r>
            <a:endParaRPr/>
          </a:p>
          <a:p>
            <a:pPr marL="457200" lvl="0" indent="-317500" algn="l" rtl="0">
              <a:spcBef>
                <a:spcPts val="0"/>
              </a:spcBef>
              <a:spcAft>
                <a:spcPts val="0"/>
              </a:spcAft>
              <a:buSzPts val="1400"/>
              <a:buChar char="●"/>
            </a:pPr>
            <a:r>
              <a:rPr lang="en"/>
              <a:t>Linear Regression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Source</a:t>
            </a:r>
            <a:endParaRPr/>
          </a:p>
        </p:txBody>
      </p:sp>
      <p:sp>
        <p:nvSpPr>
          <p:cNvPr id="83" name="Google Shape;83;p16"/>
          <p:cNvSpPr txBox="1">
            <a:spLocks noGrp="1"/>
          </p:cNvSpPr>
          <p:nvPr>
            <p:ph type="body" idx="1"/>
          </p:nvPr>
        </p:nvSpPr>
        <p:spPr>
          <a:xfrm>
            <a:off x="311700" y="1152475"/>
            <a:ext cx="8520600" cy="3900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24292E"/>
                </a:solidFill>
                <a:highlight>
                  <a:srgbClr val="FFFFFF"/>
                </a:highlight>
              </a:rPr>
              <a:t>Mobility data comes from Google Map. These datasets show how visits and length of stay at different places change compared to a baseline. The baseline is the median value, for the corresponding day of the week, during the 5-week period Jan 3–Feb 6, 2020. The datasets show trends over several months with the most recent data representing approximately 2-3 days ago—this is how long it takes to produce the datasets.</a:t>
            </a:r>
            <a:endParaRPr>
              <a:solidFill>
                <a:srgbClr val="24292E"/>
              </a:solidFill>
              <a:highlight>
                <a:srgbClr val="FFFFFF"/>
              </a:highlight>
            </a:endParaRPr>
          </a:p>
          <a:p>
            <a:pPr marL="0" lvl="0" indent="0" algn="l" rtl="0">
              <a:spcBef>
                <a:spcPts val="1200"/>
              </a:spcBef>
              <a:spcAft>
                <a:spcPts val="0"/>
              </a:spcAft>
              <a:buNone/>
            </a:pPr>
            <a:endParaRPr sz="1200">
              <a:solidFill>
                <a:srgbClr val="24292E"/>
              </a:solidFill>
              <a:highlight>
                <a:srgbClr val="FFFFFF"/>
              </a:highlight>
            </a:endParaRPr>
          </a:p>
          <a:p>
            <a:pPr marL="0" lvl="0" indent="0" algn="l" rtl="0">
              <a:spcBef>
                <a:spcPts val="1200"/>
              </a:spcBef>
              <a:spcAft>
                <a:spcPts val="0"/>
              </a:spcAft>
              <a:buClr>
                <a:schemeClr val="dk1"/>
              </a:buClr>
              <a:buSzPts val="1100"/>
              <a:buFont typeface="Arial"/>
              <a:buNone/>
            </a:pPr>
            <a:endParaRPr sz="1200">
              <a:solidFill>
                <a:srgbClr val="24292E"/>
              </a:solidFill>
              <a:highlight>
                <a:srgbClr val="FFFFFF"/>
              </a:highlight>
            </a:endParaRPr>
          </a:p>
          <a:p>
            <a:pPr marL="0" lvl="0" indent="0" algn="l" rtl="0">
              <a:spcBef>
                <a:spcPts val="1200"/>
              </a:spcBef>
              <a:spcAft>
                <a:spcPts val="0"/>
              </a:spcAft>
              <a:buNone/>
            </a:pPr>
            <a:endParaRPr sz="1200">
              <a:solidFill>
                <a:srgbClr val="24292E"/>
              </a:solidFill>
              <a:highlight>
                <a:srgbClr val="FFFFFF"/>
              </a:highlight>
            </a:endParaRPr>
          </a:p>
          <a:p>
            <a:pPr marL="0" lvl="0" indent="0" algn="l" rtl="0">
              <a:spcBef>
                <a:spcPts val="1200"/>
              </a:spcBef>
              <a:spcAft>
                <a:spcPts val="0"/>
              </a:spcAft>
              <a:buNone/>
            </a:pPr>
            <a:endParaRPr sz="1200">
              <a:solidFill>
                <a:srgbClr val="24292E"/>
              </a:solidFill>
              <a:highlight>
                <a:srgbClr val="FFFFFF"/>
              </a:highlight>
            </a:endParaRPr>
          </a:p>
          <a:p>
            <a:pPr marL="0" lvl="0" indent="0" algn="l" rtl="0">
              <a:spcBef>
                <a:spcPts val="1200"/>
              </a:spcBef>
              <a:spcAft>
                <a:spcPts val="1200"/>
              </a:spcAft>
              <a:buNone/>
            </a:pPr>
            <a:r>
              <a:rPr lang="en" sz="1200">
                <a:solidFill>
                  <a:srgbClr val="24292E"/>
                </a:solidFill>
                <a:highlight>
                  <a:srgbClr val="FFFFFF"/>
                </a:highlight>
              </a:rPr>
              <a:t>Google LLC "Google COVID-19 Community Mobility Reports". </a:t>
            </a:r>
            <a:r>
              <a:rPr lang="en" sz="1200">
                <a:solidFill>
                  <a:schemeClr val="hlink"/>
                </a:solidFill>
                <a:highlight>
                  <a:srgbClr val="FFFFFF"/>
                </a:highlight>
                <a:uFill>
                  <a:noFill/>
                </a:uFill>
                <a:hlinkClick r:id="rId3"/>
              </a:rPr>
              <a:t>https://www.google.com/covid19/mobility/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Understand Data</a:t>
            </a:r>
            <a:endParaRPr/>
          </a:p>
        </p:txBody>
      </p:sp>
      <p:sp>
        <p:nvSpPr>
          <p:cNvPr id="89" name="Google Shape;8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400">
                <a:solidFill>
                  <a:srgbClr val="24292E"/>
                </a:solidFill>
                <a:highlight>
                  <a:srgbClr val="FFFFFF"/>
                </a:highlight>
              </a:rPr>
              <a:t>Grocery &amp; pharmacy Mobility trends for places like grocery markets, food warehouses, farmers markets, specialty food shops, drug stores, and pharmacies.</a:t>
            </a:r>
            <a:endParaRPr sz="1400">
              <a:solidFill>
                <a:srgbClr val="24292E"/>
              </a:solidFill>
              <a:highlight>
                <a:srgbClr val="FFFFFF"/>
              </a:highlight>
            </a:endParaRPr>
          </a:p>
          <a:p>
            <a:pPr marL="0" lvl="0" indent="0" algn="l" rtl="0">
              <a:spcBef>
                <a:spcPts val="1200"/>
              </a:spcBef>
              <a:spcAft>
                <a:spcPts val="0"/>
              </a:spcAft>
              <a:buClr>
                <a:schemeClr val="dk1"/>
              </a:buClr>
              <a:buSzPts val="1100"/>
              <a:buFont typeface="Arial"/>
              <a:buNone/>
            </a:pPr>
            <a:r>
              <a:rPr lang="en" sz="1400">
                <a:solidFill>
                  <a:srgbClr val="24292E"/>
                </a:solidFill>
                <a:highlight>
                  <a:srgbClr val="FFFFFF"/>
                </a:highlight>
              </a:rPr>
              <a:t>Parks Mobility trends for places like local parks, national parks, public beaches, marinas, dog parks, plazas, and public gardens.</a:t>
            </a:r>
            <a:endParaRPr sz="1400">
              <a:solidFill>
                <a:srgbClr val="24292E"/>
              </a:solidFill>
              <a:highlight>
                <a:srgbClr val="FFFFFF"/>
              </a:highlight>
            </a:endParaRPr>
          </a:p>
          <a:p>
            <a:pPr marL="0" lvl="0" indent="0" algn="l" rtl="0">
              <a:spcBef>
                <a:spcPts val="1200"/>
              </a:spcBef>
              <a:spcAft>
                <a:spcPts val="0"/>
              </a:spcAft>
              <a:buClr>
                <a:schemeClr val="dk1"/>
              </a:buClr>
              <a:buSzPts val="1100"/>
              <a:buFont typeface="Arial"/>
              <a:buNone/>
            </a:pPr>
            <a:r>
              <a:rPr lang="en" sz="1400">
                <a:solidFill>
                  <a:srgbClr val="24292E"/>
                </a:solidFill>
                <a:highlight>
                  <a:srgbClr val="FFFFFF"/>
                </a:highlight>
              </a:rPr>
              <a:t>Transit stations Mobility trends for places like public transport hubs such as subway, bus, and train stations.</a:t>
            </a:r>
            <a:endParaRPr sz="1400">
              <a:solidFill>
                <a:srgbClr val="24292E"/>
              </a:solidFill>
              <a:highlight>
                <a:srgbClr val="FFFFFF"/>
              </a:highlight>
            </a:endParaRPr>
          </a:p>
          <a:p>
            <a:pPr marL="0" lvl="0" indent="0" algn="l" rtl="0">
              <a:spcBef>
                <a:spcPts val="1200"/>
              </a:spcBef>
              <a:spcAft>
                <a:spcPts val="0"/>
              </a:spcAft>
              <a:buClr>
                <a:schemeClr val="dk1"/>
              </a:buClr>
              <a:buSzPts val="1100"/>
              <a:buFont typeface="Arial"/>
              <a:buNone/>
            </a:pPr>
            <a:r>
              <a:rPr lang="en" sz="1400">
                <a:solidFill>
                  <a:srgbClr val="24292E"/>
                </a:solidFill>
                <a:highlight>
                  <a:srgbClr val="FFFFFF"/>
                </a:highlight>
              </a:rPr>
              <a:t>Retail &amp; recreation Mobility trends for places like restaurants, cafes, shopping centers, theme parks, museums, libraries, and movie theaters.</a:t>
            </a:r>
            <a:endParaRPr sz="1400">
              <a:solidFill>
                <a:srgbClr val="24292E"/>
              </a:solidFill>
              <a:highlight>
                <a:srgbClr val="FFFFFF"/>
              </a:highlight>
            </a:endParaRPr>
          </a:p>
          <a:p>
            <a:pPr marL="0" lvl="0" indent="0" algn="l" rtl="0">
              <a:spcBef>
                <a:spcPts val="1200"/>
              </a:spcBef>
              <a:spcAft>
                <a:spcPts val="0"/>
              </a:spcAft>
              <a:buClr>
                <a:schemeClr val="dk1"/>
              </a:buClr>
              <a:buSzPts val="1100"/>
              <a:buFont typeface="Arial"/>
              <a:buNone/>
            </a:pPr>
            <a:r>
              <a:rPr lang="en" sz="1400">
                <a:solidFill>
                  <a:srgbClr val="24292E"/>
                </a:solidFill>
                <a:highlight>
                  <a:srgbClr val="FFFFFF"/>
                </a:highlight>
              </a:rPr>
              <a:t>Residential Mobility trends for places of residence.</a:t>
            </a:r>
            <a:endParaRPr sz="1400">
              <a:solidFill>
                <a:srgbClr val="24292E"/>
              </a:solidFill>
              <a:highlight>
                <a:srgbClr val="FFFFFF"/>
              </a:highlight>
            </a:endParaRPr>
          </a:p>
          <a:p>
            <a:pPr marL="0" lvl="0" indent="0" algn="l" rtl="0">
              <a:spcBef>
                <a:spcPts val="1200"/>
              </a:spcBef>
              <a:spcAft>
                <a:spcPts val="1200"/>
              </a:spcAft>
              <a:buClr>
                <a:schemeClr val="dk1"/>
              </a:buClr>
              <a:buSzPts val="1100"/>
              <a:buFont typeface="Arial"/>
              <a:buNone/>
            </a:pPr>
            <a:r>
              <a:rPr lang="en" sz="1400">
                <a:solidFill>
                  <a:srgbClr val="24292E"/>
                </a:solidFill>
                <a:highlight>
                  <a:srgbClr val="FFFFFF"/>
                </a:highlight>
              </a:rPr>
              <a:t>Workplaces Mobility trends for places of work.</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7-day Moving Average on new confirmed cases</a:t>
            </a:r>
            <a:endParaRPr/>
          </a:p>
        </p:txBody>
      </p:sp>
      <p:pic>
        <p:nvPicPr>
          <p:cNvPr id="95" name="Google Shape;95;p18"/>
          <p:cNvPicPr preferRelativeResize="0"/>
          <p:nvPr/>
        </p:nvPicPr>
        <p:blipFill>
          <a:blip r:embed="rId3">
            <a:alphaModFix/>
          </a:blip>
          <a:stretch>
            <a:fillRect/>
          </a:stretch>
        </p:blipFill>
        <p:spPr>
          <a:xfrm>
            <a:off x="4572000" y="1321763"/>
            <a:ext cx="3686175" cy="2638439"/>
          </a:xfrm>
          <a:prstGeom prst="rect">
            <a:avLst/>
          </a:prstGeom>
          <a:noFill/>
          <a:ln>
            <a:noFill/>
          </a:ln>
        </p:spPr>
      </p:pic>
      <p:pic>
        <p:nvPicPr>
          <p:cNvPr id="96" name="Google Shape;96;p18"/>
          <p:cNvPicPr preferRelativeResize="0"/>
          <p:nvPr/>
        </p:nvPicPr>
        <p:blipFill>
          <a:blip r:embed="rId4">
            <a:alphaModFix/>
          </a:blip>
          <a:stretch>
            <a:fillRect/>
          </a:stretch>
        </p:blipFill>
        <p:spPr>
          <a:xfrm>
            <a:off x="380350" y="1321775"/>
            <a:ext cx="3686175" cy="2638446"/>
          </a:xfrm>
          <a:prstGeom prst="rect">
            <a:avLst/>
          </a:prstGeom>
          <a:noFill/>
          <a:ln>
            <a:noFill/>
          </a:ln>
        </p:spPr>
      </p:pic>
      <p:sp>
        <p:nvSpPr>
          <p:cNvPr id="97" name="Google Shape;97;p18"/>
          <p:cNvSpPr txBox="1"/>
          <p:nvPr/>
        </p:nvSpPr>
        <p:spPr>
          <a:xfrm>
            <a:off x="4066525" y="4264250"/>
            <a:ext cx="46206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t>*Data shown here comes from Idaho, Texas, California, Virginia</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body" idx="1"/>
          </p:nvPr>
        </p:nvSpPr>
        <p:spPr>
          <a:xfrm>
            <a:off x="311700" y="4268550"/>
            <a:ext cx="8520600" cy="646500"/>
          </a:xfrm>
          <a:prstGeom prst="rect">
            <a:avLst/>
          </a:prstGeom>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000"/>
              <a:t>To view the interactive report for each states:</a:t>
            </a:r>
            <a:r>
              <a:rPr lang="en" sz="1000" u="sng">
                <a:solidFill>
                  <a:schemeClr val="hlink"/>
                </a:solidFill>
                <a:hlinkClick r:id="rId3"/>
              </a:rPr>
              <a:t> https://public.tableau.com/profile/yuanfang.ping#!/vizhome/Covid-19_Mobility_trend/Dashboard</a:t>
            </a:r>
            <a:endParaRPr sz="1000"/>
          </a:p>
          <a:p>
            <a:pPr marL="0" lvl="0" indent="0" algn="l" rtl="0">
              <a:lnSpc>
                <a:spcPct val="100000"/>
              </a:lnSpc>
              <a:spcBef>
                <a:spcPts val="0"/>
              </a:spcBef>
              <a:spcAft>
                <a:spcPts val="0"/>
              </a:spcAft>
              <a:buNone/>
            </a:pPr>
            <a:r>
              <a:rPr lang="en" sz="1000"/>
              <a:t>*Data source: </a:t>
            </a:r>
            <a:r>
              <a:rPr lang="en" sz="1000" u="sng">
                <a:solidFill>
                  <a:schemeClr val="hlink"/>
                </a:solidFill>
                <a:latin typeface="Courier New"/>
                <a:ea typeface="Courier New"/>
                <a:cs typeface="Courier New"/>
                <a:sym typeface="Courier New"/>
                <a:hlinkClick r:id="rId4"/>
              </a:rPr>
              <a:t>https://goo.gle/covid-19-open-data</a:t>
            </a:r>
            <a:r>
              <a:rPr lang="en" sz="1000">
                <a:solidFill>
                  <a:srgbClr val="24292E"/>
                </a:solidFill>
                <a:latin typeface="Courier New"/>
                <a:ea typeface="Courier New"/>
                <a:cs typeface="Courier New"/>
                <a:sym typeface="Courier New"/>
              </a:rPr>
              <a:t> </a:t>
            </a:r>
            <a:endParaRPr sz="1000">
              <a:solidFill>
                <a:srgbClr val="24292E"/>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000">
                <a:solidFill>
                  <a:srgbClr val="24292E"/>
                </a:solidFill>
              </a:rPr>
              <a:t>** 7-day running average value is used for the graph.</a:t>
            </a:r>
            <a:endParaRPr sz="1000"/>
          </a:p>
        </p:txBody>
      </p:sp>
      <p:pic>
        <p:nvPicPr>
          <p:cNvPr id="103" name="Google Shape;103;p19"/>
          <p:cNvPicPr preferRelativeResize="0"/>
          <p:nvPr/>
        </p:nvPicPr>
        <p:blipFill>
          <a:blip r:embed="rId5">
            <a:alphaModFix/>
          </a:blip>
          <a:stretch>
            <a:fillRect/>
          </a:stretch>
        </p:blipFill>
        <p:spPr>
          <a:xfrm>
            <a:off x="311700" y="370700"/>
            <a:ext cx="6122451" cy="3897851"/>
          </a:xfrm>
          <a:prstGeom prst="rect">
            <a:avLst/>
          </a:prstGeom>
          <a:noFill/>
          <a:ln>
            <a:noFill/>
          </a:ln>
        </p:spPr>
      </p:pic>
      <p:pic>
        <p:nvPicPr>
          <p:cNvPr id="104" name="Google Shape;104;p19"/>
          <p:cNvPicPr preferRelativeResize="0"/>
          <p:nvPr/>
        </p:nvPicPr>
        <p:blipFill>
          <a:blip r:embed="rId6">
            <a:alphaModFix/>
          </a:blip>
          <a:stretch>
            <a:fillRect/>
          </a:stretch>
        </p:blipFill>
        <p:spPr>
          <a:xfrm>
            <a:off x="6819926" y="674125"/>
            <a:ext cx="1819275" cy="1762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Cumulative Death in US states</a:t>
            </a:r>
            <a:endParaRPr/>
          </a:p>
        </p:txBody>
      </p:sp>
      <p:pic>
        <p:nvPicPr>
          <p:cNvPr id="110" name="Google Shape;110;p20" title="屏幕录制2021-04-20 23.17.39.mov">
            <a:hlinkClick r:id="rId3"/>
          </p:cNvPr>
          <p:cNvPicPr preferRelativeResize="0"/>
          <p:nvPr/>
        </p:nvPicPr>
        <p:blipFill>
          <a:blip r:embed="rId4">
            <a:alphaModFix/>
          </a:blip>
          <a:stretch>
            <a:fillRect/>
          </a:stretch>
        </p:blipFill>
        <p:spPr>
          <a:xfrm>
            <a:off x="734550" y="1017725"/>
            <a:ext cx="6446100" cy="3866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1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Time-Lagged Cross Correlation</a:t>
            </a:r>
            <a:endParaRPr/>
          </a:p>
        </p:txBody>
      </p:sp>
      <p:sp>
        <p:nvSpPr>
          <p:cNvPr id="116" name="Google Shape;116;p21"/>
          <p:cNvSpPr txBox="1">
            <a:spLocks noGrp="1"/>
          </p:cNvSpPr>
          <p:nvPr>
            <p:ph type="body" idx="1"/>
          </p:nvPr>
        </p:nvSpPr>
        <p:spPr>
          <a:xfrm>
            <a:off x="311700" y="1152475"/>
            <a:ext cx="7953600" cy="35568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As we know, both the mobility trend and the number of new confirmed cases are time series. It is likely that the number of cases is related to the past lags of mobility trend because of the latent time and incubation period of virus. We used sample cross correlation function(CCF) to identify the lags of mobility trend variables that might be useful predictors of the number of new confirmed cases.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sz="1300"/>
              <a:t>Mobility trend data and covid-19 cases number from Idaho are used in modeling.</a:t>
            </a:r>
            <a:endParaRPr sz="13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692</Words>
  <Application>Microsoft Office PowerPoint</Application>
  <PresentationFormat>On-screen Show (16:9)</PresentationFormat>
  <Paragraphs>64</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Courier New</vt:lpstr>
      <vt:lpstr>Simple Light</vt:lpstr>
      <vt:lpstr>Aggie Hacks</vt:lpstr>
      <vt:lpstr>Main Question</vt:lpstr>
      <vt:lpstr>Workflow</vt:lpstr>
      <vt:lpstr>Data Source</vt:lpstr>
      <vt:lpstr>Understand Data</vt:lpstr>
      <vt:lpstr>7-day Moving Average on new confirmed cases</vt:lpstr>
      <vt:lpstr>PowerPoint Presentation</vt:lpstr>
      <vt:lpstr>Cumulative Death in US states</vt:lpstr>
      <vt:lpstr>Time-Lagged Cross Correlation</vt:lpstr>
      <vt:lpstr>Correlation Matrix</vt:lpstr>
      <vt:lpstr>CCF plots for Mobility Trend variables</vt:lpstr>
      <vt:lpstr>CCF plots for Mobility Trend variables</vt:lpstr>
      <vt:lpstr>Scatter plots with correlation values</vt:lpstr>
      <vt:lpstr>Linear Regression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Aggie Hacks</dc:title>
  <cp:lastModifiedBy>Ping Yuanfang</cp:lastModifiedBy>
  <cp:revision>1</cp:revision>
  <dcterms:modified xsi:type="dcterms:W3CDTF">2021-04-20T20:59:39Z</dcterms:modified>
</cp:coreProperties>
</file>