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63" d="100"/>
          <a:sy n="63" d="100"/>
        </p:scale>
        <p:origin x="1779"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78" d="100"/>
          <a:sy n="78" d="100"/>
        </p:scale>
        <p:origin x="3389" y="-1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DriverPass’s system, I’ve identified both functional and nonfunctional requirements based on the service's needs to support learners and instructors efficiently.</a:t>
            </a:r>
          </a:p>
          <a:p>
            <a:r>
              <a:rPr lang="en-US" b="1" dirty="0"/>
              <a:t>Functional Requirements:</a:t>
            </a:r>
            <a:endParaRPr lang="en-US" dirty="0"/>
          </a:p>
          <a:p>
            <a:r>
              <a:rPr lang="en-US" b="1" dirty="0"/>
              <a:t>User Authentication and Access to Learning Materials</a:t>
            </a:r>
            <a:r>
              <a:rPr lang="en-US" dirty="0"/>
              <a:t>: Users (students) must be able to register, log in securely, and access study resources. This supports the core DriverPass service, which is focused on helping users pass their driving exams through online preparation.</a:t>
            </a:r>
          </a:p>
          <a:p>
            <a:r>
              <a:rPr lang="en-US" b="1" dirty="0"/>
              <a:t>Driving Session Management by Instructors</a:t>
            </a:r>
            <a:r>
              <a:rPr lang="en-US" dirty="0"/>
              <a:t>: Instructors need tools to schedule, view, and update driving lessons. This ensures the in-person driving portion of the program is organized and accessible to both instructors and students.</a:t>
            </a:r>
          </a:p>
          <a:p>
            <a:r>
              <a:rPr lang="en-US" b="1" dirty="0"/>
              <a:t>Nonfunctional Requirements:</a:t>
            </a:r>
            <a:endParaRPr lang="en-US" dirty="0"/>
          </a:p>
          <a:p>
            <a:r>
              <a:rPr lang="en-US" b="1" dirty="0"/>
              <a:t>High Availability (99.9%)</a:t>
            </a:r>
            <a:r>
              <a:rPr lang="en-US" dirty="0"/>
              <a:t>: Because students and instructors may access the system at various times throughout the day, especially during peak hours, it's important that the platform is reliable and rarely experiences downtime.</a:t>
            </a:r>
          </a:p>
          <a:p>
            <a:r>
              <a:rPr lang="en-US" b="1" dirty="0"/>
              <a:t>Performance (Page Load Speed)</a:t>
            </a:r>
            <a:r>
              <a:rPr lang="en-US" dirty="0"/>
              <a:t>: Ensuring that web pages load within 2 seconds contributes to a smooth user experience. This prevents user frustration and supports engagement, especially important for young drivers who expect modern, responsive applications.</a:t>
            </a:r>
          </a:p>
          <a:p>
            <a:r>
              <a:rPr lang="en-US" dirty="0"/>
              <a:t>Together, these requirements are essential for delivering a dependable, user-friendly experience that aligns with DriverPass’s educational and scheduling services.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different people interact with the DriverPass system, each with specific responsibilities tailored to their roles.</a:t>
            </a:r>
          </a:p>
          <a:p>
            <a:r>
              <a:rPr lang="en-US" dirty="0"/>
              <a:t>There are four main types of users:</a:t>
            </a:r>
          </a:p>
          <a:p>
            <a:r>
              <a:rPr lang="en-US" b="1" dirty="0"/>
              <a:t>Admin staff</a:t>
            </a:r>
            <a:r>
              <a:rPr lang="en-US" dirty="0"/>
              <a:t> are responsible for system security and management. They handle tasks like downloading reports, managing user access, locking or unlocking accounts, and helping users reset their passwords when needed.</a:t>
            </a:r>
          </a:p>
          <a:p>
            <a:r>
              <a:rPr lang="en-US" b="1" dirty="0"/>
              <a:t>IT team members</a:t>
            </a:r>
            <a:r>
              <a:rPr lang="en-US" dirty="0"/>
              <a:t> keep the system running smoothly. They monitor performance and manage user access behind the scenes—adding or removing accounts as necessary.</a:t>
            </a:r>
          </a:p>
          <a:p>
            <a:r>
              <a:rPr lang="en-US" b="1" dirty="0"/>
              <a:t>Clients</a:t>
            </a:r>
            <a:r>
              <a:rPr lang="en-US" dirty="0"/>
              <a:t>, or the students using DriverPass, have a full range of capabilities. They can create an account, log in, buy learning packages, update their profile, and use study tools. They can also book, modify, and confirm appointments, and track their learning progress.</a:t>
            </a:r>
          </a:p>
          <a:p>
            <a:r>
              <a:rPr lang="en-US" b="1" dirty="0"/>
              <a:t>Driving instructors</a:t>
            </a:r>
            <a:r>
              <a:rPr lang="en-US" dirty="0"/>
              <a:t> (labeled as “Driver” in the diagram) focus on the student’s learning journey. They assign themselves to students, verify scheduled lessons, and update records as students complete their training.</a:t>
            </a:r>
          </a:p>
          <a:p>
            <a:r>
              <a:rPr lang="en-US" dirty="0"/>
              <a:t>I designed the system with DriverPass’s goals in mind—streamlining the learning process and improving user experience. Each group has access to only what they need, keeping things clear and secure. For example, learners have direct access to educational content and scheduling, while instructors and administrators manage the teaching and operational side.</a:t>
            </a:r>
          </a:p>
          <a:p>
            <a:r>
              <a:rPr lang="en-US" dirty="0"/>
              <a:t>This clear division helps the system stay organized and efficient, making the process as smooth as possible for everyone involved.</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step-by-step process a user follows to set up an appointment using the DriverPass system.</a:t>
            </a:r>
          </a:p>
          <a:p>
            <a:r>
              <a:rPr lang="en-US" dirty="0"/>
              <a:t>The journey begins when the user logs in. From there, they choose the appointment option. Before the system allows them to move forward, it checks whether all the necessary details—like date, time, and location—have been provided. If anything is missing, the user sees an error message and is sent back to make corrections.</a:t>
            </a:r>
          </a:p>
          <a:p>
            <a:r>
              <a:rPr lang="en-US" dirty="0"/>
              <a:t>Once everything is filled out correctly, the user confirms the appointment, and the system sets it up.</a:t>
            </a:r>
          </a:p>
          <a:p>
            <a:r>
              <a:rPr lang="en-US" dirty="0"/>
              <a:t>I designed this process with DriverPass’s priorities in mind: making sure that booking an appointment is smooth, but also secure and complete. Requiring all details before confirming helps avoid mistakes and ensures that both learners and instructors have reliable schedules.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designing the DriverPass system, we made sure to prioritize the safety and privacy of everyone using it.</a:t>
            </a:r>
          </a:p>
          <a:p>
            <a:r>
              <a:rPr lang="en-US" dirty="0"/>
              <a:t>First, we require strong passwords for all user accounts to help protect them from being accessed by others.</a:t>
            </a:r>
          </a:p>
          <a:p>
            <a:r>
              <a:rPr lang="en-US" dirty="0"/>
              <a:t>Second, anytime personal details or payment information are shared—like when someone signs up or pays for a lesson—the system uses safe, encrypted connections to keep that information private.</a:t>
            </a:r>
          </a:p>
          <a:p>
            <a:r>
              <a:rPr lang="en-US" dirty="0"/>
              <a:t>We also made sure that only the right people can use certain features. For example, only instructors can manage driving sessions, and only students can book their lessons.</a:t>
            </a:r>
          </a:p>
          <a:p>
            <a:r>
              <a:rPr lang="en-US" dirty="0"/>
              <a:t>Finally, the system is regularly checked and updated to help keep out any unwanted access. While no system is perfect, these steps go a long way in keeping users safe and building trust.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DriverPass system is designed to be helpful and easy to use, it does have a few limitations that users should be aware of.</a:t>
            </a:r>
          </a:p>
          <a:p>
            <a:r>
              <a:rPr lang="en-US" dirty="0"/>
              <a:t>First, the system relies on a steady internet connection. Without it, users won’t be able to access the online learning materials or manage appointments.</a:t>
            </a:r>
          </a:p>
          <a:p>
            <a:r>
              <a:rPr lang="en-US" dirty="0"/>
              <a:t>Second, although the system allows you to schedule driving sessions, those appointments still depend on when instructors are available. There might be delays if schedules are full.</a:t>
            </a:r>
          </a:p>
          <a:p>
            <a:r>
              <a:rPr lang="en-US" dirty="0"/>
              <a:t>Third, during busy times—like evenings or weekends—the system may run a bit slower, which can affect the user experience.</a:t>
            </a:r>
          </a:p>
          <a:p>
            <a:r>
              <a:rPr lang="en-US" dirty="0"/>
              <a:t>Finally, the platform works best on newer devices and browsers. Those with older phones or outdated technology might face some difficulty using all the features.</a:t>
            </a:r>
          </a:p>
          <a:p>
            <a:r>
              <a:rPr lang="en-US" dirty="0"/>
              <a:t>We’ll work to improve these areas, but it’s important to be upfront about them so users know what to expect.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Rosalinda Castaneda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b="1" dirty="0"/>
              <a:t>Functional Requirements:</a:t>
            </a:r>
            <a:endParaRPr lang="en-US" sz="2400" dirty="0"/>
          </a:p>
          <a:p>
            <a:r>
              <a:rPr lang="en-US" sz="2400" dirty="0"/>
              <a:t>Users must be able to register, log in, and access learning materials.</a:t>
            </a:r>
          </a:p>
          <a:p>
            <a:r>
              <a:rPr lang="en-US" sz="2400" dirty="0"/>
              <a:t>Instructors must be able to schedule and manage driving sessions.</a:t>
            </a:r>
          </a:p>
          <a:p>
            <a:r>
              <a:rPr lang="en-US" sz="2400" b="1" dirty="0"/>
              <a:t>Nonfunctional Requirements:</a:t>
            </a:r>
            <a:endParaRPr lang="en-US" sz="2400" dirty="0"/>
          </a:p>
          <a:p>
            <a:r>
              <a:rPr lang="en-US" sz="2400" dirty="0"/>
              <a:t>The system must be available 99.9% of the time (high availability).</a:t>
            </a:r>
          </a:p>
          <a:p>
            <a:r>
              <a:rPr lang="en-US" sz="2400" dirty="0"/>
              <a:t>The platform should load any page within 2 seconds under normal conditions.</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pic>
        <p:nvPicPr>
          <p:cNvPr id="5" name="Content Placeholder 4">
            <a:extLst>
              <a:ext uri="{FF2B5EF4-FFF2-40B4-BE49-F238E27FC236}">
                <a16:creationId xmlns:a16="http://schemas.microsoft.com/office/drawing/2014/main" id="{6D3B6FB3-0BF2-5FD2-EA69-91223CFD8A46}"/>
              </a:ext>
            </a:extLst>
          </p:cNvPr>
          <p:cNvPicPr>
            <a:picLocks noGrp="1" noChangeAspect="1"/>
          </p:cNvPicPr>
          <p:nvPr>
            <p:ph idx="1"/>
          </p:nvPr>
        </p:nvPicPr>
        <p:blipFill>
          <a:blip r:embed="rId5"/>
          <a:stretch>
            <a:fillRect/>
          </a:stretch>
        </p:blipFill>
        <p:spPr>
          <a:xfrm>
            <a:off x="6168091" y="88232"/>
            <a:ext cx="5903049" cy="6634078"/>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a:extLst>
              <a:ext uri="{FF2B5EF4-FFF2-40B4-BE49-F238E27FC236}">
                <a16:creationId xmlns:a16="http://schemas.microsoft.com/office/drawing/2014/main" id="{4C79AB9B-E066-65AE-E651-2F0A72117FEA}"/>
              </a:ext>
            </a:extLst>
          </p:cNvPr>
          <p:cNvPicPr>
            <a:picLocks noChangeAspect="1"/>
          </p:cNvPicPr>
          <p:nvPr/>
        </p:nvPicPr>
        <p:blipFill>
          <a:blip r:embed="rId5"/>
          <a:stretch>
            <a:fillRect/>
          </a:stretch>
        </p:blipFill>
        <p:spPr>
          <a:xfrm>
            <a:off x="6781048" y="481012"/>
            <a:ext cx="4276725" cy="589597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b="1" dirty="0"/>
              <a:t>How Our Design Addresses Security Concerns:</a:t>
            </a:r>
            <a:endParaRPr lang="en-US" sz="2400" dirty="0"/>
          </a:p>
          <a:p>
            <a:pPr lvl="1"/>
            <a:r>
              <a:rPr lang="en-US" sz="2000" dirty="0"/>
              <a:t>User accounts are protected with strong passwords.</a:t>
            </a:r>
          </a:p>
          <a:p>
            <a:pPr lvl="1"/>
            <a:r>
              <a:rPr lang="en-US" sz="2000" dirty="0"/>
              <a:t>Personal and payment information is kept private through secure connections.</a:t>
            </a:r>
          </a:p>
          <a:p>
            <a:pPr lvl="1"/>
            <a:r>
              <a:rPr lang="en-US" sz="2000" dirty="0"/>
              <a:t>Only authorized users can access sensitive features (like scheduling).</a:t>
            </a:r>
          </a:p>
          <a:p>
            <a:pPr lvl="1"/>
            <a:r>
              <a:rPr lang="en-US" sz="2000" dirty="0"/>
              <a:t>Regular system checks help prevent unauthorized access.</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t>Internet access is required to use most features.</a:t>
            </a:r>
          </a:p>
          <a:p>
            <a:r>
              <a:rPr lang="en-US" sz="2400" dirty="0"/>
              <a:t>In-person driving sessions depend on instructor availability.</a:t>
            </a:r>
          </a:p>
          <a:p>
            <a:r>
              <a:rPr lang="en-US" sz="2400" dirty="0"/>
              <a:t>System may experience occasional slowdowns during peak hours.</a:t>
            </a:r>
          </a:p>
          <a:p>
            <a:r>
              <a:rPr lang="en-US" sz="2400" dirty="0"/>
              <a:t>Limited support for users without smartphones or modern browsers.</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1378</TotalTime>
  <Words>1106</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Rosalinda Castaneda</cp:lastModifiedBy>
  <cp:revision>25</cp:revision>
  <dcterms:created xsi:type="dcterms:W3CDTF">2019-10-14T02:36:52Z</dcterms:created>
  <dcterms:modified xsi:type="dcterms:W3CDTF">2025-06-23T02:41:01Z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