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92" r:id="rId2"/>
    <p:sldId id="393" r:id="rId3"/>
    <p:sldId id="394" r:id="rId4"/>
    <p:sldId id="396" r:id="rId5"/>
    <p:sldId id="397" r:id="rId6"/>
    <p:sldId id="398" r:id="rId7"/>
    <p:sldId id="3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7BA7F-5FFC-784C-9371-9CAF94286475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855E-54B8-6F4E-8F57-7B46F841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6D01-2803-F042-0617-32DCD804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28A90-550A-8A19-7551-6B9E6C3E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1DC4-8A83-B42D-9439-F94767C5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2FD3-A423-5566-75EA-73597963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3CDC-EA4A-426F-022C-7AC9CC7A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6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83FE-2AB0-E603-977B-7C642C1C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60160-29AE-6983-56D8-299F970D2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E4DEB-CC04-4029-0804-F6844DE2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6CFE2-D66F-5383-998A-275CD1B8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8C4D-B2C7-FCC5-7785-B14A7E1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69FD6-9900-FD30-A9D2-D2DDFF355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9C2BC-70FB-25A2-9B60-CF9C69BFB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290D-6DDF-F005-8E82-F863E086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FACA-A1CA-ACB0-896C-DD99BC9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C594-8860-8708-4263-A6595CCE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4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EFCC-E664-3A3C-26C6-B70EB774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A762-CCD4-974E-2B88-B3BB2F35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583F-0881-2A30-2EDC-4099F4F7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CAB5D-FF06-7FE2-CA9A-DE6066BD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59124-573A-EBA0-50FC-C5AC2C09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0101-A834-0FDD-FF2D-B42F5A39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049C5-8692-8F1D-58C0-D63DAF77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0BCE-4791-B181-7CAC-B36575EF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9E8FA-9770-977C-1ACB-D7E6692D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2462-670B-1135-181D-6256D209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25EC-6308-D155-5F77-F6F3DB34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89D-6885-81F8-637C-C315AD50B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CB257-7025-CBE7-29B5-D5D4799FB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701CA-9AAA-2FDB-50E9-79B7BE5B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4034-1D57-6626-CFB3-81A674F5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62FA3-F182-2358-EF7C-7C5FD03C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250A-6A27-4CDE-755C-F99278CF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08660-5B3E-13C1-8182-0B8D119E9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3A7D2-3101-C33A-172C-0A5DAFAEE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A4F7E-2517-6278-04D8-1CBB61E45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B755E-5064-9DCC-8756-4A79A85CE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271A4-51F0-F2DF-83C6-0C1F0804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08106-5D27-2E96-5246-5AEEBC7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75A6A-261E-0461-0A98-F144256F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2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DDDC-D8BD-6AE2-7A41-A7BF99BB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0B975-5CB7-DD73-E6C0-11316FF6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DB5E7-AD97-F41A-144C-61471072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FEE14-7437-6C3A-9909-05A0C603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1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C5996-0A54-C604-5764-45E3891D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9BFD7-47DA-FB63-FB19-47A76F51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CC82A-B5FB-9781-68B5-7E89815C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8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F5BC-417A-A698-34F6-278C0514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9CB7-409A-5E88-F2D0-DE0C4091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9CAF9-3A19-D3ED-0022-78EE1CF1E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00B06-81BC-D8F9-2D8A-ED8767A9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F3C7-B6D8-1EFC-47D4-706986ED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5CF94-B07B-E5E7-7644-98C4767D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9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671B-502B-F34F-A562-7F4E5EDD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74EC8-94BD-E7B2-5D8C-1251FB43B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35B7-B7D9-01B4-4F3F-9A3C9B65D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2C365-A9A2-A3BB-06B7-E9D3B70E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3542A-076F-B3FF-C185-D99B273B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EDD3-850B-F7C0-A385-F63A1EBD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9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FFC62-1835-12F3-5B37-E6D8B5C6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D5EA-09E2-F494-0A33-B2A02C0A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EEB5-CFA6-71EF-B608-AA1B4117A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D5F9D-3347-D946-8ACC-8EE4741AB70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29E9D-2303-0C13-02F0-AC1B44AE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FB26-0BA3-0605-7B0A-E7BEE95ED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8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he main building at the University overlooking the West of the city">
            <a:extLst>
              <a:ext uri="{FF2B5EF4-FFF2-40B4-BE49-F238E27FC236}">
                <a16:creationId xmlns:a16="http://schemas.microsoft.com/office/drawing/2014/main" id="{B62211BD-228C-41BB-5DEF-982CB33691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8589435-9F22-6F0E-B41A-A89A3E000F79}"/>
              </a:ext>
            </a:extLst>
          </p:cNvPr>
          <p:cNvSpPr txBox="1"/>
          <p:nvPr/>
        </p:nvSpPr>
        <p:spPr>
          <a:xfrm>
            <a:off x="638047" y="1599039"/>
            <a:ext cx="7098259" cy="145697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en-GB" sz="4400" dirty="0"/>
              <a:t>The analysis of variables influencing movie ratings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B27E7F-DA32-CC03-D9C9-EC0B4CE169D7}"/>
              </a:ext>
            </a:extLst>
          </p:cNvPr>
          <p:cNvSpPr txBox="1"/>
          <p:nvPr/>
        </p:nvSpPr>
        <p:spPr>
          <a:xfrm>
            <a:off x="2551067" y="384021"/>
            <a:ext cx="2454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0" dirty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rPr>
              <a:t>Group 09                                 </a:t>
            </a:r>
          </a:p>
          <a:p>
            <a:r>
              <a:rPr lang="en-US" sz="2400" b="1" spc="-10" dirty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rPr>
              <a:t>20</a:t>
            </a:r>
            <a:r>
              <a:rPr lang="en-GB" sz="2400" b="1" spc="-10" dirty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rPr>
              <a:t>-March-2024</a:t>
            </a:r>
            <a:r>
              <a:rPr lang="en-US" sz="2400" b="1" spc="-10" dirty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88707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23D0B4E2-209C-0CC6-7768-213676DA5CBC}"/>
              </a:ext>
            </a:extLst>
          </p:cNvPr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14359CC-6898-E57F-5640-A9C00083C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8F5A3D-DE23-6397-B6E1-8C41A791E44B}"/>
              </a:ext>
            </a:extLst>
          </p:cNvPr>
          <p:cNvSpPr txBox="1"/>
          <p:nvPr/>
        </p:nvSpPr>
        <p:spPr>
          <a:xfrm>
            <a:off x="291465" y="1259896"/>
            <a:ext cx="5892931" cy="728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kern="0" dirty="0">
                <a:ea typeface="MS PGothic" panose="020B0600070205080204" charset="-128"/>
              </a:rPr>
              <a:t>CONTENTS</a:t>
            </a:r>
            <a:br>
              <a:rPr kumimoji="0" lang="en-GB" sz="2400" b="1" i="0" u="none" strike="noStrike" kern="0" cap="none" spc="-10" normalizeH="0" baseline="0" noProof="0" dirty="0">
                <a:ln>
                  <a:noFill/>
                </a:ln>
                <a:solidFill>
                  <a:srgbClr val="002D4A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Times New Roman" panose="02020603050405020304"/>
              </a:rPr>
            </a:br>
            <a:endParaRPr kumimoji="0" lang="en-US" sz="2400" b="1" i="0" u="none" strike="noStrike" kern="0" cap="none" spc="-10" normalizeH="0" baseline="0" noProof="0" dirty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Times New Roman" panose="02020603050405020304"/>
            </a:endParaRP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94CB9BE2-A1CB-3C82-4438-992BA6E9079A}"/>
              </a:ext>
            </a:extLst>
          </p:cNvPr>
          <p:cNvSpPr/>
          <p:nvPr/>
        </p:nvSpPr>
        <p:spPr>
          <a:xfrm>
            <a:off x="1924050" y="1988124"/>
            <a:ext cx="8343900" cy="71754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kern="0" dirty="0">
                <a:latin typeface="Segoe UI" panose="020B0502040204020203"/>
                <a:ea typeface="微软雅黑" panose="020B0503020204020204" pitchFamily="34" charset="-122"/>
              </a:rPr>
              <a:t>Introduction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E109035B-634E-0E2E-90B0-25140AA31B95}"/>
              </a:ext>
            </a:extLst>
          </p:cNvPr>
          <p:cNvSpPr/>
          <p:nvPr/>
        </p:nvSpPr>
        <p:spPr>
          <a:xfrm>
            <a:off x="1924050" y="2830405"/>
            <a:ext cx="8343900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  <a:cs typeface="+mn-cs"/>
              </a:rPr>
              <a:t>Data Cleaning &amp; Exploratory Analysis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11">
            <a:extLst>
              <a:ext uri="{FF2B5EF4-FFF2-40B4-BE49-F238E27FC236}">
                <a16:creationId xmlns:a16="http://schemas.microsoft.com/office/drawing/2014/main" id="{2E8A25E3-212F-3416-36F7-D21D45F5F60C}"/>
              </a:ext>
            </a:extLst>
          </p:cNvPr>
          <p:cNvSpPr/>
          <p:nvPr/>
        </p:nvSpPr>
        <p:spPr>
          <a:xfrm>
            <a:off x="1924050" y="4514967"/>
            <a:ext cx="8343900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C662C347-27C7-15FE-14F8-D3835BDB13B8}"/>
              </a:ext>
            </a:extLst>
          </p:cNvPr>
          <p:cNvSpPr/>
          <p:nvPr/>
        </p:nvSpPr>
        <p:spPr>
          <a:xfrm>
            <a:off x="1924050" y="3672686"/>
            <a:ext cx="8343900" cy="719133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DF294741-BD15-B205-8B01-A45BFCD34CDA}"/>
              </a:ext>
            </a:extLst>
          </p:cNvPr>
          <p:cNvSpPr/>
          <p:nvPr/>
        </p:nvSpPr>
        <p:spPr>
          <a:xfrm>
            <a:off x="1924050" y="5357249"/>
            <a:ext cx="8343900" cy="71913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6F24C8-7D24-E380-28FC-1D9202FDC66F}"/>
              </a:ext>
            </a:extLst>
          </p:cNvPr>
          <p:cNvSpPr>
            <a:spLocks noChangeAspect="1"/>
          </p:cNvSpPr>
          <p:nvPr/>
        </p:nvSpPr>
        <p:spPr>
          <a:xfrm>
            <a:off x="1929230" y="2828815"/>
            <a:ext cx="720725" cy="720725"/>
          </a:xfrm>
          <a:prstGeom prst="rect">
            <a:avLst/>
          </a:prstGeom>
          <a:solidFill>
            <a:srgbClr val="28425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3200" b="1" i="1" kern="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02</a:t>
            </a:r>
            <a:endParaRPr lang="zh-CN" altLang="en-US" sz="3200" b="1" i="1" kern="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4">
            <a:extLst>
              <a:ext uri="{FF2B5EF4-FFF2-40B4-BE49-F238E27FC236}">
                <a16:creationId xmlns:a16="http://schemas.microsoft.com/office/drawing/2014/main" id="{B3B70474-8306-407B-58AE-42AC1F5EA2EB}"/>
              </a:ext>
            </a:extLst>
          </p:cNvPr>
          <p:cNvSpPr>
            <a:spLocks noChangeAspect="1"/>
          </p:cNvSpPr>
          <p:nvPr/>
        </p:nvSpPr>
        <p:spPr>
          <a:xfrm>
            <a:off x="1911350" y="4514967"/>
            <a:ext cx="720725" cy="720725"/>
          </a:xfrm>
          <a:prstGeom prst="rect">
            <a:avLst/>
          </a:prstGeom>
          <a:solidFill>
            <a:srgbClr val="28425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i="1" kern="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04</a:t>
            </a:r>
            <a:endParaRPr lang="zh-CN" altLang="en-US" sz="3200" b="1" i="1" kern="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12">
            <a:extLst>
              <a:ext uri="{FF2B5EF4-FFF2-40B4-BE49-F238E27FC236}">
                <a16:creationId xmlns:a16="http://schemas.microsoft.com/office/drawing/2014/main" id="{5806FD5B-751E-1937-A234-AB4946D451CB}"/>
              </a:ext>
            </a:extLst>
          </p:cNvPr>
          <p:cNvSpPr>
            <a:spLocks noChangeAspect="1"/>
          </p:cNvSpPr>
          <p:nvPr/>
        </p:nvSpPr>
        <p:spPr>
          <a:xfrm>
            <a:off x="1922290" y="1994097"/>
            <a:ext cx="720725" cy="719137"/>
          </a:xfrm>
          <a:prstGeom prst="rect">
            <a:avLst/>
          </a:prstGeom>
          <a:solidFill>
            <a:srgbClr val="4F81B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i="1" kern="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01</a:t>
            </a:r>
            <a:endParaRPr lang="zh-CN" altLang="en-US" sz="3200" b="1" i="1" kern="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矩形 12">
            <a:extLst>
              <a:ext uri="{FF2B5EF4-FFF2-40B4-BE49-F238E27FC236}">
                <a16:creationId xmlns:a16="http://schemas.microsoft.com/office/drawing/2014/main" id="{2078ABC5-439D-DFD2-3B1C-90E3D2BC5294}"/>
              </a:ext>
            </a:extLst>
          </p:cNvPr>
          <p:cNvSpPr>
            <a:spLocks noChangeAspect="1"/>
          </p:cNvSpPr>
          <p:nvPr/>
        </p:nvSpPr>
        <p:spPr>
          <a:xfrm>
            <a:off x="1929230" y="3672682"/>
            <a:ext cx="720725" cy="719137"/>
          </a:xfrm>
          <a:prstGeom prst="rect">
            <a:avLst/>
          </a:prstGeom>
          <a:solidFill>
            <a:srgbClr val="4F81B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i="1" kern="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03</a:t>
            </a:r>
            <a:endParaRPr lang="zh-CN" altLang="en-US" sz="3200" b="1" i="1" kern="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12">
            <a:extLst>
              <a:ext uri="{FF2B5EF4-FFF2-40B4-BE49-F238E27FC236}">
                <a16:creationId xmlns:a16="http://schemas.microsoft.com/office/drawing/2014/main" id="{2AA6D8EF-3FC5-C694-2CEB-3DD0D7542423}"/>
              </a:ext>
            </a:extLst>
          </p:cNvPr>
          <p:cNvSpPr>
            <a:spLocks noChangeAspect="1"/>
          </p:cNvSpPr>
          <p:nvPr/>
        </p:nvSpPr>
        <p:spPr>
          <a:xfrm>
            <a:off x="1929230" y="5357246"/>
            <a:ext cx="720725" cy="719137"/>
          </a:xfrm>
          <a:prstGeom prst="rect">
            <a:avLst/>
          </a:prstGeom>
          <a:solidFill>
            <a:srgbClr val="4F81B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i="1" kern="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05</a:t>
            </a:r>
            <a:endParaRPr lang="zh-CN" altLang="en-US" sz="3200" b="1" i="1" kern="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31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23D0B4E2-209C-0CC6-7768-213676DA5CBC}"/>
              </a:ext>
            </a:extLst>
          </p:cNvPr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14359CC-6898-E57F-5640-A9C00083C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EFC80-0296-7453-E692-0EB2B0F22CED}"/>
              </a:ext>
            </a:extLst>
          </p:cNvPr>
          <p:cNvSpPr txBox="1"/>
          <p:nvPr/>
        </p:nvSpPr>
        <p:spPr>
          <a:xfrm>
            <a:off x="493295" y="1299411"/>
            <a:ext cx="11141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Dataset Description</a:t>
            </a:r>
            <a:r>
              <a:rPr lang="en-GB" sz="2400" dirty="0">
                <a:effectLst/>
              </a:rPr>
              <a:t> </a:t>
            </a:r>
            <a:endParaRPr lang="en-GB" dirty="0"/>
          </a:p>
          <a:p>
            <a:r>
              <a:rPr lang="en-GB" dirty="0"/>
              <a:t>The IMDB database contains a variety of information on all films that have been released. The following analysis aims to explore the relationship between a set of descriptive variables about a film and its success measured by its respective IMDB rating.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Main </a:t>
            </a:r>
            <a:r>
              <a:rPr lang="en-GB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Research Questions </a:t>
            </a:r>
            <a:r>
              <a:rPr lang="en-GB" sz="2400" dirty="0">
                <a:effectLst/>
              </a:rPr>
              <a:t> </a:t>
            </a:r>
            <a:endParaRPr lang="en-GB" dirty="0">
              <a:effectLst/>
            </a:endParaRPr>
          </a:p>
          <a:p>
            <a:r>
              <a:rPr lang="en-GB" dirty="0"/>
              <a:t>Which properties of films influence whether they are rated by IMDB as greater than 7 or not?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Analysis Procedure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39E202-77E9-F174-A504-6BE5F6576FC8}"/>
              </a:ext>
            </a:extLst>
          </p:cNvPr>
          <p:cNvGrpSpPr/>
          <p:nvPr/>
        </p:nvGrpSpPr>
        <p:grpSpPr>
          <a:xfrm>
            <a:off x="493295" y="4615286"/>
            <a:ext cx="2233422" cy="1207998"/>
            <a:chOff x="1302268" y="239686"/>
            <a:chExt cx="1474992" cy="147499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6AD9912-E119-6F10-56B5-F8F35066B9F2}"/>
                </a:ext>
              </a:extLst>
            </p:cNvPr>
            <p:cNvSpPr/>
            <p:nvPr/>
          </p:nvSpPr>
          <p:spPr>
            <a:xfrm>
              <a:off x="1302268" y="239686"/>
              <a:ext cx="1474992" cy="1474992"/>
            </a:xfrm>
            <a:prstGeom prst="roundRect">
              <a:avLst/>
            </a:prstGeom>
            <a:solidFill>
              <a:srgbClr val="00355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97933856-609F-C5CF-D676-431978E7FB97}"/>
                </a:ext>
              </a:extLst>
            </p:cNvPr>
            <p:cNvSpPr txBox="1"/>
            <p:nvPr/>
          </p:nvSpPr>
          <p:spPr>
            <a:xfrm>
              <a:off x="1374271" y="311689"/>
              <a:ext cx="1330986" cy="1330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  <a:endParaRPr lang="zh-CN" altLang="en-US" sz="18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8F62F-9075-FE4D-38E0-80D97D55E703}"/>
              </a:ext>
            </a:extLst>
          </p:cNvPr>
          <p:cNvGrpSpPr/>
          <p:nvPr/>
        </p:nvGrpSpPr>
        <p:grpSpPr>
          <a:xfrm>
            <a:off x="3356985" y="4610712"/>
            <a:ext cx="2233422" cy="1207998"/>
            <a:chOff x="1302268" y="239686"/>
            <a:chExt cx="1474992" cy="1474992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7D03CF0-7741-F5CD-5989-91A7802375AE}"/>
                </a:ext>
              </a:extLst>
            </p:cNvPr>
            <p:cNvSpPr/>
            <p:nvPr/>
          </p:nvSpPr>
          <p:spPr>
            <a:xfrm>
              <a:off x="1302268" y="239686"/>
              <a:ext cx="1474992" cy="1474992"/>
            </a:xfrm>
            <a:prstGeom prst="roundRect">
              <a:avLst/>
            </a:prstGeom>
            <a:solidFill>
              <a:srgbClr val="00355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ounded Rectangle 4">
              <a:extLst>
                <a:ext uri="{FF2B5EF4-FFF2-40B4-BE49-F238E27FC236}">
                  <a16:creationId xmlns:a16="http://schemas.microsoft.com/office/drawing/2014/main" id="{94B0FA5E-2853-CC60-5AD6-E295B4CFDD21}"/>
                </a:ext>
              </a:extLst>
            </p:cNvPr>
            <p:cNvSpPr txBox="1"/>
            <p:nvPr/>
          </p:nvSpPr>
          <p:spPr>
            <a:xfrm>
              <a:off x="1374271" y="311689"/>
              <a:ext cx="1330986" cy="1330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  <a:endParaRPr lang="zh-CN" altLang="en-US" sz="18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54B2C1-3FA1-C009-F8C3-B2BC044E2AC3}"/>
              </a:ext>
            </a:extLst>
          </p:cNvPr>
          <p:cNvGrpSpPr/>
          <p:nvPr/>
        </p:nvGrpSpPr>
        <p:grpSpPr>
          <a:xfrm>
            <a:off x="6220675" y="4610711"/>
            <a:ext cx="2233422" cy="1207998"/>
            <a:chOff x="1302268" y="239686"/>
            <a:chExt cx="1474992" cy="147499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8B51C0D-5A39-1026-6B35-9FC4C9E0BD6D}"/>
                </a:ext>
              </a:extLst>
            </p:cNvPr>
            <p:cNvSpPr/>
            <p:nvPr/>
          </p:nvSpPr>
          <p:spPr>
            <a:xfrm>
              <a:off x="1302268" y="239686"/>
              <a:ext cx="1474992" cy="1474992"/>
            </a:xfrm>
            <a:prstGeom prst="roundRect">
              <a:avLst/>
            </a:prstGeom>
            <a:solidFill>
              <a:srgbClr val="00355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ounded Rectangle 4">
              <a:extLst>
                <a:ext uri="{FF2B5EF4-FFF2-40B4-BE49-F238E27FC236}">
                  <a16:creationId xmlns:a16="http://schemas.microsoft.com/office/drawing/2014/main" id="{56764D61-0450-B8D2-E59D-8A40A8883419}"/>
                </a:ext>
              </a:extLst>
            </p:cNvPr>
            <p:cNvSpPr txBox="1"/>
            <p:nvPr/>
          </p:nvSpPr>
          <p:spPr>
            <a:xfrm>
              <a:off x="1374271" y="311689"/>
              <a:ext cx="1330986" cy="1330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  <a:endParaRPr lang="zh-CN" altLang="en-US" sz="18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64C132C-6199-D819-E29C-040B019A7B8C}"/>
              </a:ext>
            </a:extLst>
          </p:cNvPr>
          <p:cNvGrpSpPr/>
          <p:nvPr/>
        </p:nvGrpSpPr>
        <p:grpSpPr>
          <a:xfrm>
            <a:off x="9084365" y="4610710"/>
            <a:ext cx="2233422" cy="1207998"/>
            <a:chOff x="1302268" y="239686"/>
            <a:chExt cx="1474992" cy="147499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8EA2BDA0-AE57-A18C-AD0D-DEAFD245ED94}"/>
                </a:ext>
              </a:extLst>
            </p:cNvPr>
            <p:cNvSpPr/>
            <p:nvPr/>
          </p:nvSpPr>
          <p:spPr>
            <a:xfrm>
              <a:off x="1302268" y="239686"/>
              <a:ext cx="1474992" cy="1474992"/>
            </a:xfrm>
            <a:prstGeom prst="roundRect">
              <a:avLst/>
            </a:prstGeom>
            <a:solidFill>
              <a:srgbClr val="00355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36E025C7-CAFC-96CA-84A6-E0C0EE55463B}"/>
                </a:ext>
              </a:extLst>
            </p:cNvPr>
            <p:cNvSpPr txBox="1"/>
            <p:nvPr/>
          </p:nvSpPr>
          <p:spPr>
            <a:xfrm>
              <a:off x="1374271" y="311689"/>
              <a:ext cx="1330986" cy="1330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  <a:endParaRPr lang="zh-CN" altLang="en-US" sz="18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F3A0AA0-CBBF-65B6-232E-28F1ADD290C9}"/>
              </a:ext>
            </a:extLst>
          </p:cNvPr>
          <p:cNvSpPr/>
          <p:nvPr/>
        </p:nvSpPr>
        <p:spPr>
          <a:xfrm flipV="1">
            <a:off x="8516567" y="5049583"/>
            <a:ext cx="50532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4660ECC-800A-0328-CBAD-7B24E9BE90A0}"/>
              </a:ext>
            </a:extLst>
          </p:cNvPr>
          <p:cNvSpPr/>
          <p:nvPr/>
        </p:nvSpPr>
        <p:spPr>
          <a:xfrm flipV="1">
            <a:off x="5652877" y="5030042"/>
            <a:ext cx="50532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39F0E57-5EE7-7ED7-0174-F3588F95DF7F}"/>
              </a:ext>
            </a:extLst>
          </p:cNvPr>
          <p:cNvSpPr/>
          <p:nvPr/>
        </p:nvSpPr>
        <p:spPr>
          <a:xfrm flipV="1">
            <a:off x="2789187" y="5030042"/>
            <a:ext cx="50532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0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23D0B4E2-209C-0CC6-7768-213676DA5CBC}"/>
              </a:ext>
            </a:extLst>
          </p:cNvPr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14359CC-6898-E57F-5640-A9C00083C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EFC80-0296-7453-E692-0EB2B0F22CED}"/>
              </a:ext>
            </a:extLst>
          </p:cNvPr>
          <p:cNvSpPr txBox="1"/>
          <p:nvPr/>
        </p:nvSpPr>
        <p:spPr>
          <a:xfrm>
            <a:off x="493295" y="1299411"/>
            <a:ext cx="1114124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Cleaning</a:t>
            </a:r>
          </a:p>
          <a:p>
            <a:r>
              <a:rPr lang="en-GB" dirty="0"/>
              <a:t>As a subset of the IMDB database, the film dataset contains the following variables: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 </a:t>
            </a:r>
            <a:r>
              <a:rPr lang="en-GB" dirty="0" err="1"/>
              <a:t>film_id</a:t>
            </a:r>
            <a:r>
              <a:rPr lang="en-GB" dirty="0"/>
              <a:t> – The unique identifier for the film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 year – Year of release of the film in cinemas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 length – Duration (in minutes)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 budget – Budget for the films production (in $1000000s)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 votes – Number of positive votes received by viewers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 genre – Genre of the film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 rating – IMDB rating from 0-10</a:t>
            </a:r>
          </a:p>
          <a:p>
            <a:pPr lvl="1"/>
            <a:endParaRPr lang="en-GB" dirty="0"/>
          </a:p>
          <a:p>
            <a:r>
              <a:rPr lang="en-US" dirty="0"/>
              <a:t>It is now established that </a:t>
            </a:r>
            <a:r>
              <a:rPr lang="en-US" dirty="0" err="1"/>
              <a:t>film_id</a:t>
            </a:r>
            <a:r>
              <a:rPr lang="en-US" dirty="0"/>
              <a:t> will not be used as an explanatory variable since it is only an identifier for the film, rather than an informative feature about it.</a:t>
            </a:r>
          </a:p>
          <a:p>
            <a:r>
              <a:rPr lang="en-US" dirty="0"/>
              <a:t>Genre is the only categorical variable contained in the data set. </a:t>
            </a:r>
          </a:p>
          <a:p>
            <a:r>
              <a:rPr lang="en-US" dirty="0"/>
              <a:t>Year, length, budget, and votes are the numerical explanatory variables to be tested in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309048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23D0B4E2-209C-0CC6-7768-213676DA5CBC}"/>
              </a:ext>
            </a:extLst>
          </p:cNvPr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14359CC-6898-E57F-5640-A9C00083C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EFC80-0296-7453-E692-0EB2B0F22CED}"/>
              </a:ext>
            </a:extLst>
          </p:cNvPr>
          <p:cNvSpPr txBox="1"/>
          <p:nvPr/>
        </p:nvSpPr>
        <p:spPr>
          <a:xfrm>
            <a:off x="472534" y="1197218"/>
            <a:ext cx="11141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Cleaning</a:t>
            </a:r>
          </a:p>
          <a:p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8F791-3E2D-EF38-4E0E-8FFE7B183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55" y="1714909"/>
            <a:ext cx="11058200" cy="1929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D675A-0DCE-35AE-A2C5-3E48CC47E237}"/>
              </a:ext>
            </a:extLst>
          </p:cNvPr>
          <p:cNvSpPr txBox="1"/>
          <p:nvPr/>
        </p:nvSpPr>
        <p:spPr>
          <a:xfrm>
            <a:off x="514055" y="3840947"/>
            <a:ext cx="110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it comes to the numerical variables,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 summary statistics above show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that</a:t>
            </a:r>
            <a:r>
              <a:rPr lang="en-US" dirty="0"/>
              <a:t> there are 127 missing values in length variable. </a:t>
            </a:r>
            <a:r>
              <a:rPr lang="en-GB" dirty="0"/>
              <a:t>For these missing values, the median film length by genre will be chosen to impute</a:t>
            </a:r>
            <a:r>
              <a:rPr lang="en-US" dirty="0"/>
              <a:t>, considering the length distribution is not equal among different film genres.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D61513-3D48-7F69-6420-92C472FA4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95" y="4916889"/>
            <a:ext cx="11099721" cy="18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6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23D0B4E2-209C-0CC6-7768-213676DA5CBC}"/>
              </a:ext>
            </a:extLst>
          </p:cNvPr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14359CC-6898-E57F-5640-A9C00083C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EFC80-0296-7453-E692-0EB2B0F22CED}"/>
              </a:ext>
            </a:extLst>
          </p:cNvPr>
          <p:cNvSpPr txBox="1"/>
          <p:nvPr/>
        </p:nvSpPr>
        <p:spPr>
          <a:xfrm>
            <a:off x="472534" y="1197218"/>
            <a:ext cx="11141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Exploratory Analysis</a:t>
            </a:r>
          </a:p>
          <a:p>
            <a:endParaRPr lang="en-US" sz="2400" b="1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BF47818E-EF5B-D8EA-65F9-DBB24A9628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ED85AAE-F5D4-14FA-08A8-7B3BABF372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6C1718-075F-426C-6757-419CCE04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" y="1612716"/>
            <a:ext cx="7772400" cy="47737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642B7-3484-F788-6FDD-9C3DC8AA1114}"/>
              </a:ext>
            </a:extLst>
          </p:cNvPr>
          <p:cNvSpPr txBox="1"/>
          <p:nvPr/>
        </p:nvSpPr>
        <p:spPr>
          <a:xfrm>
            <a:off x="8461502" y="2106768"/>
            <a:ext cx="3152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this graph, we can see that the correlations between all numerical explanatory variables are very weak.</a:t>
            </a:r>
          </a:p>
          <a:p>
            <a:r>
              <a:rPr lang="en-US" sz="2000" dirty="0"/>
              <a:t>And according to the boxplots, the ratings tends to be</a:t>
            </a:r>
            <a:r>
              <a:rPr lang="zh-CN" altLang="en-US" sz="2000" dirty="0"/>
              <a:t> </a:t>
            </a:r>
            <a:r>
              <a:rPr lang="en-US" altLang="zh-CN" sz="2000" dirty="0"/>
              <a:t>influenced</a:t>
            </a:r>
            <a:r>
              <a:rPr lang="zh-CN" altLang="en-US" sz="2000" dirty="0"/>
              <a:t> </a:t>
            </a:r>
            <a:r>
              <a:rPr lang="en-US" altLang="zh-CN" sz="2000" dirty="0"/>
              <a:t>by length and budget, while t</a:t>
            </a:r>
            <a:r>
              <a:rPr lang="en-GB" sz="2000" dirty="0"/>
              <a:t>he influence of votes and years appear to be less pronounced.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537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23D0B4E2-209C-0CC6-7768-213676DA5CBC}"/>
              </a:ext>
            </a:extLst>
          </p:cNvPr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14359CC-6898-E57F-5640-A9C00083C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EFC80-0296-7453-E692-0EB2B0F22CED}"/>
              </a:ext>
            </a:extLst>
          </p:cNvPr>
          <p:cNvSpPr txBox="1"/>
          <p:nvPr/>
        </p:nvSpPr>
        <p:spPr>
          <a:xfrm>
            <a:off x="472534" y="1197218"/>
            <a:ext cx="11141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Exploratory Analysis</a:t>
            </a:r>
          </a:p>
          <a:p>
            <a:endParaRPr lang="en-US" sz="2400" b="1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BF47818E-EF5B-D8EA-65F9-DBB24A9628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ED85AAE-F5D4-14FA-08A8-7B3BABF372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6276C9-4E85-7925-59C4-2CEA5E9A6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29" y="1953051"/>
            <a:ext cx="4893647" cy="2647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BFFAEB-0690-676C-B33F-27FDB72AB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30" y="1627103"/>
            <a:ext cx="5922770" cy="3701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C29282-608C-6905-C133-EAE6F66B5DD5}"/>
              </a:ext>
            </a:extLst>
          </p:cNvPr>
          <p:cNvSpPr txBox="1"/>
          <p:nvPr/>
        </p:nvSpPr>
        <p:spPr>
          <a:xfrm>
            <a:off x="472534" y="5328834"/>
            <a:ext cx="1140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The </a:t>
            </a:r>
            <a:r>
              <a:rPr lang="en-GB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barplot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and table above show the proportion of ratings in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different genres. </a:t>
            </a:r>
            <a:r>
              <a:rPr lang="en-GB" altLang="zh-CN" dirty="0">
                <a:solidFill>
                  <a:srgbClr val="333333"/>
                </a:solidFill>
                <a:highlight>
                  <a:srgbClr val="FFFFFF"/>
                </a:highlight>
                <a:latin typeface="Helvetica Neue" panose="02000503000000020004" pitchFamily="2" charset="0"/>
              </a:rPr>
              <a:t>As we can see, the distribution of the proportion varies greatly across genres.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388</Words>
  <Application>Microsoft Macintosh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-apple-system</vt:lpstr>
      <vt:lpstr>MS PGothic</vt:lpstr>
      <vt:lpstr>Aptos</vt:lpstr>
      <vt:lpstr>Aptos Display</vt:lpstr>
      <vt:lpstr>Arial</vt:lpstr>
      <vt:lpstr>Calibri</vt:lpstr>
      <vt:lpstr>Cambria</vt:lpstr>
      <vt:lpstr>Helvetica Neue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Alonso Serna Jacquez (student)</dc:creator>
  <cp:lastModifiedBy>office user</cp:lastModifiedBy>
  <cp:revision>3</cp:revision>
  <dcterms:created xsi:type="dcterms:W3CDTF">2024-03-15T13:50:45Z</dcterms:created>
  <dcterms:modified xsi:type="dcterms:W3CDTF">2024-03-16T20:06:43Z</dcterms:modified>
</cp:coreProperties>
</file>