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392" r:id="rId4"/>
    <p:sldId id="393" r:id="rId6"/>
    <p:sldId id="400" r:id="rId7"/>
    <p:sldId id="396" r:id="rId8"/>
    <p:sldId id="397" r:id="rId9"/>
    <p:sldId id="398" r:id="rId10"/>
    <p:sldId id="399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4" r:id="rId22"/>
    <p:sldId id="416" r:id="rId23"/>
    <p:sldId id="418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BA7F-5FFC-784C-9371-9CAF942864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55E-54B8-6F4E-8F57-7B46F84133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D5F9D-3347-D946-8ACC-8EE4741AB7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63716-CB26-6C4D-B293-1458D9D70D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he main building at the University overlooking the West of the city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638047" y="1599039"/>
            <a:ext cx="7098259" cy="1456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GB" sz="4400" dirty="0"/>
              <a:t>The analysis of variables influencing movie ratings</a:t>
            </a:r>
            <a:endParaRPr lang="en-GB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1067" y="384021"/>
            <a:ext cx="2454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Group 09                                 </a:t>
            </a:r>
            <a:endParaRPr lang="en-US" sz="2400" b="1" spc="-10" dirty="0">
              <a:solidFill>
                <a:srgbClr val="002D4A"/>
              </a:solidFill>
              <a:latin typeface="Arial" panose="020B0604020202020204" pitchFamily="34" charset="0"/>
              <a:ea typeface="+mj-ea"/>
              <a:cs typeface="Times New Roman" panose="02020603050405020304"/>
            </a:endParaRPr>
          </a:p>
          <a:p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20</a:t>
            </a:r>
            <a:r>
              <a:rPr lang="en-GB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-March-2024</a:t>
            </a:r>
            <a:r>
              <a:rPr lang="en-US" sz="2400" b="1" spc="-10" dirty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rPr>
              <a:t>           </a:t>
            </a:r>
            <a:endParaRPr lang="en-US" sz="2400" b="1" spc="-10" dirty="0">
              <a:solidFill>
                <a:srgbClr val="002D4A"/>
              </a:solidFill>
              <a:latin typeface="Arial" panose="020B0604020202020204" pitchFamily="34" charset="0"/>
              <a:ea typeface="+mj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1981" y="1247696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Summary of Model 1.2</a:t>
            </a: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8" y="1940193"/>
            <a:ext cx="4021448" cy="35259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6" y="1738978"/>
            <a:ext cx="3853822" cy="37272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9040" y="5635462"/>
            <a:ext cx="719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 Year is significant now(0.02 &lt; 0.05). </a:t>
            </a:r>
            <a:endParaRPr lang="en-US" altLang="zh-CN" dirty="0"/>
          </a:p>
          <a:p>
            <a:r>
              <a:rPr lang="en-US" altLang="zh-CN" dirty="0"/>
              <a:t>The two treatments of length have slightly different impacts on the film.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7" y="1940193"/>
            <a:ext cx="4021447" cy="35259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4" y="1738978"/>
            <a:ext cx="3853822" cy="37272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1981" y="1247696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Summary of Model 2</a:t>
            </a: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8" y="1940193"/>
            <a:ext cx="4021448" cy="35259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9040" y="5635462"/>
            <a:ext cx="104819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 Votes is not significant now(0.06 &gt; 0.05),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AIC is</a:t>
            </a:r>
            <a:r>
              <a:rPr lang="zh-CN" altLang="en-US" dirty="0"/>
              <a:t> </a:t>
            </a:r>
            <a:r>
              <a:rPr lang="en-US" altLang="zh-CN" dirty="0"/>
              <a:t>larger than the other </a:t>
            </a:r>
            <a:endParaRPr lang="en-US" altLang="zh-CN" dirty="0"/>
          </a:p>
          <a:p>
            <a:r>
              <a:rPr lang="en-US" altLang="zh-CN" dirty="0"/>
              <a:t>two models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68" y="1972131"/>
            <a:ext cx="4021448" cy="34940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86" y="1919953"/>
            <a:ext cx="3853822" cy="1783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2570" y="1225830"/>
            <a:ext cx="625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b="1" i="0" dirty="0">
                <a:solidFill>
                  <a:srgbClr val="0D0D0D"/>
                </a:solidFill>
                <a:effectLst/>
                <a:latin typeface="Söhne"/>
              </a:rPr>
              <a:t>ROC Plot</a:t>
            </a:r>
            <a:r>
              <a:rPr lang="en-US" altLang="zh-CN" sz="3200" b="1" i="0">
                <a:solidFill>
                  <a:srgbClr val="0D0D0D"/>
                </a:solidFill>
                <a:effectLst/>
                <a:latin typeface="Söhne"/>
              </a:rPr>
              <a:t>s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954"/>
            <a:ext cx="4078043" cy="35667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14" y="1989954"/>
            <a:ext cx="4078043" cy="35667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827" y="1989954"/>
            <a:ext cx="4078043" cy="356678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2570" y="5736087"/>
            <a:ext cx="827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ROC curve for model 1.1 and model 1.2 show better predictions than model 2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1981" y="1247696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Confusion Matrix</a:t>
            </a:r>
            <a:endParaRPr lang="en-US" altLang="zh-CN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8461" y="1972131"/>
          <a:ext cx="4839205" cy="446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05"/>
                <a:gridCol w="1060322"/>
                <a:gridCol w="1741933"/>
                <a:gridCol w="1730245"/>
              </a:tblGrid>
              <a:tr h="310035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Predicted condition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BBEEEE"/>
                    </a:solidFill>
                  </a:tcPr>
                </a:tc>
                <a:tc hMerge="1">
                  <a:tcPr/>
                </a:tc>
              </a:tr>
              <a:tr h="973512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Predicted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Predicted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AADDDD"/>
                    </a:solidFill>
                  </a:tcPr>
                </a:tc>
              </a:tr>
              <a:tr h="16006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Actual condition</a:t>
                      </a:r>
                      <a:endParaRPr lang="zh-CN" altLang="en-US" sz="1400" b="1" dirty="0"/>
                    </a:p>
                  </a:txBody>
                  <a:tcPr vert="vert270" anchor="ctr">
                    <a:solidFill>
                      <a:srgbClr val="EEEE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True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(TP)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False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(FN)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</a:tr>
              <a:tr h="158079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DDD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False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(FP)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True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(TN)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BBEEB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39760" y="1588502"/>
          <a:ext cx="346266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/>
                <a:gridCol w="579120"/>
                <a:gridCol w="788515"/>
                <a:gridCol w="8656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Prediction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1815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178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141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867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239760" y="3215640"/>
          <a:ext cx="346266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/>
                <a:gridCol w="579120"/>
                <a:gridCol w="788515"/>
                <a:gridCol w="8656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Prediction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1733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168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134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839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39760" y="4842778"/>
          <a:ext cx="346266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/>
                <a:gridCol w="579120"/>
                <a:gridCol w="788515"/>
                <a:gridCol w="8656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Prediction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1798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448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597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390376" y="2327642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Model 1.1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390376" y="3954780"/>
            <a:ext cx="167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Model 1.2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90376" y="5581918"/>
            <a:ext cx="155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Model 2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1981" y="1247696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Precision, Recall and Accuracy</a:t>
            </a:r>
            <a:endParaRPr lang="en-US" altLang="zh-CN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8461" y="1972131"/>
          <a:ext cx="4839205" cy="446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7"/>
                <a:gridCol w="1066800"/>
                <a:gridCol w="1741933"/>
                <a:gridCol w="1730245"/>
              </a:tblGrid>
              <a:tr h="310035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Predicted condition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BBEEEE"/>
                    </a:solidFill>
                  </a:tcPr>
                </a:tc>
                <a:tc hMerge="1">
                  <a:tcPr/>
                </a:tc>
              </a:tr>
              <a:tr h="973512"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Predicted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Predicted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AADDDD"/>
                    </a:solidFill>
                  </a:tcPr>
                </a:tc>
              </a:tr>
              <a:tr h="16006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Actual condition</a:t>
                      </a:r>
                      <a:endParaRPr lang="zh-CN" altLang="en-US" sz="1400" b="1" dirty="0"/>
                    </a:p>
                  </a:txBody>
                  <a:tcPr vert="vert270" anchor="ctr">
                    <a:solidFill>
                      <a:srgbClr val="EEEE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True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(TP)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False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(FN)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</a:tr>
              <a:tr h="158079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DDD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False positive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(FP)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True negative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(TN)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BBEEB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19275" y="2702502"/>
                <a:ext cx="5602165" cy="626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CN" sz="2800" dirty="0"/>
                  <a:t>Precision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275" y="2702502"/>
                <a:ext cx="5602165" cy="626775"/>
              </a:xfrm>
              <a:prstGeom prst="rect">
                <a:avLst/>
              </a:prstGeom>
              <a:blipFill rotWithShape="1">
                <a:blip r:embed="rId2"/>
                <a:stretch>
                  <a:fillRect l="-8" t="-92" b="-8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19275" y="3845473"/>
                <a:ext cx="5602165" cy="675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CN" sz="2800" dirty="0"/>
                  <a:t>Recall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275" y="3845473"/>
                <a:ext cx="5602165" cy="675891"/>
              </a:xfrm>
              <a:prstGeom prst="rect">
                <a:avLst/>
              </a:prstGeom>
              <a:blipFill rotWithShape="1">
                <a:blip r:embed="rId3"/>
                <a:stretch>
                  <a:fillRect l="-8" t="-81" b="-8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19274" y="4985298"/>
                <a:ext cx="6272726" cy="675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CN" sz="2800" dirty="0"/>
                  <a:t>Precision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𝑇𝑢𝑟𝑒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274" y="4985298"/>
                <a:ext cx="6272726" cy="675891"/>
              </a:xfrm>
              <a:prstGeom prst="rect">
                <a:avLst/>
              </a:prstGeom>
              <a:blipFill rotWithShape="1">
                <a:blip r:embed="rId4"/>
                <a:stretch>
                  <a:fillRect l="-7" t="-81" b="-8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8838" y="2306742"/>
          <a:ext cx="11274324" cy="285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54"/>
                <a:gridCol w="1878965"/>
                <a:gridCol w="1879143"/>
                <a:gridCol w="1879054"/>
                <a:gridCol w="1879054"/>
                <a:gridCol w="1879054"/>
              </a:tblGrid>
              <a:tr h="532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AIC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AUC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Precision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Recall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Accuracy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74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 1.1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1565.906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0.956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0.894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74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 1.2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1490.885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0.957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0.895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74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 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2704.857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0.841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0.918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0.797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749" y="1336386"/>
            <a:ext cx="3374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Compare Models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115" y="12846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Model Selection</a:t>
            </a:r>
            <a:endParaRPr lang="en-US" altLang="zh-CN" sz="2800" b="1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0548" y="1774558"/>
          <a:ext cx="1082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10821670" imgH="541020" progId="Equation.DSMT4">
                  <p:embed/>
                </p:oleObj>
              </mc:Choice>
              <mc:Fallback>
                <p:oleObj name="Equation" r:id="rId2" imgW="10821670" imgH="54102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548" y="1774558"/>
                        <a:ext cx="108204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1810" y="2610485"/>
            <a:ext cx="69697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Higher Precision: indicates more reliability in the model's prediction of positive examples.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Higher recall: indicates that the model is able to identify most of the actual positive examples.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Higher accuracy: indicates that the model has better overall prediction performance.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Better ROC curve and higher AUC valve(not significant)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Lower AIC valve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115" y="12846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Conclusion</a:t>
            </a:r>
            <a:endParaRPr lang="en-US" altLang="zh-CN" sz="28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30" y="2006600"/>
            <a:ext cx="5979160" cy="278384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836295" y="2044700"/>
          <a:ext cx="214503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2399665" imgH="981075" progId="Equation.KSEE3">
                  <p:embed/>
                </p:oleObj>
              </mc:Choice>
              <mc:Fallback>
                <p:oleObj name="" r:id="rId5" imgW="2399665" imgH="981075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295" y="2044700"/>
                        <a:ext cx="214503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3208020" y="2262505"/>
            <a:ext cx="2110740" cy="62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430270" y="4047490"/>
            <a:ext cx="18884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884170"/>
            <a:ext cx="3430905" cy="197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continuous</a:t>
            </a:r>
            <a:r>
              <a:rPr lang="zh-CN" altLang="en-US"/>
              <a:t> variables:</a:t>
            </a:r>
            <a:endParaRPr lang="zh-CN" altLang="en-US"/>
          </a:p>
          <a:p>
            <a:pPr marL="342900" indent="-342900">
              <a:buAutoNum type="arabicPeriod"/>
            </a:pPr>
            <a:r>
              <a:t>It is predicted that an increase in the </a:t>
            </a:r>
            <a:r>
              <a:rPr>
                <a:solidFill>
                  <a:schemeClr val="accent6"/>
                </a:solidFill>
              </a:rPr>
              <a:t>length</a:t>
            </a:r>
            <a:r>
              <a:t> of the film may </a:t>
            </a:r>
            <a:r>
              <a:rPr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</a:rPr>
              <a:t>negatively</a:t>
            </a:r>
            <a:r>
              <a:t> affect the film's ability to receive a high score of 7 or higher.</a:t>
            </a:r>
          </a:p>
          <a:p>
            <a:pPr marL="342900" indent="-342900">
              <a:buAutoNum type="arabicPeriod"/>
            </a:pPr>
            <a:r>
              <a:rPr lang="zh-CN" altLang="en-US"/>
              <a:t>The higher the </a:t>
            </a:r>
            <a:r>
              <a:rPr lang="zh-CN" altLang="en-US">
                <a:solidFill>
                  <a:srgbClr val="FF0000"/>
                </a:solidFill>
              </a:rPr>
              <a:t>budget</a:t>
            </a:r>
            <a:r>
              <a:rPr lang="zh-CN" altLang="en-US"/>
              <a:t> of the film, the higher the probability of the film's rating becoming </a:t>
            </a:r>
            <a:r>
              <a:rPr lang="zh-CN" altLang="en-US">
                <a:solidFill>
                  <a:srgbClr val="FF0000"/>
                </a:solidFill>
              </a:rPr>
              <a:t>higher </a:t>
            </a:r>
            <a:r>
              <a:rPr lang="zh-CN" altLang="en-US"/>
              <a:t>improves the </a:t>
            </a:r>
            <a:r>
              <a:rPr lang="zh-CN" altLang="en-US" b="1"/>
              <a:t>most</a:t>
            </a:r>
            <a:r>
              <a:rPr lang="zh-CN" altLang="en-US"/>
              <a:t>.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50335" y="4790440"/>
            <a:ext cx="7684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</a:t>
            </a:r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en-US" altLang="zh-CN"/>
              <a:t> variables: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Animated</a:t>
            </a:r>
            <a:r>
              <a:rPr lang="en-US" altLang="zh-CN"/>
              <a:t> films, </a:t>
            </a:r>
            <a:r>
              <a:rPr lang="en-US" altLang="zh-CN">
                <a:solidFill>
                  <a:schemeClr val="accent6"/>
                </a:solidFill>
              </a:rPr>
              <a:t>dramas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accent6"/>
                </a:solidFill>
              </a:rPr>
              <a:t>romances</a:t>
            </a:r>
            <a:r>
              <a:rPr lang="en-US" altLang="zh-CN"/>
              <a:t> are </a:t>
            </a:r>
            <a:r>
              <a:rPr lang="en-US" altLang="zh-CN">
                <a:solidFill>
                  <a:schemeClr val="accent6"/>
                </a:solidFill>
              </a:rPr>
              <a:t>less likely</a:t>
            </a:r>
            <a:r>
              <a:rPr lang="en-US" altLang="zh-CN"/>
              <a:t> to score above 7 than </a:t>
            </a:r>
            <a:r>
              <a:rPr lang="en-US" altLang="zh-CN">
                <a:solidFill>
                  <a:srgbClr val="FF0000"/>
                </a:solidFill>
              </a:rPr>
              <a:t>action films</a:t>
            </a:r>
            <a:r>
              <a:rPr lang="en-US" altLang="zh-CN"/>
              <a:t>.       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Comedies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documentaries</a:t>
            </a:r>
            <a:r>
              <a:rPr lang="en-US" altLang="zh-CN"/>
              <a:t> are significantly more likely to receive high scores. </a:t>
            </a:r>
            <a:r>
              <a:rPr lang="en-US" altLang="zh-CN">
                <a:solidFill>
                  <a:srgbClr val="FF0000"/>
                </a:solidFill>
              </a:rPr>
              <a:t>Documentaries</a:t>
            </a:r>
            <a:r>
              <a:rPr lang="en-US" altLang="zh-CN"/>
              <a:t> are </a:t>
            </a:r>
            <a:r>
              <a:rPr lang="en-US" altLang="zh-CN">
                <a:solidFill>
                  <a:srgbClr val="FF0000"/>
                </a:solidFill>
              </a:rPr>
              <a:t>significantly more likely</a:t>
            </a:r>
            <a:r>
              <a:rPr lang="en-US" altLang="zh-CN"/>
              <a:t> to receive a </a:t>
            </a:r>
            <a:r>
              <a:rPr lang="en-US" altLang="zh-CN">
                <a:solidFill>
                  <a:srgbClr val="FF0000"/>
                </a:solidFill>
              </a:rPr>
              <a:t>high score </a:t>
            </a:r>
            <a:r>
              <a:rPr lang="en-US" altLang="zh-CN"/>
              <a:t>than other genres.                                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9550" y="1353820"/>
            <a:ext cx="554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Conclusion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89255" y="1879600"/>
            <a:ext cx="10392410" cy="4661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Implication</a:t>
            </a:r>
            <a:endParaRPr lang="en-US" altLang="zh-CN" sz="20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Well-crafted, more costly</a:t>
            </a:r>
            <a:r>
              <a:rPr lang="en-US" altLang="zh-CN"/>
              <a:t> films are the ones that are clearly more enjoyable to viewers.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Audiences as well as film raters seem to favour </a:t>
            </a:r>
            <a:r>
              <a:rPr lang="en-US" altLang="zh-CN">
                <a:solidFill>
                  <a:srgbClr val="FF0000"/>
                </a:solidFill>
              </a:rPr>
              <a:t>documentaries</a:t>
            </a:r>
            <a:r>
              <a:rPr lang="en-US" altLang="zh-CN"/>
              <a:t> with more authenticity than other types of films. Also </a:t>
            </a:r>
            <a:r>
              <a:rPr lang="en-US" altLang="zh-CN">
                <a:solidFill>
                  <a:srgbClr val="FF0000"/>
                </a:solidFill>
              </a:rPr>
              <a:t>comedy films</a:t>
            </a:r>
            <a:r>
              <a:rPr lang="en-US" altLang="zh-CN"/>
              <a:t> are well liked by the public.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Meanwhile </a:t>
            </a:r>
            <a:r>
              <a:rPr lang="en-US" altLang="zh-CN">
                <a:solidFill>
                  <a:schemeClr val="accent6"/>
                </a:solidFill>
              </a:rPr>
              <a:t>drama</a:t>
            </a:r>
            <a:r>
              <a:rPr lang="en-US" altLang="zh-CN"/>
              <a:t> is perhaps not as popular with audiences due to the form of artistic expression and the time period in which it was made.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These data and conclusions will give filmmakers and entertainment industry workers some insights into the market and deeper artistic thinking.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9550" y="1353820"/>
            <a:ext cx="554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Conclusion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52730" y="1818005"/>
            <a:ext cx="1409065" cy="43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</a:t>
            </a:r>
            <a:r>
              <a:rPr lang="en-US" altLang="zh-CN" sz="2000" b="1"/>
              <a:t>Validity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sp>
        <p:nvSpPr>
          <p:cNvPr id="5" name="圆角矩形 4"/>
          <p:cNvSpPr/>
          <p:nvPr/>
        </p:nvSpPr>
        <p:spPr>
          <a:xfrm>
            <a:off x="401320" y="2480310"/>
            <a:ext cx="2442210" cy="84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1045" y="2716530"/>
            <a:ext cx="184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Sample size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73070" y="2516505"/>
            <a:ext cx="332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 of observations:2874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01320" y="3684270"/>
            <a:ext cx="2442210" cy="84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1500" y="3984625"/>
            <a:ext cx="218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Outlier handling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73070" y="3758565"/>
            <a:ext cx="322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Models comparison</a:t>
            </a:r>
            <a:endParaRPr lang="en-US" altLang="zh-CN"/>
          </a:p>
          <a:p>
            <a:r>
              <a:rPr lang="en-US" altLang="zh-CN"/>
              <a:t>Standardisation of data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01320" y="5016500"/>
            <a:ext cx="2442210" cy="84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5955" y="5124450"/>
            <a:ext cx="2012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Selection</a:t>
            </a:r>
            <a:endParaRPr lang="en-US" altLang="zh-CN"/>
          </a:p>
          <a:p>
            <a:r>
              <a:rPr lang="en-US" altLang="zh-CN"/>
              <a:t>(GLM)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047365" y="4989195"/>
            <a:ext cx="5100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Response variable: binomial distribution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Explanatory variables are not highly correlated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688455" y="2480310"/>
            <a:ext cx="2442210" cy="84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87590" y="2689225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P-value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260840" y="2516505"/>
            <a:ext cx="2930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Remove variables that do not have a significant effect.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688455" y="3684270"/>
            <a:ext cx="2442210" cy="840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11340" y="3920490"/>
            <a:ext cx="210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Limitations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267190" y="3728085"/>
            <a:ext cx="2646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Neglect non-linear relationships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influence of time on aesthetics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291465" y="1259896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kern="0" dirty="0">
                <a:ea typeface="MS PGothic" panose="020B0600070205080204" charset="-128"/>
              </a:rPr>
              <a:t>CONTENTS</a:t>
            </a:r>
            <a:br>
              <a:rPr kumimoji="0" lang="en-GB" sz="2400" b="1" i="0" u="none" strike="noStrike" kern="0" cap="none" spc="-10" normalizeH="0" baseline="0" noProof="0" dirty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 dirty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1924050" y="1988124"/>
            <a:ext cx="8343900" cy="71754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latin typeface="Segoe UI" panose="020B0502040204020203"/>
                <a:ea typeface="微软雅黑" panose="020B0503020204020204" pitchFamily="34" charset="-122"/>
              </a:rPr>
              <a:t>Introduction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11"/>
          <p:cNvSpPr/>
          <p:nvPr/>
        </p:nvSpPr>
        <p:spPr>
          <a:xfrm>
            <a:off x="1924050" y="2830405"/>
            <a:ext cx="83439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  <a:t>Data Cleaning &amp; Exploratory Analysis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11"/>
          <p:cNvSpPr/>
          <p:nvPr/>
        </p:nvSpPr>
        <p:spPr>
          <a:xfrm>
            <a:off x="1924050" y="4514967"/>
            <a:ext cx="83439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  <a:t>Model Comparison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1924050" y="3672686"/>
            <a:ext cx="8343900" cy="71913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  <a:t>Model Fitting</a:t>
            </a:r>
            <a:endParaRPr kumimoji="0" lang="en-GB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11"/>
          <p:cNvSpPr/>
          <p:nvPr/>
        </p:nvSpPr>
        <p:spPr>
          <a:xfrm>
            <a:off x="1924050" y="5357249"/>
            <a:ext cx="8343900" cy="71913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/>
                <a:ea typeface="微软雅黑" panose="020B0503020204020204" pitchFamily="34" charset="-122"/>
                <a:cs typeface="+mn-cs"/>
              </a:rPr>
              <a:t>Conclusion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1929230" y="2828815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02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4"/>
          <p:cNvSpPr>
            <a:spLocks noChangeAspect="1"/>
          </p:cNvSpPr>
          <p:nvPr/>
        </p:nvSpPr>
        <p:spPr>
          <a:xfrm>
            <a:off x="1911350" y="4514967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04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2"/>
          <p:cNvSpPr>
            <a:spLocks noChangeAspect="1"/>
          </p:cNvSpPr>
          <p:nvPr/>
        </p:nvSpPr>
        <p:spPr>
          <a:xfrm>
            <a:off x="1922290" y="1994097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01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 12"/>
          <p:cNvSpPr>
            <a:spLocks noChangeAspect="1"/>
          </p:cNvSpPr>
          <p:nvPr/>
        </p:nvSpPr>
        <p:spPr>
          <a:xfrm>
            <a:off x="1929230" y="3672682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03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12"/>
          <p:cNvSpPr>
            <a:spLocks noChangeAspect="1"/>
          </p:cNvSpPr>
          <p:nvPr/>
        </p:nvSpPr>
        <p:spPr>
          <a:xfrm>
            <a:off x="1929230" y="5357246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i="1" kern="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05</a:t>
            </a:r>
            <a:endParaRPr lang="zh-CN" altLang="en-US" sz="3200" b="1" i="1" kern="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9550" y="1353820"/>
            <a:ext cx="554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Conclusion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89255" y="1879600"/>
            <a:ext cx="2393315" cy="47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Future Extension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497523" y="2771923"/>
            <a:ext cx="2693128" cy="3093807"/>
          </a:xfrm>
          <a:prstGeom prst="roundRect">
            <a:avLst>
              <a:gd name="adj" fmla="val 408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57200" dist="50800" dir="5700000" sx="105000" sy="105000" algn="l" rotWithShape="0">
              <a:schemeClr val="accent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309962" tIns="264893" rIns="309961" bIns="852423" numCol="1" spcCol="0" rtlCol="0" fromWordArt="0" anchor="t" anchorCtr="0" forceAA="0" compatLnSpc="1">
            <a:noAutofit/>
          </a:bodyPr>
          <a:p>
            <a:pPr algn="just">
              <a:lnSpc>
                <a:spcPct val="120000"/>
              </a:lnSpc>
            </a:pPr>
            <a:r>
              <a:rPr lang="zh-CN" altLang="zh-CN" dirty="0">
                <a:solidFill>
                  <a:srgbClr val="FF0000"/>
                </a:solidFill>
                <a:latin typeface="Aptos (正文)" charset="0"/>
                <a:cs typeface="Aptos (正文)" charset="0"/>
                <a:sym typeface="+mn-ea"/>
              </a:rPr>
              <a:t>The study examines the trend of change over the years between the audience's aesthetics of the film.</a:t>
            </a:r>
            <a:endParaRPr lang="zh-CN" altLang="zh-CN" dirty="0">
              <a:solidFill>
                <a:srgbClr val="FF0000"/>
              </a:solidFill>
              <a:latin typeface="Aptos (正文)" charset="0"/>
              <a:cs typeface="Aptos (正文)" charset="0"/>
              <a:sym typeface="+mn-ea"/>
            </a:endParaRPr>
          </a:p>
        </p:txBody>
      </p:sp>
      <p:sp>
        <p:nvSpPr>
          <p:cNvPr id="60" name="圆角矩形 59"/>
          <p:cNvSpPr/>
          <p:nvPr>
            <p:custDataLst>
              <p:tags r:id="rId5"/>
            </p:custDataLst>
          </p:nvPr>
        </p:nvSpPr>
        <p:spPr>
          <a:xfrm>
            <a:off x="8404995" y="2771923"/>
            <a:ext cx="2693128" cy="3093807"/>
          </a:xfrm>
          <a:prstGeom prst="roundRect">
            <a:avLst>
              <a:gd name="adj" fmla="val 408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57200" dist="50800" dir="5700000" sx="105000" sy="105000" algn="l" rotWithShape="0">
              <a:schemeClr val="accent1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309962" tIns="264893" rIns="309962" bIns="852423" numCol="1" spcCol="0" rtlCol="0" fromWordArt="0" anchor="t" anchorCtr="0" forceAA="0" compatLnSpc="1">
            <a:noAutofit/>
          </a:bodyPr>
          <a:p>
            <a:pPr algn="just">
              <a:lnSpc>
                <a:spcPct val="12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FF0000"/>
                </a:solidFill>
                <a:latin typeface="Aptos (正文)" charset="0"/>
                <a:cs typeface="Aptos (正文)" charset="0"/>
                <a:sym typeface="+mn-ea"/>
              </a:rPr>
              <a:t>How the cast of a film is put together can increase the film's box office.</a:t>
            </a:r>
            <a:endParaRPr lang="zh-CN" altLang="zh-CN" sz="1800" dirty="0">
              <a:solidFill>
                <a:srgbClr val="FF0000"/>
              </a:solidFill>
              <a:latin typeface="Aptos (正文)" charset="0"/>
              <a:cs typeface="Aptos (正文)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1154898" y="5085762"/>
            <a:ext cx="869105" cy="780710"/>
          </a:xfrm>
          <a:prstGeom prst="rect">
            <a:avLst/>
          </a:prstGeom>
          <a:noFill/>
          <a:effectLst>
            <a:reflection stA="65000" endPos="6000" dist="50800" dir="5400000" sy="-100000" algn="bl" rotWithShape="0"/>
          </a:effectLst>
        </p:spPr>
        <p:txBody>
          <a:bodyPr wrap="none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6000" b="1" dirty="0">
              <a:solidFill>
                <a:schemeClr val="accent6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287431" y="5084492"/>
            <a:ext cx="869105" cy="7807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60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6" name="圆角矩形 75"/>
          <p:cNvSpPr/>
          <p:nvPr>
            <p:custDataLst>
              <p:tags r:id="rId8"/>
            </p:custDataLst>
          </p:nvPr>
        </p:nvSpPr>
        <p:spPr>
          <a:xfrm>
            <a:off x="4378164" y="2771923"/>
            <a:ext cx="2693128" cy="3093807"/>
          </a:xfrm>
          <a:prstGeom prst="roundRect">
            <a:avLst>
              <a:gd name="adj" fmla="val 408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57200" dist="50800" dir="2700000" sx="102000" sy="102000" algn="tl" rotWithShape="0">
              <a:schemeClr val="accent3"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09962" tIns="264893" rIns="309961" bIns="852423" rtlCol="0" anchor="t">
            <a:noAutofit/>
          </a:bodyPr>
          <a:p>
            <a:pPr algn="just">
              <a:lnSpc>
                <a:spcPct val="120000"/>
              </a:lnSpc>
            </a:pPr>
            <a:r>
              <a:rPr lang="zh-CN" altLang="zh-CN" sz="1800" dirty="0">
                <a:solidFill>
                  <a:srgbClr val="FF0000"/>
                </a:solidFill>
                <a:latin typeface="Aptos (正文)" charset="0"/>
                <a:cs typeface="Aptos (正文)" charset="0"/>
                <a:sym typeface="+mn-ea"/>
              </a:rPr>
              <a:t>Comparison of film genre preferences across age groups</a:t>
            </a:r>
            <a:r>
              <a:rPr lang="en-US" altLang="zh-CN" sz="1800" dirty="0">
                <a:solidFill>
                  <a:srgbClr val="FF0000"/>
                </a:solidFill>
                <a:latin typeface="Aptos (正文)" charset="0"/>
                <a:cs typeface="Aptos (正文)" charset="0"/>
                <a:sym typeface="+mn-ea"/>
              </a:rPr>
              <a:t>.</a:t>
            </a:r>
            <a:endParaRPr lang="en-US" altLang="zh-CN" sz="1800" dirty="0">
              <a:solidFill>
                <a:srgbClr val="FF0000"/>
              </a:solidFill>
              <a:latin typeface="Aptos (正文)" charset="0"/>
              <a:cs typeface="Aptos (正文)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7128207" y="5085127"/>
            <a:ext cx="869105" cy="780710"/>
          </a:xfrm>
          <a:prstGeom prst="rect">
            <a:avLst/>
          </a:prstGeom>
          <a:noFill/>
          <a:effectLst>
            <a:reflection stA="65000" endPos="6000" dist="50800" dir="5400000" sy="-100000" algn="bl" rotWithShape="0"/>
          </a:effectLst>
        </p:spPr>
        <p:txBody>
          <a:bodyPr wrap="none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6000" b="1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295" y="1299411"/>
            <a:ext cx="11141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Dataset Description</a:t>
            </a:r>
            <a:r>
              <a:rPr lang="en-GB" sz="2400" dirty="0">
                <a:effectLst/>
              </a:rPr>
              <a:t> </a:t>
            </a:r>
            <a:endParaRPr lang="en-GB" dirty="0"/>
          </a:p>
          <a:p>
            <a:r>
              <a:rPr lang="en-GB" dirty="0"/>
              <a:t>The IMDB database contains a variety of information on all films that have been released. The following analysis aims to explore the relationship between a set of descriptive variables about a film and its success measured by its respective IMDB rating.</a:t>
            </a:r>
            <a:endParaRPr lang="en-GB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Main </a:t>
            </a:r>
            <a:r>
              <a:rPr lang="en-GB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Research Questions </a:t>
            </a:r>
            <a:r>
              <a:rPr lang="en-GB" sz="2400" dirty="0">
                <a:effectLst/>
              </a:rPr>
              <a:t> </a:t>
            </a:r>
            <a:endParaRPr lang="en-GB" dirty="0">
              <a:effectLst/>
            </a:endParaRPr>
          </a:p>
          <a:p>
            <a:r>
              <a:rPr lang="en-GB" dirty="0"/>
              <a:t>Which properties of films influence whether they are rated by IMDB as greater than 7 or not?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charset="0"/>
              </a:rPr>
              <a:t>Analysis Procedure</a:t>
            </a:r>
            <a:endParaRPr lang="en-US" sz="2400" b="1" dirty="0">
              <a:latin typeface="Cambria" panose="02040503050406030204" pitchFamily="18" charset="0"/>
              <a:cs typeface="Times New Roman" panose="02020603050405020304" charset="0"/>
            </a:endParaRP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93295" y="4615286"/>
            <a:ext cx="2233422" cy="1207998"/>
            <a:chOff x="1302268" y="239686"/>
            <a:chExt cx="1474992" cy="1474992"/>
          </a:xfrm>
        </p:grpSpPr>
        <p:sp>
          <p:nvSpPr>
            <p:cNvPr id="25" name="Rounded Rectangle 24"/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4"/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56985" y="4610712"/>
            <a:ext cx="2233422" cy="1207998"/>
            <a:chOff x="1302268" y="239686"/>
            <a:chExt cx="1474992" cy="1474992"/>
          </a:xfrm>
        </p:grpSpPr>
        <p:sp>
          <p:nvSpPr>
            <p:cNvPr id="40" name="Rounded Rectangle 39"/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/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20675" y="4610711"/>
            <a:ext cx="2233422" cy="1207998"/>
            <a:chOff x="1302268" y="239686"/>
            <a:chExt cx="1474992" cy="1474992"/>
          </a:xfrm>
        </p:grpSpPr>
        <p:sp>
          <p:nvSpPr>
            <p:cNvPr id="43" name="Rounded Rectangle 42"/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4"/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084365" y="4610710"/>
            <a:ext cx="2233422" cy="1207998"/>
            <a:chOff x="1302268" y="239686"/>
            <a:chExt cx="1474992" cy="1474992"/>
          </a:xfrm>
        </p:grpSpPr>
        <p:sp>
          <p:nvSpPr>
            <p:cNvPr id="46" name="Rounded Rectangle 45"/>
            <p:cNvSpPr/>
            <p:nvPr/>
          </p:nvSpPr>
          <p:spPr>
            <a:xfrm>
              <a:off x="1302268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ounded Rectangle 4"/>
            <p:cNvSpPr txBox="1"/>
            <p:nvPr/>
          </p:nvSpPr>
          <p:spPr>
            <a:xfrm>
              <a:off x="1374271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  <a:endParaRPr lang="zh-CN" altLang="en-US" sz="18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 flipV="1">
            <a:off x="8516567" y="5049583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flipV="1">
            <a:off x="5652877" y="5030042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2789187" y="5030042"/>
            <a:ext cx="50532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465" y="1397836"/>
            <a:ext cx="111412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Cleaning</a:t>
            </a:r>
            <a:endParaRPr lang="en-US" sz="2400" b="1" dirty="0"/>
          </a:p>
          <a:p>
            <a:r>
              <a:rPr lang="en-GB" dirty="0"/>
              <a:t>As a subset of the IMDB database, the film dataset contains the following variables: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</a:t>
            </a:r>
            <a:r>
              <a:rPr lang="en-GB" dirty="0" err="1"/>
              <a:t>film_id</a:t>
            </a:r>
            <a:r>
              <a:rPr lang="en-GB" dirty="0"/>
              <a:t> – The unique identifier for the film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year – Year of release of the film in cinemas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length – Duration (in minutes)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budget – Budget for the films production (in $1000000s)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votes – Number of positive votes received by viewers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genre – Genre of the film 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 rating – IMDB rating from 0-10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It is now established that </a:t>
            </a:r>
            <a:r>
              <a:rPr lang="en-US" dirty="0" err="1"/>
              <a:t>film_id</a:t>
            </a:r>
            <a:r>
              <a:rPr lang="en-US" dirty="0"/>
              <a:t> will not be used as an explanatory variable since it is only an identifier for the film, rather than an informative feature about it.</a:t>
            </a:r>
            <a:endParaRPr lang="en-US" dirty="0"/>
          </a:p>
          <a:p>
            <a:r>
              <a:rPr lang="en-US" dirty="0"/>
              <a:t>Genre is the only categorical variable contained in the data set. </a:t>
            </a:r>
            <a:endParaRPr lang="en-US" dirty="0"/>
          </a:p>
          <a:p>
            <a:r>
              <a:rPr lang="en-US" dirty="0"/>
              <a:t>Year, length, budget, and votes are the numerical explanatory variables to be tested in this analysis.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Cleaning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5" y="1714909"/>
            <a:ext cx="11058200" cy="19293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055" y="3840947"/>
            <a:ext cx="110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the numerical variables,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 summary statistics above show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that</a:t>
            </a:r>
            <a:r>
              <a:rPr lang="en-US" dirty="0"/>
              <a:t> there are 127 missing values in length variable. </a:t>
            </a:r>
            <a:r>
              <a:rPr lang="en-GB" dirty="0"/>
              <a:t>For these missing values, the median film length by genre will be chosen to impute</a:t>
            </a:r>
            <a:r>
              <a:rPr lang="en-US" dirty="0"/>
              <a:t>, considering the length distribution is not equal among different film genres.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5053330"/>
            <a:ext cx="1109980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Analysis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1612716"/>
            <a:ext cx="7772400" cy="47737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61502" y="2106768"/>
            <a:ext cx="3152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this graph, we can see that the correlations between all numerical explanatory variables are very weak.</a:t>
            </a:r>
            <a:endParaRPr lang="en-US" sz="2000" dirty="0"/>
          </a:p>
          <a:p>
            <a:r>
              <a:rPr lang="en-US" sz="2000" dirty="0"/>
              <a:t>And according to the boxplots, the ratings tends to be</a:t>
            </a:r>
            <a:r>
              <a:rPr lang="zh-CN" altLang="en-US" sz="2000" dirty="0"/>
              <a:t> </a:t>
            </a:r>
            <a:r>
              <a:rPr lang="en-US" altLang="zh-CN" sz="2000" dirty="0"/>
              <a:t>influenced</a:t>
            </a:r>
            <a:r>
              <a:rPr lang="zh-CN" altLang="en-US" sz="2000" dirty="0"/>
              <a:t> </a:t>
            </a:r>
            <a:r>
              <a:rPr lang="en-US" altLang="zh-CN" sz="2000" dirty="0"/>
              <a:t>by length and budget, while t</a:t>
            </a:r>
            <a:r>
              <a:rPr lang="en-GB" sz="2000" dirty="0"/>
              <a:t>he influence of votes and years appear to be less pronounced.</a:t>
            </a:r>
            <a:r>
              <a:rPr lang="en-US" sz="2000" dirty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534" y="1197218"/>
            <a:ext cx="11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Analysis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29" y="1953051"/>
            <a:ext cx="4893647" cy="2647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0" y="1627103"/>
            <a:ext cx="5922770" cy="3701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534" y="5328834"/>
            <a:ext cx="1140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 </a:t>
            </a:r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barplot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and table above show the proportion of ratings in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different genres. </a:t>
            </a:r>
            <a:r>
              <a:rPr lang="en-GB" altLang="zh-CN" dirty="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As we can see, the distribution of the proportion varies greatly across genres.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981" y="1870347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Model 1.1 </a:t>
            </a:r>
            <a:r>
              <a:rPr lang="en-US" altLang="zh-CN" sz="2000" dirty="0">
                <a:solidFill>
                  <a:srgbClr val="FF0000"/>
                </a:solidFill>
              </a:rPr>
              <a:t>(Replace missing values with median values in Length)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08088" y="2436497"/>
          <a:ext cx="1081953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" imgW="5332095" imgH="270510" progId="Equation.DSMT4">
                  <p:embed/>
                </p:oleObj>
              </mc:Choice>
              <mc:Fallback>
                <p:oleObj name="Equation" r:id="rId2" imgW="5332095" imgH="27051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8088" y="2436497"/>
                        <a:ext cx="1081953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1981" y="3015185"/>
            <a:ext cx="995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Model 1.2 </a:t>
            </a:r>
            <a:r>
              <a:rPr lang="en-US" altLang="zh-CN" sz="2000" dirty="0">
                <a:solidFill>
                  <a:srgbClr val="FF0000"/>
                </a:solidFill>
              </a:rPr>
              <a:t>(Remove missing values in Length)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981" y="5206772"/>
            <a:ext cx="278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Model 2</a:t>
            </a:r>
            <a:endParaRPr lang="en-US" altLang="zh-CN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08088" y="3589388"/>
          <a:ext cx="1082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4" imgW="10821670" imgH="541020" progId="Equation.DSMT4">
                  <p:embed/>
                </p:oleObj>
              </mc:Choice>
              <mc:Fallback>
                <p:oleObj name="Equation" r:id="rId4" imgW="10821670" imgH="54102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8088" y="3589388"/>
                        <a:ext cx="108204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08088" y="5774749"/>
          <a:ext cx="8640764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6" imgW="102412800" imgH="6400800" progId="Equation.DSMT4">
                  <p:embed/>
                </p:oleObj>
              </mc:Choice>
              <mc:Fallback>
                <p:oleObj name="Equation" r:id="rId6" imgW="102412800" imgH="64008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8088" y="5774749"/>
                        <a:ext cx="8640764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61509" y="1238720"/>
            <a:ext cx="7496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Model with categorical variable(Genre):</a:t>
            </a:r>
            <a:endParaRPr lang="zh-CN" altLang="en-US" sz="3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61509" y="4577240"/>
            <a:ext cx="10212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Model without categorical variable(Genre):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0"/>
            <a:ext cx="12192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 fontAlgn="auto">
              <a:spcBef>
                <a:spcPts val="0"/>
              </a:spcBef>
              <a:spcAft>
                <a:spcPts val="0"/>
              </a:spcAft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1981" y="1247696"/>
            <a:ext cx="102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Summary of Model 1.1</a:t>
            </a: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8" y="1940193"/>
            <a:ext cx="4021448" cy="35259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6" y="1738978"/>
            <a:ext cx="3853822" cy="37272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9040" y="5635462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 Year is not significant(0.08 &gt; 0.05)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ISREFERUNIT" val="0"/>
  <p:tag name="KSO_WM_TAG_VERSION" val="3.0"/>
  <p:tag name="KSO_WM_DIAGRAM_MIN_ITEMCNT" val="2"/>
  <p:tag name="KSO_WM_DIAGRAM_MAX_ITEMCNT" val="6"/>
  <p:tag name="KSO_WM_BEAUTIFY_FLAG" val="#wm#"/>
  <p:tag name="KSO_WM_TEMPLATE_CATEGORY" val="diagram"/>
  <p:tag name="KSO_WM_DIAGRAM_GROUP_CODE" val="l1-1"/>
  <p:tag name="KSO_WM_UNIT_HIGHLIGHT" val="0"/>
  <p:tag name="KSO_WM_UNIT_SUBTYPE" val="a"/>
  <p:tag name="KSO_WM_UNIT_NOCLEAR" val="0"/>
  <p:tag name="KSO_WM_UNIT_VALUE" val="50"/>
  <p:tag name="KSO_WM_UNIT_COMPATIBLE" val="0"/>
  <p:tag name="KSO_WM_UNIT_DIAGRAM_ISNUMVISUAL" val="0"/>
  <p:tag name="KSO_WM_UNIT_TYPE" val="l_h_f"/>
  <p:tag name="KSO_WM_UNIT_INDEX" val="1_1_1"/>
  <p:tag name="KSO_WM_UNIT_ID" val="diagram20231355_2*l_h_f*1_1_1"/>
  <p:tag name="KSO_WM_TEMPLATE_INDEX" val="20231355"/>
  <p:tag name="KSO_WM_UNIT_LAYERLEVEL" val="1_1_1"/>
  <p:tag name="KSO_WM_DIAGRAM_VERSION" val="3"/>
  <p:tag name="KSO_WM_DIAGRAM_COLOR_TEXT_CAN_REMOVE" val="n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899999737739563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-.25"/>
  <p:tag name="KSO_WM_DIAGRAM_COLOR_TRICK" val="2"/>
  <p:tag name="KSO_WM_UNIT_PRESET_TEXT" val="单击此处输入你的正文，文字是您思想的提炼。单击此处输入你的正文，文字是提炼。"/>
  <p:tag name="KSO_WM_UNIT_FILL_TYPE" val="3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55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50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55_2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899999737739563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-.25"/>
  <p:tag name="KSO_WM_DIAGRAM_COLOR_TRICK" val="2"/>
  <p:tag name="KSO_WM_UNIT_PRESET_TEXT" val="单击此处输入你的正文，文字是您思想的提炼。单击此处输入你的正文，文字是提炼。"/>
  <p:tag name="KSO_WM_UNIT_FILL_TYPE" val="3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31355_2*l_h_i*1_3_2"/>
  <p:tag name="KSO_WM_TEMPLATE_CATEGORY" val="diagram"/>
  <p:tag name="KSO_WM_TEMPLATE_INDEX" val="2023135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2,&quot;pos&quot;:0.7699999809265137,&quot;rgb&quot;:&quot;#80a0f4&quot;,&quot;transparency&quot;:1},{&quot;brightness&quot;:-0.25,&quot;colorType&quot;:1,&quot;foreColorIndex&quot;:5,&quot;pos&quot;:1,&quot;transparency&quot;:1},{&quot;brightness&quot;:0,&quot;colorType&quot;:2,&quot;pos&quot;:0.27000001072883606,&quot;rgb&quot;:&quot;#ffffff&quot;,&quot;transparency&quot;:0},{&quot;brightness&quot;:0,&quot;colorType&quot;:2,&quot;pos&quot;:0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3"/>
  <p:tag name="KSO_WM_UNIT_TEXT_FILL_TYPE" val="3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31355_2*l_h_i*1_1_2"/>
  <p:tag name="KSO_WM_TEMPLATE_CATEGORY" val="diagram"/>
  <p:tag name="KSO_WM_TEMPLATE_INDEX" val="2023135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2,&quot;pos&quot;:0.7699999809265137,&quot;rgb&quot;:&quot;#80a0f4&quot;,&quot;transparency&quot;:1},{&quot;brightness&quot;:-0.25,&quot;colorType&quot;:1,&quot;foreColorIndex&quot;:5,&quot;pos&quot;:1,&quot;transparency&quot;:1},{&quot;brightness&quot;:0,&quot;colorType&quot;:2,&quot;pos&quot;:0.27000001072883606,&quot;rgb&quot;:&quot;#ffffff&quot;,&quot;transparency&quot;:0},{&quot;brightness&quot;:0,&quot;colorType&quot;:2,&quot;pos&quot;:0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1"/>
  <p:tag name="KSO_WM_UNIT_TEXT_FILL_TYPE" val="3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55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50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55_2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gradient&quot;:[{&quot;brightness&quot;:0,&quot;colorType&quot;:1,&quot;foreColorIndex&quot;:7,&quot;pos&quot;:1,&quot;transparency&quot;:0},{&quot;brightness&quot;:-0.25,&quot;colorType&quot;:1,&quot;foreColorIndex&quot;:7,&quot;pos&quot;:0,&quot;transparency&quot;:0}],&quot;type&quot;:3},&quot;glow&quot;:{&quot;colorType&quot;:0},&quot;line&quot;:{&quot;type&quot;:0},&quot;shadow&quot;:{&quot;brightness&quot;:0,&quot;colorType&quot;:1,&quot;foreColorIndex&quot;:7,&quot;transparency&quot;:0.5899999737739563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-.25"/>
  <p:tag name="KSO_WM_DIAGRAM_COLOR_TRICK" val="2"/>
  <p:tag name="KSO_WM_UNIT_PRESET_TEXT" val="单击此处输入你的正文，文字是您思想的提炼。单击此处输入你的正文，文字是提炼。"/>
  <p:tag name="KSO_WM_UNIT_FILL_TYPE" val="3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1355_2*l_h_i*1_2_2"/>
  <p:tag name="KSO_WM_TEMPLATE_CATEGORY" val="diagram"/>
  <p:tag name="KSO_WM_TEMPLATE_INDEX" val="20231355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3653503417967,&quot;left&quot;:39.17503937007873,&quot;top&quot;:206.56161616768424,&quot;width&quot;:907.59684977617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.4000000059604645,&quot;colorType&quot;:1,&quot;foreColorIndex&quot;:7,&quot;pos&quot;:0.7699999809265137,&quot;transparency&quot;:1},{&quot;brightness&quot;:-0.25,&quot;colorType&quot;:1,&quot;foreColorIndex&quot;:7,&quot;pos&quot;:1,&quot;transparency&quot;:0},{&quot;brightness&quot;:0,&quot;colorType&quot;:2,&quot;pos&quot;:0.27000001072883606,&quot;rgb&quot;:&quot;#ffffff&quot;,&quot;transparency&quot;:0},{&quot;brightness&quot;:0,&quot;colorType&quot;:2,&quot;pos&quot;:0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2"/>
  <p:tag name="KSO_WM_UNIT_TEXT_FILL_TYPE" val="3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commondata" val="eyJoZGlkIjoiODM5M2Y5MGRlMTViMTFiNzg5YzA3YmI5ZmZlOTAzYTMifQ=="/>
  <p:tag name="resource_record_key" val="{&quot;13&quot;:[4705195,20482071,20481688],&quot;70&quot;:[3316220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5992</Words>
  <Application>WPS 演示</Application>
  <PresentationFormat>Widescreen</PresentationFormat>
  <Paragraphs>392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20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Times New Roman</vt:lpstr>
      <vt:lpstr>MS PGothic</vt:lpstr>
      <vt:lpstr>Calibri</vt:lpstr>
      <vt:lpstr>Segoe UI</vt:lpstr>
      <vt:lpstr>微软雅黑</vt:lpstr>
      <vt:lpstr>Segoe UI</vt:lpstr>
      <vt:lpstr>Cambria</vt:lpstr>
      <vt:lpstr>-apple-system</vt:lpstr>
      <vt:lpstr>Segoe Print</vt:lpstr>
      <vt:lpstr>Helvetica Neue</vt:lpstr>
      <vt:lpstr>Aptos</vt:lpstr>
      <vt:lpstr>Arial Unicode MS</vt:lpstr>
      <vt:lpstr>Aptos Display</vt:lpstr>
      <vt:lpstr>等线</vt:lpstr>
      <vt:lpstr>Söhne</vt:lpstr>
      <vt:lpstr>Cambria Math</vt:lpstr>
      <vt:lpstr>等线 Light</vt:lpstr>
      <vt:lpstr>Wingdings</vt:lpstr>
      <vt:lpstr>Malgun Gothic Semilight</vt:lpstr>
      <vt:lpstr>Aptos (正文)</vt:lpstr>
      <vt:lpstr>Office Theme</vt:lpstr>
      <vt:lpstr>1_Office Theme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Alonso Serna Jacquez (student)</dc:creator>
  <cp:lastModifiedBy>孤儿</cp:lastModifiedBy>
  <cp:revision>7</cp:revision>
  <dcterms:created xsi:type="dcterms:W3CDTF">2024-03-15T13:50:00Z</dcterms:created>
  <dcterms:modified xsi:type="dcterms:W3CDTF">2024-03-17T08:44:55Z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2AF735408E6045ABA84AFE3B45BD691B_12</vt:lpwstr>
  </property>
  <property fmtid="{D5CDD505-2E9C-101B-9397-08002B2CF9AE}" pid="3" name="KSOProductBuildVer">
    <vt:lpwstr>2052-12.1.0.16412</vt:lpwstr>
  </property>
</Properties>
</file>