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806ecf6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806ecf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806ecf6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806ecf6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b230f4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b230f4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b230f40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b230f4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b230f40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b230f40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92184a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92184a7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0198518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0198518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0fe25a79a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0fe25a79a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06ecf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06ecf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0198518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019851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806ecf6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806ecf6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ea289d1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ea289d1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806ecf6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806ecf6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806ecf6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806ecf6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806ecf6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806ecf6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806ecf6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806ecf6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public.tableau.com/app/profile/christian4489/viz/Suicide_Regions-Tableau/SuicideRatesDashboard?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hdr.undp.org/en/indicators/137506" TargetMode="External"/><Relationship Id="rId4" Type="http://schemas.openxmlformats.org/officeDocument/2006/relationships/hyperlink" Target="http://databank.worldbank.org/data/source/world-development-indicators#" TargetMode="External"/><Relationship Id="rId5" Type="http://schemas.openxmlformats.org/officeDocument/2006/relationships/hyperlink" Target="https://www.kaggle.com/szamil/suicide-in-the-twenty-first-century/notebook" TargetMode="External"/><Relationship Id="rId6" Type="http://schemas.openxmlformats.org/officeDocument/2006/relationships/hyperlink" Target="http://www.who.int/mental_health/suicide-prevention/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400"/>
              <a:t>Mental Health and Suicide rate impacts worldwide</a:t>
            </a:r>
            <a:endParaRPr sz="44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Group 4</a:t>
            </a:r>
            <a:endParaRPr/>
          </a:p>
          <a:p>
            <a:pPr indent="0" lvl="0" marL="0" rtl="0" algn="ctr">
              <a:spcBef>
                <a:spcPts val="0"/>
              </a:spcBef>
              <a:spcAft>
                <a:spcPts val="0"/>
              </a:spcAft>
              <a:buNone/>
            </a:pPr>
            <a:r>
              <a:rPr lang="en"/>
              <a:t>Rosie, Christian, Valeria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8075" y="196850"/>
            <a:ext cx="8977500" cy="4503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rPr lang="en" sz="1800">
                <a:latin typeface="Arial"/>
                <a:ea typeface="Arial"/>
                <a:cs typeface="Arial"/>
                <a:sym typeface="Arial"/>
              </a:rPr>
              <a:t>Over the years has suicides and bad mental health become a silent pandemic?</a:t>
            </a:r>
            <a:endParaRPr sz="1800">
              <a:latin typeface="Arial"/>
              <a:ea typeface="Arial"/>
              <a:cs typeface="Arial"/>
              <a:sym typeface="Arial"/>
            </a:endParaRPr>
          </a:p>
        </p:txBody>
      </p:sp>
      <p:pic>
        <p:nvPicPr>
          <p:cNvPr id="213" name="Google Shape;213;p22"/>
          <p:cNvPicPr preferRelativeResize="0"/>
          <p:nvPr/>
        </p:nvPicPr>
        <p:blipFill>
          <a:blip r:embed="rId3">
            <a:alphaModFix/>
          </a:blip>
          <a:stretch>
            <a:fillRect/>
          </a:stretch>
        </p:blipFill>
        <p:spPr>
          <a:xfrm>
            <a:off x="409925" y="1075663"/>
            <a:ext cx="4162076" cy="2410501"/>
          </a:xfrm>
          <a:prstGeom prst="rect">
            <a:avLst/>
          </a:prstGeom>
          <a:noFill/>
          <a:ln>
            <a:noFill/>
          </a:ln>
          <a:effectLst>
            <a:outerShdw blurRad="57150" rotWithShape="0" algn="bl" dir="5400000" dist="19050">
              <a:srgbClr val="000000">
                <a:alpha val="50000"/>
              </a:srgbClr>
            </a:outerShdw>
          </a:effectLst>
        </p:spPr>
      </p:pic>
      <p:sp>
        <p:nvSpPr>
          <p:cNvPr id="214" name="Google Shape;214;p22"/>
          <p:cNvSpPr txBox="1"/>
          <p:nvPr/>
        </p:nvSpPr>
        <p:spPr>
          <a:xfrm>
            <a:off x="1569925" y="4000075"/>
            <a:ext cx="70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5" name="Google Shape;215;p22"/>
          <p:cNvSpPr txBox="1"/>
          <p:nvPr/>
        </p:nvSpPr>
        <p:spPr>
          <a:xfrm>
            <a:off x="4686075" y="1262900"/>
            <a:ext cx="4079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solidFill>
                  <a:srgbClr val="1A1D21"/>
                </a:solidFill>
                <a:latin typeface="Lato"/>
                <a:ea typeface="Lato"/>
                <a:cs typeface="Lato"/>
                <a:sym typeface="Lato"/>
              </a:rPr>
              <a:t>This graph shows the suicide rates throughout time for males and females. What we noticed is that men have exponentially increased while women have stayed about the same.</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
        <p:nvSpPr>
          <p:cNvPr id="216" name="Google Shape;216;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2"/>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
        <p:nvSpPr>
          <p:cNvPr id="218" name="Google Shape;218;p22"/>
          <p:cNvSpPr txBox="1"/>
          <p:nvPr/>
        </p:nvSpPr>
        <p:spPr>
          <a:xfrm>
            <a:off x="4847838" y="2525000"/>
            <a:ext cx="38526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solidFill>
                  <a:srgbClr val="24292F"/>
                </a:solidFill>
                <a:highlight>
                  <a:srgbClr val="FFFFFF"/>
                </a:highlight>
              </a:rPr>
              <a:t>Our Dashboard: </a:t>
            </a:r>
            <a:r>
              <a:rPr lang="en" sz="1200">
                <a:solidFill>
                  <a:schemeClr val="hlink"/>
                </a:solidFill>
                <a:highlight>
                  <a:srgbClr val="FFFFFF"/>
                </a:highlight>
                <a:uFill>
                  <a:noFill/>
                </a:uFill>
                <a:hlinkClick r:id="rId4"/>
              </a:rPr>
              <a:t>https://public.tableau.com/app/profile/christian4489/viz/Suicide_Regions-Tableau/SuicideRatesDashboard?publish=yes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196875" y="20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“Bloopers”</a:t>
            </a:r>
            <a:endParaRPr/>
          </a:p>
        </p:txBody>
      </p:sp>
      <p:sp>
        <p:nvSpPr>
          <p:cNvPr id="224" name="Google Shape;224;p23"/>
          <p:cNvSpPr txBox="1"/>
          <p:nvPr>
            <p:ph idx="1" type="body"/>
          </p:nvPr>
        </p:nvSpPr>
        <p:spPr>
          <a:xfrm>
            <a:off x="466950" y="1287000"/>
            <a:ext cx="8344200" cy="3306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working on the </a:t>
            </a:r>
            <a:r>
              <a:rPr lang="en"/>
              <a:t>machine</a:t>
            </a:r>
            <a:r>
              <a:rPr lang="en"/>
              <a:t> learning model, we came </a:t>
            </a:r>
            <a:r>
              <a:rPr lang="en"/>
              <a:t>across</a:t>
            </a:r>
            <a:r>
              <a:rPr lang="en"/>
              <a:t> some aspects of the code which caused our scores to vary drastically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Through </a:t>
            </a:r>
            <a:r>
              <a:rPr lang="en"/>
              <a:t>collaboration</a:t>
            </a:r>
            <a:r>
              <a:rPr lang="en"/>
              <a:t> and edits made to the code, we were able to fix these mistakes which </a:t>
            </a:r>
            <a:r>
              <a:rPr lang="en"/>
              <a:t>improved</a:t>
            </a:r>
            <a:r>
              <a:rPr lang="en"/>
              <a:t> our code </a:t>
            </a:r>
            <a:r>
              <a:rPr lang="en"/>
              <a:t>substantially.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Through these edits, we also </a:t>
            </a:r>
            <a:r>
              <a:rPr lang="en"/>
              <a:t>discussed</a:t>
            </a:r>
            <a:r>
              <a:rPr lang="en"/>
              <a:t> how important it is to understand why our code came out the way it </a:t>
            </a:r>
            <a:r>
              <a:rPr lang="en"/>
              <a:t>did the first time. </a:t>
            </a:r>
            <a:endParaRPr/>
          </a:p>
        </p:txBody>
      </p:sp>
      <p:sp>
        <p:nvSpPr>
          <p:cNvPr id="225" name="Google Shape;225;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3"/>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217425" y="213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“Bloopers” (Low Accuracy Score)</a:t>
            </a:r>
            <a:endParaRPr sz="2800">
              <a:latin typeface="Arial"/>
              <a:ea typeface="Arial"/>
              <a:cs typeface="Arial"/>
              <a:sym typeface="Arial"/>
            </a:endParaRPr>
          </a:p>
        </p:txBody>
      </p:sp>
      <p:sp>
        <p:nvSpPr>
          <p:cNvPr id="232" name="Google Shape;232;p24"/>
          <p:cNvSpPr txBox="1"/>
          <p:nvPr>
            <p:ph idx="1" type="body"/>
          </p:nvPr>
        </p:nvSpPr>
        <p:spPr>
          <a:xfrm>
            <a:off x="5582150" y="940975"/>
            <a:ext cx="2975400" cy="3712500"/>
          </a:xfrm>
          <a:prstGeom prst="rect">
            <a:avLst/>
          </a:prstGeom>
        </p:spPr>
        <p:txBody>
          <a:bodyPr anchorCtr="0" anchor="t" bIns="91425" lIns="91425" spcFirstLastPara="1" rIns="91425" wrap="square" tIns="91425">
            <a:normAutofit/>
          </a:bodyPr>
          <a:lstStyle/>
          <a:p>
            <a:pPr indent="-298450" lvl="0" marL="457200" rtl="0" algn="l">
              <a:lnSpc>
                <a:spcPct val="95000"/>
              </a:lnSpc>
              <a:spcBef>
                <a:spcPts val="0"/>
              </a:spcBef>
              <a:spcAft>
                <a:spcPts val="0"/>
              </a:spcAft>
              <a:buSzPts val="1100"/>
              <a:buFont typeface="Arial"/>
              <a:buChar char="●"/>
            </a:pPr>
            <a:r>
              <a:rPr lang="en" sz="1100">
                <a:latin typeface="Arial"/>
                <a:ea typeface="Arial"/>
                <a:cs typeface="Arial"/>
                <a:sym typeface="Arial"/>
              </a:rPr>
              <a:t>In the code here, we can see that in our comparison of suicide rates and gender come to a very low score. (around 59% accuracy)</a:t>
            </a:r>
            <a:endParaRPr sz="1100">
              <a:latin typeface="Arial"/>
              <a:ea typeface="Arial"/>
              <a:cs typeface="Arial"/>
              <a:sym typeface="Arial"/>
            </a:endParaRPr>
          </a:p>
          <a:p>
            <a:pPr indent="-298450" lvl="0" marL="457200" rtl="0" algn="l">
              <a:lnSpc>
                <a:spcPct val="95000"/>
              </a:lnSpc>
              <a:spcBef>
                <a:spcPts val="0"/>
              </a:spcBef>
              <a:spcAft>
                <a:spcPts val="0"/>
              </a:spcAft>
              <a:buSzPts val="1100"/>
              <a:buFont typeface="Arial"/>
              <a:buChar char="●"/>
            </a:pPr>
            <a:r>
              <a:rPr lang="en" sz="1100">
                <a:latin typeface="Arial"/>
                <a:ea typeface="Arial"/>
                <a:cs typeface="Arial"/>
                <a:sym typeface="Arial"/>
              </a:rPr>
              <a:t>When looking at the confusion matrix, we can see that the majority of the wrong predictions were False Positives</a:t>
            </a:r>
            <a:endParaRPr sz="1100">
              <a:latin typeface="Arial"/>
              <a:ea typeface="Arial"/>
              <a:cs typeface="Arial"/>
              <a:sym typeface="Arial"/>
            </a:endParaRPr>
          </a:p>
          <a:p>
            <a:pPr indent="-298450" lvl="0" marL="457200" rtl="0" algn="l">
              <a:lnSpc>
                <a:spcPct val="95000"/>
              </a:lnSpc>
              <a:spcBef>
                <a:spcPts val="0"/>
              </a:spcBef>
              <a:spcAft>
                <a:spcPts val="0"/>
              </a:spcAft>
              <a:buSzPts val="1100"/>
              <a:buFont typeface="Arial"/>
              <a:buChar char="●"/>
            </a:pPr>
            <a:r>
              <a:rPr lang="en" sz="1100">
                <a:latin typeface="Arial"/>
                <a:ea typeface="Arial"/>
                <a:cs typeface="Arial"/>
                <a:sym typeface="Arial"/>
              </a:rPr>
              <a:t>When observing the code, we believe the reason on why the score was so low is because our algorithms were making predictions that came from way to many other factors in our dataset.</a:t>
            </a:r>
            <a:endParaRPr sz="1100">
              <a:latin typeface="Arial"/>
              <a:ea typeface="Arial"/>
              <a:cs typeface="Arial"/>
              <a:sym typeface="Arial"/>
            </a:endParaRPr>
          </a:p>
          <a:p>
            <a:pPr indent="-298450" lvl="1" marL="914400" rtl="0" algn="l">
              <a:lnSpc>
                <a:spcPct val="95000"/>
              </a:lnSpc>
              <a:spcBef>
                <a:spcPts val="0"/>
              </a:spcBef>
              <a:spcAft>
                <a:spcPts val="0"/>
              </a:spcAft>
              <a:buSzPts val="1100"/>
              <a:buFont typeface="Arial"/>
              <a:buChar char="○"/>
            </a:pPr>
            <a:r>
              <a:rPr lang="en">
                <a:latin typeface="Arial"/>
                <a:ea typeface="Arial"/>
                <a:cs typeface="Arial"/>
                <a:sym typeface="Arial"/>
              </a:rPr>
              <a:t>In this case the amount of countries for the whale dataset were taken into account causing the machine to have a hard time</a:t>
            </a:r>
            <a:endParaRPr>
              <a:latin typeface="Arial"/>
              <a:ea typeface="Arial"/>
              <a:cs typeface="Arial"/>
              <a:sym typeface="Arial"/>
            </a:endParaRPr>
          </a:p>
          <a:p>
            <a:pPr indent="-292100" lvl="0" marL="457200" rtl="0" algn="l">
              <a:lnSpc>
                <a:spcPct val="95000"/>
              </a:lnSpc>
              <a:spcBef>
                <a:spcPts val="0"/>
              </a:spcBef>
              <a:spcAft>
                <a:spcPts val="0"/>
              </a:spcAft>
              <a:buSzPts val="1000"/>
              <a:buFont typeface="Arial"/>
              <a:buChar char="●"/>
            </a:pPr>
            <a:r>
              <a:rPr lang="en" sz="1000">
                <a:latin typeface="Arial"/>
                <a:ea typeface="Arial"/>
                <a:cs typeface="Arial"/>
                <a:sym typeface="Arial"/>
              </a:rPr>
              <a:t>To counter this, we decided to take out some factors that interfered with the score itself </a:t>
            </a:r>
            <a:endParaRPr sz="1000">
              <a:latin typeface="Arial"/>
              <a:ea typeface="Arial"/>
              <a:cs typeface="Arial"/>
              <a:sym typeface="Arial"/>
            </a:endParaRPr>
          </a:p>
        </p:txBody>
      </p:sp>
      <p:sp>
        <p:nvSpPr>
          <p:cNvPr id="233" name="Google Shape;233;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4"/>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pic>
        <p:nvPicPr>
          <p:cNvPr id="235" name="Google Shape;235;p24"/>
          <p:cNvPicPr preferRelativeResize="0"/>
          <p:nvPr/>
        </p:nvPicPr>
        <p:blipFill rotWithShape="1">
          <a:blip r:embed="rId3">
            <a:alphaModFix/>
          </a:blip>
          <a:srcRect b="13020" l="0" r="13941" t="0"/>
          <a:stretch/>
        </p:blipFill>
        <p:spPr>
          <a:xfrm>
            <a:off x="468525" y="972466"/>
            <a:ext cx="4795249" cy="979709"/>
          </a:xfrm>
          <a:prstGeom prst="rect">
            <a:avLst/>
          </a:prstGeom>
          <a:noFill/>
          <a:ln>
            <a:noFill/>
          </a:ln>
        </p:spPr>
      </p:pic>
      <p:pic>
        <p:nvPicPr>
          <p:cNvPr id="236" name="Google Shape;236;p24"/>
          <p:cNvPicPr preferRelativeResize="0"/>
          <p:nvPr/>
        </p:nvPicPr>
        <p:blipFill rotWithShape="1">
          <a:blip r:embed="rId4">
            <a:alphaModFix/>
          </a:blip>
          <a:srcRect b="0" l="0" r="14886" t="2114"/>
          <a:stretch/>
        </p:blipFill>
        <p:spPr>
          <a:xfrm>
            <a:off x="468519" y="2143725"/>
            <a:ext cx="4795254" cy="2509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271900" y="286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“Bloopers” (Overfitting)</a:t>
            </a:r>
            <a:endParaRPr sz="2800">
              <a:latin typeface="Arial"/>
              <a:ea typeface="Arial"/>
              <a:cs typeface="Arial"/>
              <a:sym typeface="Arial"/>
            </a:endParaRPr>
          </a:p>
        </p:txBody>
      </p:sp>
      <p:sp>
        <p:nvSpPr>
          <p:cNvPr id="242" name="Google Shape;242;p25"/>
          <p:cNvSpPr txBox="1"/>
          <p:nvPr>
            <p:ph idx="1" type="body"/>
          </p:nvPr>
        </p:nvSpPr>
        <p:spPr>
          <a:xfrm>
            <a:off x="5013900" y="985825"/>
            <a:ext cx="3504300" cy="3474900"/>
          </a:xfrm>
          <a:prstGeom prst="rect">
            <a:avLst/>
          </a:prstGeom>
        </p:spPr>
        <p:txBody>
          <a:bodyPr anchorCtr="0" anchor="t" bIns="91425" lIns="91425" spcFirstLastPara="1" rIns="91425" wrap="square" tIns="91425">
            <a:normAutofit lnSpcReduction="10000"/>
          </a:bodyPr>
          <a:lstStyle/>
          <a:p>
            <a:pPr indent="-304800" lvl="0" marL="457200" rtl="0" algn="l">
              <a:lnSpc>
                <a:spcPct val="95000"/>
              </a:lnSpc>
              <a:spcBef>
                <a:spcPts val="0"/>
              </a:spcBef>
              <a:spcAft>
                <a:spcPts val="0"/>
              </a:spcAft>
              <a:buSzPts val="1200"/>
              <a:buChar char="●"/>
            </a:pPr>
            <a:r>
              <a:rPr lang="en" sz="1200"/>
              <a:t>Along with </a:t>
            </a:r>
            <a:r>
              <a:rPr lang="en" sz="1200"/>
              <a:t>receiving</a:t>
            </a:r>
            <a:r>
              <a:rPr lang="en" sz="1200"/>
              <a:t> low accuracy scores in some of our </a:t>
            </a:r>
            <a:r>
              <a:rPr lang="en" sz="1200"/>
              <a:t>algorithms, there were instances where a perfect score was reached. </a:t>
            </a:r>
            <a:endParaRPr sz="1200"/>
          </a:p>
          <a:p>
            <a:pPr indent="0" lvl="0" marL="0" rtl="0" algn="l">
              <a:lnSpc>
                <a:spcPct val="95000"/>
              </a:lnSpc>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Based on what we learned, a perfect score meant that there was a case of overfitting we had to look at.</a:t>
            </a:r>
            <a:endParaRPr sz="1200"/>
          </a:p>
          <a:p>
            <a:pPr indent="0" lvl="0" marL="0" rtl="0" algn="l">
              <a:lnSpc>
                <a:spcPct val="95000"/>
              </a:lnSpc>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In our code, we realized that our model was having a way too easy of a time making predictions</a:t>
            </a:r>
            <a:endParaRPr sz="1200"/>
          </a:p>
          <a:p>
            <a:pPr indent="0" lvl="0" marL="0" rtl="0" algn="l">
              <a:lnSpc>
                <a:spcPct val="95000"/>
              </a:lnSpc>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In order to fix this, we created a new algorithm with a new independent variable (X = “suicides/100k pop”) </a:t>
            </a:r>
            <a:endParaRPr sz="1200"/>
          </a:p>
        </p:txBody>
      </p:sp>
      <p:sp>
        <p:nvSpPr>
          <p:cNvPr id="243" name="Google Shape;243;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5"/>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pic>
        <p:nvPicPr>
          <p:cNvPr id="245" name="Google Shape;245;p25"/>
          <p:cNvPicPr preferRelativeResize="0"/>
          <p:nvPr/>
        </p:nvPicPr>
        <p:blipFill>
          <a:blip r:embed="rId3">
            <a:alphaModFix/>
          </a:blip>
          <a:stretch>
            <a:fillRect/>
          </a:stretch>
        </p:blipFill>
        <p:spPr>
          <a:xfrm>
            <a:off x="551825" y="803029"/>
            <a:ext cx="4042199" cy="2361896"/>
          </a:xfrm>
          <a:prstGeom prst="rect">
            <a:avLst/>
          </a:prstGeom>
          <a:noFill/>
          <a:ln>
            <a:noFill/>
          </a:ln>
        </p:spPr>
      </p:pic>
      <p:pic>
        <p:nvPicPr>
          <p:cNvPr id="246" name="Google Shape;246;p25"/>
          <p:cNvPicPr preferRelativeResize="0"/>
          <p:nvPr/>
        </p:nvPicPr>
        <p:blipFill rotWithShape="1">
          <a:blip r:embed="rId4">
            <a:alphaModFix/>
          </a:blip>
          <a:srcRect b="34353" l="0" r="0" t="0"/>
          <a:stretch/>
        </p:blipFill>
        <p:spPr>
          <a:xfrm>
            <a:off x="551825" y="3285125"/>
            <a:ext cx="4106424" cy="14957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212300" y="2256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Benefits and Limitations of a Supervised Machine Learning Model (</a:t>
            </a:r>
            <a:r>
              <a:rPr i="1" lang="en">
                <a:latin typeface="Arial"/>
                <a:ea typeface="Arial"/>
                <a:cs typeface="Arial"/>
                <a:sym typeface="Arial"/>
              </a:rPr>
              <a:t>and the </a:t>
            </a:r>
            <a:r>
              <a:rPr i="1" lang="en">
                <a:latin typeface="Arial"/>
                <a:ea typeface="Arial"/>
                <a:cs typeface="Arial"/>
                <a:sym typeface="Arial"/>
              </a:rPr>
              <a:t>algorithms</a:t>
            </a:r>
            <a:r>
              <a:rPr lang="en">
                <a:latin typeface="Arial"/>
                <a:ea typeface="Arial"/>
                <a:cs typeface="Arial"/>
                <a:sym typeface="Arial"/>
              </a:rPr>
              <a:t>)</a:t>
            </a:r>
            <a:r>
              <a:rPr lang="en"/>
              <a:t> </a:t>
            </a:r>
            <a:endParaRPr/>
          </a:p>
        </p:txBody>
      </p:sp>
      <p:sp>
        <p:nvSpPr>
          <p:cNvPr id="252" name="Google Shape;252;p26"/>
          <p:cNvSpPr txBox="1"/>
          <p:nvPr>
            <p:ph idx="1" type="body"/>
          </p:nvPr>
        </p:nvSpPr>
        <p:spPr>
          <a:xfrm>
            <a:off x="212300" y="1257400"/>
            <a:ext cx="8683800" cy="355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Benefits</a:t>
            </a:r>
            <a:r>
              <a:rPr lang="en"/>
              <a:t>: </a:t>
            </a:r>
            <a:endParaRPr/>
          </a:p>
          <a:p>
            <a:pPr indent="-298450" lvl="1" marL="914400" rtl="0" algn="l">
              <a:spcBef>
                <a:spcPts val="0"/>
              </a:spcBef>
              <a:spcAft>
                <a:spcPts val="0"/>
              </a:spcAft>
              <a:buClr>
                <a:srgbClr val="212121"/>
              </a:buClr>
              <a:buSzPts val="1100"/>
              <a:buFont typeface="Arial"/>
              <a:buChar char="○"/>
            </a:pPr>
            <a:r>
              <a:rPr lang="en">
                <a:solidFill>
                  <a:srgbClr val="212121"/>
                </a:solidFill>
                <a:latin typeface="Arial"/>
                <a:ea typeface="Arial"/>
                <a:cs typeface="Arial"/>
                <a:sym typeface="Arial"/>
              </a:rPr>
              <a:t>We have full control over what we can make our machine learn</a:t>
            </a:r>
            <a:endParaRPr>
              <a:solidFill>
                <a:srgbClr val="212121"/>
              </a:solidFill>
              <a:latin typeface="Arial"/>
              <a:ea typeface="Arial"/>
              <a:cs typeface="Arial"/>
              <a:sym typeface="Arial"/>
            </a:endParaRPr>
          </a:p>
          <a:p>
            <a:pPr indent="-304800" lvl="1" marL="914400" rtl="0" algn="l">
              <a:spcBef>
                <a:spcPts val="0"/>
              </a:spcBef>
              <a:spcAft>
                <a:spcPts val="0"/>
              </a:spcAft>
              <a:buSzPts val="1200"/>
              <a:buChar char="○"/>
            </a:pPr>
            <a:r>
              <a:rPr lang="en">
                <a:solidFill>
                  <a:srgbClr val="212121"/>
                </a:solidFill>
                <a:latin typeface="Arial"/>
                <a:ea typeface="Arial"/>
                <a:cs typeface="Arial"/>
                <a:sym typeface="Arial"/>
              </a:rPr>
              <a:t>When using a supervised learning model, we already have the "answers" we need in the form of labels.</a:t>
            </a:r>
            <a:endParaRPr>
              <a:solidFill>
                <a:srgbClr val="212121"/>
              </a:solidFill>
              <a:latin typeface="Arial"/>
              <a:ea typeface="Arial"/>
              <a:cs typeface="Arial"/>
              <a:sym typeface="Arial"/>
            </a:endParaRPr>
          </a:p>
          <a:p>
            <a:pPr indent="-317500" lvl="2" marL="1371600" rtl="0" algn="l">
              <a:spcBef>
                <a:spcPts val="0"/>
              </a:spcBef>
              <a:spcAft>
                <a:spcPts val="0"/>
              </a:spcAft>
              <a:buSzPts val="1400"/>
              <a:buFont typeface="Arial"/>
              <a:buChar char="■"/>
            </a:pPr>
            <a:r>
              <a:rPr lang="en">
                <a:solidFill>
                  <a:srgbClr val="212121"/>
                </a:solidFill>
                <a:latin typeface="Arial"/>
                <a:ea typeface="Arial"/>
                <a:cs typeface="Arial"/>
                <a:sym typeface="Arial"/>
              </a:rPr>
              <a:t>It was our job to produce data output of the labels in the form of graphs and algorithms </a:t>
            </a:r>
            <a:endParaRPr>
              <a:solidFill>
                <a:srgbClr val="212121"/>
              </a:solidFill>
              <a:latin typeface="Arial"/>
              <a:ea typeface="Arial"/>
              <a:cs typeface="Arial"/>
              <a:sym typeface="Arial"/>
            </a:endParaRPr>
          </a:p>
          <a:p>
            <a:pPr indent="-304800" lvl="1" marL="914400" rtl="0" algn="l">
              <a:spcBef>
                <a:spcPts val="0"/>
              </a:spcBef>
              <a:spcAft>
                <a:spcPts val="0"/>
              </a:spcAft>
              <a:buSzPts val="1200"/>
              <a:buChar char="○"/>
            </a:pPr>
            <a:r>
              <a:rPr lang="en">
                <a:solidFill>
                  <a:srgbClr val="212121"/>
                </a:solidFill>
                <a:latin typeface="Arial"/>
                <a:ea typeface="Arial"/>
                <a:cs typeface="Arial"/>
                <a:sym typeface="Arial"/>
              </a:rPr>
              <a:t>The process of using the algorithms was very streamlined. </a:t>
            </a:r>
            <a:endParaRPr>
              <a:solidFill>
                <a:srgbClr val="212121"/>
              </a:solidFill>
              <a:latin typeface="Arial"/>
              <a:ea typeface="Arial"/>
              <a:cs typeface="Arial"/>
              <a:sym typeface="Arial"/>
            </a:endParaRPr>
          </a:p>
          <a:p>
            <a:pPr indent="-298450" lvl="2" marL="1371600" rtl="0" algn="l">
              <a:spcBef>
                <a:spcPts val="0"/>
              </a:spcBef>
              <a:spcAft>
                <a:spcPts val="0"/>
              </a:spcAft>
              <a:buClr>
                <a:srgbClr val="212121"/>
              </a:buClr>
              <a:buSzPts val="1100"/>
              <a:buFont typeface="Arial"/>
              <a:buChar char="■"/>
            </a:pPr>
            <a:r>
              <a:rPr lang="en">
                <a:solidFill>
                  <a:srgbClr val="212121"/>
                </a:solidFill>
                <a:latin typeface="Arial"/>
                <a:ea typeface="Arial"/>
                <a:cs typeface="Arial"/>
                <a:sym typeface="Arial"/>
              </a:rPr>
              <a:t>This includes testing and debugging the algorithms and the machine</a:t>
            </a:r>
            <a:endParaRPr>
              <a:solidFill>
                <a:srgbClr val="212121"/>
              </a:solidFill>
              <a:latin typeface="Arial"/>
              <a:ea typeface="Arial"/>
              <a:cs typeface="Arial"/>
              <a:sym typeface="Arial"/>
            </a:endParaRPr>
          </a:p>
          <a:p>
            <a:pPr indent="0" lvl="0" marL="0" rtl="0" algn="l">
              <a:spcBef>
                <a:spcPts val="1200"/>
              </a:spcBef>
              <a:spcAft>
                <a:spcPts val="0"/>
              </a:spcAft>
              <a:buNone/>
            </a:pPr>
            <a:r>
              <a:t/>
            </a:r>
            <a:endParaRPr sz="1100">
              <a:solidFill>
                <a:srgbClr val="212121"/>
              </a:solidFill>
              <a:latin typeface="Arial"/>
              <a:ea typeface="Arial"/>
              <a:cs typeface="Arial"/>
              <a:sym typeface="Arial"/>
            </a:endParaRPr>
          </a:p>
          <a:p>
            <a:pPr indent="-317500" lvl="0" marL="457200" rtl="0" algn="l">
              <a:spcBef>
                <a:spcPts val="1200"/>
              </a:spcBef>
              <a:spcAft>
                <a:spcPts val="0"/>
              </a:spcAft>
              <a:buSzPts val="1400"/>
              <a:buChar char="●"/>
            </a:pPr>
            <a:r>
              <a:rPr b="1" lang="en" sz="1400" u="sng"/>
              <a:t>Limitations: </a:t>
            </a:r>
            <a:endParaRPr sz="1400"/>
          </a:p>
          <a:p>
            <a:pPr indent="-304800" lvl="1" marL="914400" rtl="0" algn="l">
              <a:spcBef>
                <a:spcPts val="0"/>
              </a:spcBef>
              <a:spcAft>
                <a:spcPts val="0"/>
              </a:spcAft>
              <a:buSzPts val="1200"/>
              <a:buChar char="○"/>
            </a:pPr>
            <a:r>
              <a:rPr lang="en" sz="1200"/>
              <a:t>In order to get the best results, we need to make good comparisons when it comes to coding itself. </a:t>
            </a:r>
            <a:endParaRPr sz="1200"/>
          </a:p>
          <a:p>
            <a:pPr indent="-304800" lvl="2" marL="1371600" rtl="0" algn="l">
              <a:spcBef>
                <a:spcPts val="0"/>
              </a:spcBef>
              <a:spcAft>
                <a:spcPts val="0"/>
              </a:spcAft>
              <a:buSzPts val="1200"/>
              <a:buChar char="■"/>
            </a:pPr>
            <a:r>
              <a:rPr lang="en" sz="1200"/>
              <a:t>This</a:t>
            </a:r>
            <a:r>
              <a:rPr lang="en" sz="1200"/>
              <a:t> is made apparent when there are too many factors in the dataset for the model to make the best predictions. This in turn causes some of the algorithms predictions and accuracy to be lower than we had hoped. </a:t>
            </a:r>
            <a:endParaRPr sz="1200"/>
          </a:p>
          <a:p>
            <a:pPr indent="-304800" lvl="2" marL="1371600" rtl="0" algn="l">
              <a:spcBef>
                <a:spcPts val="0"/>
              </a:spcBef>
              <a:spcAft>
                <a:spcPts val="0"/>
              </a:spcAft>
              <a:buSzPts val="1200"/>
              <a:buChar char="■"/>
            </a:pPr>
            <a:r>
              <a:rPr lang="en" sz="1200"/>
              <a:t>Looking for trends when there is too much “noise” can cause lower scores, especially with a large amount of data</a:t>
            </a:r>
            <a:endParaRPr sz="1200"/>
          </a:p>
        </p:txBody>
      </p:sp>
      <p:sp>
        <p:nvSpPr>
          <p:cNvPr id="253" name="Google Shape;253;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6"/>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207150" y="20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Resources</a:t>
            </a:r>
            <a:endParaRPr>
              <a:latin typeface="Arial"/>
              <a:ea typeface="Arial"/>
              <a:cs typeface="Arial"/>
              <a:sym typeface="Arial"/>
            </a:endParaRPr>
          </a:p>
        </p:txBody>
      </p:sp>
      <p:sp>
        <p:nvSpPr>
          <p:cNvPr id="260" name="Google Shape;260;p27"/>
          <p:cNvSpPr txBox="1"/>
          <p:nvPr>
            <p:ph idx="1" type="body"/>
          </p:nvPr>
        </p:nvSpPr>
        <p:spPr>
          <a:xfrm>
            <a:off x="351200" y="1007350"/>
            <a:ext cx="7038900" cy="360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Suicide Rates Overview 1985 to 2016</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Uploaded by “Rusty” from Kaggle</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Extra Resources used for this Dataset:</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highlight>
                  <a:schemeClr val="dk1"/>
                </a:highlight>
                <a:latin typeface="Arial"/>
                <a:ea typeface="Arial"/>
                <a:cs typeface="Arial"/>
                <a:sym typeface="Arial"/>
              </a:rPr>
              <a:t>United Nations Development Program. (2018). Human development index (HDI). Retrieved from </a:t>
            </a:r>
            <a:r>
              <a:rPr lang="en" sz="1200">
                <a:solidFill>
                  <a:srgbClr val="008ABC"/>
                </a:solidFill>
                <a:highlight>
                  <a:schemeClr val="dk1"/>
                </a:highlight>
                <a:uFill>
                  <a:noFill/>
                </a:uFill>
                <a:latin typeface="Arial"/>
                <a:ea typeface="Arial"/>
                <a:cs typeface="Arial"/>
                <a:sym typeface="Arial"/>
                <a:hlinkClick r:id="rId3">
                  <a:extLst>
                    <a:ext uri="{A12FA001-AC4F-418D-AE19-62706E023703}">
                      <ahyp:hlinkClr val="tx"/>
                    </a:ext>
                  </a:extLst>
                </a:hlinkClick>
              </a:rPr>
              <a:t>http://hdr.undp.org/en/indicators/137506</a:t>
            </a:r>
            <a:endParaRPr sz="1200">
              <a:highlight>
                <a:schemeClr val="dk1"/>
              </a:highlight>
              <a:latin typeface="Arial"/>
              <a:ea typeface="Arial"/>
              <a:cs typeface="Arial"/>
              <a:sym typeface="Arial"/>
            </a:endParaRPr>
          </a:p>
          <a:p>
            <a:pPr indent="-304800" lvl="2" marL="1371600" rtl="0" algn="l">
              <a:spcBef>
                <a:spcPts val="0"/>
              </a:spcBef>
              <a:spcAft>
                <a:spcPts val="0"/>
              </a:spcAft>
              <a:buSzPts val="1200"/>
              <a:buFont typeface="Arial"/>
              <a:buChar char="■"/>
            </a:pPr>
            <a:r>
              <a:rPr lang="en" sz="1200">
                <a:highlight>
                  <a:schemeClr val="dk1"/>
                </a:highlight>
                <a:latin typeface="Arial"/>
                <a:ea typeface="Arial"/>
                <a:cs typeface="Arial"/>
                <a:sym typeface="Arial"/>
              </a:rPr>
              <a:t>World Bank. (2018). World development indicators: GDP (current US$) by country:1985 to 2016. Retrieved from </a:t>
            </a:r>
            <a:r>
              <a:rPr lang="en" sz="1200">
                <a:solidFill>
                  <a:srgbClr val="008ABC"/>
                </a:solidFill>
                <a:highlight>
                  <a:schemeClr val="dk1"/>
                </a:highlight>
                <a:uFill>
                  <a:noFill/>
                </a:uFill>
                <a:latin typeface="Arial"/>
                <a:ea typeface="Arial"/>
                <a:cs typeface="Arial"/>
                <a:sym typeface="Arial"/>
                <a:hlinkClick r:id="rId4">
                  <a:extLst>
                    <a:ext uri="{A12FA001-AC4F-418D-AE19-62706E023703}">
                      <ahyp:hlinkClr val="tx"/>
                    </a:ext>
                  </a:extLst>
                </a:hlinkClick>
              </a:rPr>
              <a:t>http://databank.worldbank.org/data/source/world-development-indicators#</a:t>
            </a:r>
            <a:endParaRPr sz="1200">
              <a:highlight>
                <a:schemeClr val="dk1"/>
              </a:highlight>
              <a:latin typeface="Arial"/>
              <a:ea typeface="Arial"/>
              <a:cs typeface="Arial"/>
              <a:sym typeface="Arial"/>
            </a:endParaRPr>
          </a:p>
          <a:p>
            <a:pPr indent="-304800" lvl="2" marL="1371600" rtl="0" algn="l">
              <a:spcBef>
                <a:spcPts val="0"/>
              </a:spcBef>
              <a:spcAft>
                <a:spcPts val="0"/>
              </a:spcAft>
              <a:buSzPts val="1200"/>
              <a:buFont typeface="Arial"/>
              <a:buChar char="■"/>
            </a:pPr>
            <a:r>
              <a:rPr lang="en" sz="1200">
                <a:highlight>
                  <a:schemeClr val="dk1"/>
                </a:highlight>
                <a:latin typeface="Arial"/>
                <a:ea typeface="Arial"/>
                <a:cs typeface="Arial"/>
                <a:sym typeface="Arial"/>
              </a:rPr>
              <a:t>[Szamil]. (2017). Suicide in the Twenty-First Century [dataset]. Retrieved from </a:t>
            </a:r>
            <a:r>
              <a:rPr lang="en" sz="1200">
                <a:solidFill>
                  <a:srgbClr val="008ABC"/>
                </a:solidFill>
                <a:highlight>
                  <a:schemeClr val="dk1"/>
                </a:highlight>
                <a:uFill>
                  <a:noFill/>
                </a:uFill>
                <a:latin typeface="Arial"/>
                <a:ea typeface="Arial"/>
                <a:cs typeface="Arial"/>
                <a:sym typeface="Arial"/>
                <a:hlinkClick r:id="rId5">
                  <a:extLst>
                    <a:ext uri="{A12FA001-AC4F-418D-AE19-62706E023703}">
                      <ahyp:hlinkClr val="tx"/>
                    </a:ext>
                  </a:extLst>
                </a:hlinkClick>
              </a:rPr>
              <a:t>https://www.kaggle.com/szamil/suicide-in-the-twenty-first-century/notebook</a:t>
            </a:r>
            <a:endParaRPr sz="1200">
              <a:highlight>
                <a:schemeClr val="dk1"/>
              </a:highlight>
              <a:latin typeface="Arial"/>
              <a:ea typeface="Arial"/>
              <a:cs typeface="Arial"/>
              <a:sym typeface="Arial"/>
            </a:endParaRPr>
          </a:p>
          <a:p>
            <a:pPr indent="-304800" lvl="2" marL="1371600" rtl="0" algn="l">
              <a:spcBef>
                <a:spcPts val="0"/>
              </a:spcBef>
              <a:spcAft>
                <a:spcPts val="0"/>
              </a:spcAft>
              <a:buSzPts val="1200"/>
              <a:buFont typeface="Arial"/>
              <a:buChar char="■"/>
            </a:pPr>
            <a:r>
              <a:rPr lang="en" sz="1200">
                <a:highlight>
                  <a:schemeClr val="dk1"/>
                </a:highlight>
                <a:latin typeface="Arial"/>
                <a:ea typeface="Arial"/>
                <a:cs typeface="Arial"/>
                <a:sym typeface="Arial"/>
              </a:rPr>
              <a:t>World Health Organization. (2018). Suicide prevention. Retrieved from </a:t>
            </a:r>
            <a:r>
              <a:rPr lang="en" sz="1200">
                <a:solidFill>
                  <a:srgbClr val="008ABC"/>
                </a:solidFill>
                <a:highlight>
                  <a:schemeClr val="dk1"/>
                </a:highlight>
                <a:uFill>
                  <a:noFill/>
                </a:uFill>
                <a:latin typeface="Arial"/>
                <a:ea typeface="Arial"/>
                <a:cs typeface="Arial"/>
                <a:sym typeface="Arial"/>
                <a:hlinkClick r:id="rId6">
                  <a:extLst>
                    <a:ext uri="{A12FA001-AC4F-418D-AE19-62706E023703}">
                      <ahyp:hlinkClr val="tx"/>
                    </a:ext>
                  </a:extLst>
                </a:hlinkClick>
              </a:rPr>
              <a:t>http://www.who.int/mental_health/suicide-prevention/en/</a:t>
            </a:r>
            <a:endParaRPr sz="1200">
              <a:solidFill>
                <a:srgbClr val="008ABC"/>
              </a:solidFill>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lang="en" sz="1200">
                <a:highlight>
                  <a:schemeClr val="dk1"/>
                </a:highlight>
                <a:latin typeface="Arial"/>
                <a:ea typeface="Arial"/>
                <a:cs typeface="Arial"/>
                <a:sym typeface="Arial"/>
              </a:rPr>
              <a:t>Jupyter Notebook</a:t>
            </a:r>
            <a:endParaRPr sz="1200">
              <a:highlight>
                <a:schemeClr val="dk1"/>
              </a:highlight>
              <a:latin typeface="Arial"/>
              <a:ea typeface="Arial"/>
              <a:cs typeface="Arial"/>
              <a:sym typeface="Arial"/>
            </a:endParaRPr>
          </a:p>
          <a:p>
            <a:pPr indent="-304800" lvl="1" marL="914400" rtl="0" algn="l">
              <a:spcBef>
                <a:spcPts val="0"/>
              </a:spcBef>
              <a:spcAft>
                <a:spcPts val="0"/>
              </a:spcAft>
              <a:buSzPts val="1200"/>
              <a:buFont typeface="Arial"/>
              <a:buChar char="○"/>
            </a:pPr>
            <a:r>
              <a:rPr lang="en" sz="1200">
                <a:highlight>
                  <a:schemeClr val="dk1"/>
                </a:highlight>
                <a:latin typeface="Arial"/>
                <a:ea typeface="Arial"/>
                <a:cs typeface="Arial"/>
                <a:sym typeface="Arial"/>
              </a:rPr>
              <a:t>Kernel: mnlev</a:t>
            </a:r>
            <a:endParaRPr sz="1200">
              <a:highlight>
                <a:schemeClr val="dk1"/>
              </a:highlight>
              <a:latin typeface="Arial"/>
              <a:ea typeface="Arial"/>
              <a:cs typeface="Arial"/>
              <a:sym typeface="Arial"/>
            </a:endParaRPr>
          </a:p>
          <a:p>
            <a:pPr indent="-304800" lvl="1" marL="914400" rtl="0" algn="l">
              <a:spcBef>
                <a:spcPts val="0"/>
              </a:spcBef>
              <a:spcAft>
                <a:spcPts val="0"/>
              </a:spcAft>
              <a:buSzPts val="1200"/>
              <a:buFont typeface="Arial"/>
              <a:buChar char="○"/>
            </a:pPr>
            <a:r>
              <a:rPr lang="en" sz="1200">
                <a:highlight>
                  <a:schemeClr val="dk1"/>
                </a:highlight>
                <a:latin typeface="Arial"/>
                <a:ea typeface="Arial"/>
                <a:cs typeface="Arial"/>
                <a:sym typeface="Arial"/>
              </a:rPr>
              <a:t>Model: Supervised Learning Model</a:t>
            </a:r>
            <a:endParaRPr sz="1200">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lang="en" sz="1200">
                <a:highlight>
                  <a:schemeClr val="dk1"/>
                </a:highlight>
                <a:latin typeface="Arial"/>
                <a:ea typeface="Arial"/>
                <a:cs typeface="Arial"/>
                <a:sym typeface="Arial"/>
              </a:rPr>
              <a:t>Tableau</a:t>
            </a:r>
            <a:endParaRPr sz="1200">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lang="en" sz="1200">
                <a:highlight>
                  <a:schemeClr val="dk1"/>
                </a:highlight>
                <a:latin typeface="Arial"/>
                <a:ea typeface="Arial"/>
                <a:cs typeface="Arial"/>
                <a:sym typeface="Arial"/>
              </a:rPr>
              <a:t>GitHub</a:t>
            </a:r>
            <a:endParaRPr sz="1200">
              <a:highlight>
                <a:schemeClr val="dk1"/>
              </a:highlight>
              <a:latin typeface="Arial"/>
              <a:ea typeface="Arial"/>
              <a:cs typeface="Arial"/>
              <a:sym typeface="Arial"/>
            </a:endParaRPr>
          </a:p>
        </p:txBody>
      </p:sp>
      <p:sp>
        <p:nvSpPr>
          <p:cNvPr id="261" name="Google Shape;261;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27"/>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975950" y="1706575"/>
            <a:ext cx="7349100" cy="16263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SzPts val="990"/>
              <a:buNone/>
            </a:pPr>
            <a:r>
              <a:rPr lang="en" sz="4100">
                <a:latin typeface="Arial"/>
                <a:ea typeface="Arial"/>
                <a:cs typeface="Arial"/>
                <a:sym typeface="Arial"/>
              </a:rPr>
              <a:t>Thank You! </a:t>
            </a:r>
            <a:endParaRPr sz="4100">
              <a:latin typeface="Arial"/>
              <a:ea typeface="Arial"/>
              <a:cs typeface="Arial"/>
              <a:sym typeface="Arial"/>
            </a:endParaRPr>
          </a:p>
          <a:p>
            <a:pPr indent="457200" lvl="0" marL="0" rtl="0" algn="l">
              <a:spcBef>
                <a:spcPts val="0"/>
              </a:spcBef>
              <a:spcAft>
                <a:spcPts val="0"/>
              </a:spcAft>
              <a:buSzPts val="990"/>
              <a:buNone/>
            </a:pPr>
            <a:r>
              <a:rPr lang="en" sz="4100">
                <a:latin typeface="Arial"/>
                <a:ea typeface="Arial"/>
                <a:cs typeface="Arial"/>
                <a:sym typeface="Arial"/>
              </a:rPr>
              <a:t>We W</a:t>
            </a:r>
            <a:r>
              <a:rPr lang="en" sz="4100">
                <a:latin typeface="Arial"/>
                <a:ea typeface="Arial"/>
                <a:cs typeface="Arial"/>
                <a:sym typeface="Arial"/>
              </a:rPr>
              <a:t>elcome</a:t>
            </a:r>
            <a:r>
              <a:rPr lang="en" sz="4100">
                <a:latin typeface="Arial"/>
                <a:ea typeface="Arial"/>
                <a:cs typeface="Arial"/>
                <a:sym typeface="Arial"/>
              </a:rPr>
              <a:t> Questions </a:t>
            </a:r>
            <a:endParaRPr sz="4100">
              <a:latin typeface="Arial"/>
              <a:ea typeface="Arial"/>
              <a:cs typeface="Arial"/>
              <a:sym typeface="Arial"/>
            </a:endParaRPr>
          </a:p>
        </p:txBody>
      </p:sp>
      <p:sp>
        <p:nvSpPr>
          <p:cNvPr id="268" name="Google Shape;26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07125" y="19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Overview Of Our Project</a:t>
            </a:r>
            <a:endParaRPr sz="2800">
              <a:latin typeface="Arial"/>
              <a:ea typeface="Arial"/>
              <a:cs typeface="Arial"/>
              <a:sym typeface="Arial"/>
            </a:endParaRPr>
          </a:p>
        </p:txBody>
      </p:sp>
      <p:sp>
        <p:nvSpPr>
          <p:cNvPr id="135" name="Google Shape;135;p14"/>
          <p:cNvSpPr txBox="1"/>
          <p:nvPr>
            <p:ph idx="1" type="body"/>
          </p:nvPr>
        </p:nvSpPr>
        <p:spPr>
          <a:xfrm>
            <a:off x="335825" y="1152200"/>
            <a:ext cx="4111500" cy="3396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32" u="sng">
                <a:latin typeface="Arial"/>
                <a:ea typeface="Arial"/>
                <a:cs typeface="Arial"/>
                <a:sym typeface="Arial"/>
              </a:rPr>
              <a:t>Why are we passionate </a:t>
            </a:r>
            <a:r>
              <a:rPr lang="en" sz="1632" u="sng">
                <a:latin typeface="Arial"/>
                <a:ea typeface="Arial"/>
                <a:cs typeface="Arial"/>
                <a:sym typeface="Arial"/>
              </a:rPr>
              <a:t>about this topic?</a:t>
            </a:r>
            <a:endParaRPr sz="1632" u="sng">
              <a:latin typeface="Arial"/>
              <a:ea typeface="Arial"/>
              <a:cs typeface="Arial"/>
              <a:sym typeface="Arial"/>
            </a:endParaRPr>
          </a:p>
          <a:p>
            <a:pPr indent="-304800" lvl="0" marL="457200" rtl="0" algn="l">
              <a:lnSpc>
                <a:spcPct val="150000"/>
              </a:lnSpc>
              <a:spcBef>
                <a:spcPts val="1200"/>
              </a:spcBef>
              <a:spcAft>
                <a:spcPts val="0"/>
              </a:spcAft>
              <a:buSzPts val="1200"/>
              <a:buFont typeface="Arial"/>
              <a:buChar char="●"/>
            </a:pPr>
            <a:r>
              <a:rPr lang="en" sz="1200">
                <a:latin typeface="Arial"/>
                <a:ea typeface="Arial"/>
                <a:cs typeface="Arial"/>
                <a:sym typeface="Arial"/>
              </a:rPr>
              <a:t>In the last decade we’ve seen an increase in concern in the media about mental health from news, social media</a:t>
            </a:r>
            <a:r>
              <a:rPr lang="en" sz="1200">
                <a:latin typeface="Arial"/>
                <a:ea typeface="Arial"/>
                <a:cs typeface="Arial"/>
                <a:sym typeface="Arial"/>
              </a:rPr>
              <a:t>, TV and movies, </a:t>
            </a:r>
            <a:r>
              <a:rPr lang="en" sz="1200">
                <a:latin typeface="Arial"/>
                <a:ea typeface="Arial"/>
                <a:cs typeface="Arial"/>
                <a:sym typeface="Arial"/>
              </a:rPr>
              <a:t>and even in conversation.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Is mental health a new problem or was it just not publicized like it is now?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In our project we are looking to answer a few questions about suicide rate worldwide. </a:t>
            </a:r>
            <a:endParaRPr sz="1200">
              <a:latin typeface="Arial"/>
              <a:ea typeface="Arial"/>
              <a:cs typeface="Arial"/>
              <a:sym typeface="Arial"/>
            </a:endParaRPr>
          </a:p>
        </p:txBody>
      </p:sp>
      <p:sp>
        <p:nvSpPr>
          <p:cNvPr id="136" name="Google Shape;136;p14"/>
          <p:cNvSpPr txBox="1"/>
          <p:nvPr>
            <p:ph idx="2" type="body"/>
          </p:nvPr>
        </p:nvSpPr>
        <p:spPr>
          <a:xfrm>
            <a:off x="4928100" y="1152200"/>
            <a:ext cx="3403200" cy="343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u="sng">
                <a:latin typeface="Arial"/>
                <a:ea typeface="Arial"/>
                <a:cs typeface="Arial"/>
                <a:sym typeface="Arial"/>
              </a:rPr>
              <a:t>What do we want to know? </a:t>
            </a:r>
            <a:endParaRPr sz="1600" u="sng">
              <a:latin typeface="Arial"/>
              <a:ea typeface="Arial"/>
              <a:cs typeface="Arial"/>
              <a:sym typeface="Arial"/>
            </a:endParaRPr>
          </a:p>
          <a:p>
            <a:pPr indent="-304800" lvl="0" marL="457200" marR="190500" rtl="0" algn="l">
              <a:lnSpc>
                <a:spcPct val="146668"/>
              </a:lnSpc>
              <a:spcBef>
                <a:spcPts val="1200"/>
              </a:spcBef>
              <a:spcAft>
                <a:spcPts val="0"/>
              </a:spcAft>
              <a:buSzPts val="1200"/>
              <a:buFont typeface="Arial"/>
              <a:buChar char="●"/>
            </a:pPr>
            <a:r>
              <a:rPr lang="en" sz="1200">
                <a:latin typeface="Arial"/>
                <a:ea typeface="Arial"/>
                <a:cs typeface="Arial"/>
                <a:sym typeface="Arial"/>
              </a:rPr>
              <a:t>Are younger generations more susceptible to mental health and suicide?</a:t>
            </a:r>
            <a:endParaRPr sz="1200">
              <a:latin typeface="Arial"/>
              <a:ea typeface="Arial"/>
              <a:cs typeface="Arial"/>
              <a:sym typeface="Arial"/>
            </a:endParaRPr>
          </a:p>
          <a:p>
            <a:pPr indent="-304800" lvl="0" marL="457200" marR="190500" rtl="0" algn="l">
              <a:lnSpc>
                <a:spcPct val="146668"/>
              </a:lnSpc>
              <a:spcBef>
                <a:spcPts val="0"/>
              </a:spcBef>
              <a:spcAft>
                <a:spcPts val="0"/>
              </a:spcAft>
              <a:buSzPts val="1200"/>
              <a:buFont typeface="Arial"/>
              <a:buChar char="●"/>
            </a:pPr>
            <a:r>
              <a:rPr lang="en" sz="1200">
                <a:latin typeface="Arial"/>
                <a:ea typeface="Arial"/>
                <a:cs typeface="Arial"/>
                <a:sym typeface="Arial"/>
              </a:rPr>
              <a:t>Which sex is committing suicide at a higher rate worldwide?</a:t>
            </a:r>
            <a:endParaRPr sz="1200">
              <a:latin typeface="Arial"/>
              <a:ea typeface="Arial"/>
              <a:cs typeface="Arial"/>
              <a:sym typeface="Arial"/>
            </a:endParaRPr>
          </a:p>
          <a:p>
            <a:pPr indent="-304800" lvl="0" marL="457200" marR="190500" rtl="0" algn="l">
              <a:lnSpc>
                <a:spcPct val="146668"/>
              </a:lnSpc>
              <a:spcBef>
                <a:spcPts val="0"/>
              </a:spcBef>
              <a:spcAft>
                <a:spcPts val="0"/>
              </a:spcAft>
              <a:buSzPts val="1200"/>
              <a:buFont typeface="Arial"/>
              <a:buChar char="●"/>
            </a:pPr>
            <a:r>
              <a:rPr lang="en" sz="1200">
                <a:latin typeface="Arial"/>
                <a:ea typeface="Arial"/>
                <a:cs typeface="Arial"/>
                <a:sym typeface="Arial"/>
              </a:rPr>
              <a:t>Does a countries’ status have any effect on mental health</a:t>
            </a:r>
            <a:endParaRPr sz="1200">
              <a:latin typeface="Arial"/>
              <a:ea typeface="Arial"/>
              <a:cs typeface="Arial"/>
              <a:sym typeface="Arial"/>
            </a:endParaRPr>
          </a:p>
          <a:p>
            <a:pPr indent="-304800" lvl="0" marL="457200" marR="190500" rtl="0" algn="l">
              <a:lnSpc>
                <a:spcPct val="146668"/>
              </a:lnSpc>
              <a:spcBef>
                <a:spcPts val="0"/>
              </a:spcBef>
              <a:spcAft>
                <a:spcPts val="0"/>
              </a:spcAft>
              <a:buSzPts val="1200"/>
              <a:buFont typeface="Arial"/>
              <a:buChar char="●"/>
            </a:pPr>
            <a:r>
              <a:rPr lang="en" sz="1200">
                <a:latin typeface="Arial"/>
                <a:ea typeface="Arial"/>
                <a:cs typeface="Arial"/>
                <a:sym typeface="Arial"/>
              </a:rPr>
              <a:t>Does a country’s economy (GDP) affect suicide rates?</a:t>
            </a:r>
            <a:endParaRPr sz="1200">
              <a:latin typeface="Arial"/>
              <a:ea typeface="Arial"/>
              <a:cs typeface="Arial"/>
              <a:sym typeface="Arial"/>
            </a:endParaRPr>
          </a:p>
          <a:p>
            <a:pPr indent="-304800" lvl="0" marL="457200" marR="190500" rtl="0" algn="l">
              <a:lnSpc>
                <a:spcPct val="146668"/>
              </a:lnSpc>
              <a:spcBef>
                <a:spcPts val="0"/>
              </a:spcBef>
              <a:spcAft>
                <a:spcPts val="0"/>
              </a:spcAft>
              <a:buSzPts val="1200"/>
              <a:buFont typeface="Arial"/>
              <a:buChar char="●"/>
            </a:pPr>
            <a:r>
              <a:rPr lang="en" sz="1200">
                <a:latin typeface="Arial"/>
                <a:ea typeface="Arial"/>
                <a:cs typeface="Arial"/>
                <a:sym typeface="Arial"/>
              </a:rPr>
              <a:t>Over the years has suicide and mental health become a silent pandemic?</a:t>
            </a:r>
            <a:endParaRPr sz="1200">
              <a:latin typeface="Arial"/>
              <a:ea typeface="Arial"/>
              <a:cs typeface="Arial"/>
              <a:sym typeface="Arial"/>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4"/>
          <p:cNvSpPr txBox="1"/>
          <p:nvPr/>
        </p:nvSpPr>
        <p:spPr>
          <a:xfrm>
            <a:off x="1018325" y="4540375"/>
            <a:ext cx="58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9" name="Google Shape;139;p14"/>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227725" y="207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The Dataset Used</a:t>
            </a:r>
            <a:endParaRPr sz="2800">
              <a:latin typeface="Arial"/>
              <a:ea typeface="Arial"/>
              <a:cs typeface="Arial"/>
              <a:sym typeface="Arial"/>
            </a:endParaRPr>
          </a:p>
        </p:txBody>
      </p:sp>
      <p:sp>
        <p:nvSpPr>
          <p:cNvPr id="145" name="Google Shape;145;p15"/>
          <p:cNvSpPr txBox="1"/>
          <p:nvPr>
            <p:ph idx="1" type="body"/>
          </p:nvPr>
        </p:nvSpPr>
        <p:spPr>
          <a:xfrm>
            <a:off x="263750" y="1162475"/>
            <a:ext cx="8550000" cy="2939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Since we decided to tackle the silent yet serious issue of mental health, we believed it was best to look for a dataset that can give us a broad world view and an understandable  one.</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The dataset we chose to incorporate into our analysis is the </a:t>
            </a:r>
            <a:r>
              <a:rPr b="1" lang="en" sz="1200" u="sng">
                <a:latin typeface="Arial"/>
                <a:ea typeface="Arial"/>
                <a:cs typeface="Arial"/>
                <a:sym typeface="Arial"/>
              </a:rPr>
              <a:t>Suicide Rates Overview 1985 to 2016 </a:t>
            </a:r>
            <a:r>
              <a:rPr lang="en" sz="1200">
                <a:latin typeface="Arial"/>
                <a:ea typeface="Arial"/>
                <a:cs typeface="Arial"/>
                <a:sym typeface="Arial"/>
              </a:rPr>
              <a:t>uploaded by Rusty from Kaggle.com</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This dataset gives first gives us a broad view on the topic by first pulling data </a:t>
            </a:r>
            <a:r>
              <a:rPr lang="en" sz="1200">
                <a:latin typeface="Arial"/>
                <a:ea typeface="Arial"/>
                <a:cs typeface="Arial"/>
                <a:sym typeface="Arial"/>
              </a:rPr>
              <a:t>across</a:t>
            </a:r>
            <a:r>
              <a:rPr lang="en" sz="1200">
                <a:latin typeface="Arial"/>
                <a:ea typeface="Arial"/>
                <a:cs typeface="Arial"/>
                <a:sym typeface="Arial"/>
              </a:rPr>
              <a:t> </a:t>
            </a:r>
            <a:r>
              <a:rPr lang="en" sz="1200">
                <a:latin typeface="Arial"/>
                <a:ea typeface="Arial"/>
                <a:cs typeface="Arial"/>
                <a:sym typeface="Arial"/>
              </a:rPr>
              <a:t>multiple</a:t>
            </a:r>
            <a:r>
              <a:rPr lang="en" sz="1200">
                <a:latin typeface="Arial"/>
                <a:ea typeface="Arial"/>
                <a:cs typeface="Arial"/>
                <a:sym typeface="Arial"/>
              </a:rPr>
              <a:t> countries worldwide with around 30 years worth of data!</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In addition, this dataset also showed us many aspects of each country’s citizens who have committed suicide in hopes of inspiring suicide prevention.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Some of the aspect we will take a look at include:</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Gender</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Age</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Socio </a:t>
            </a:r>
            <a:r>
              <a:rPr lang="en" sz="1200">
                <a:latin typeface="Arial"/>
                <a:ea typeface="Arial"/>
                <a:cs typeface="Arial"/>
                <a:sym typeface="Arial"/>
              </a:rPr>
              <a:t>Economic</a:t>
            </a:r>
            <a:r>
              <a:rPr lang="en" sz="1200">
                <a:latin typeface="Arial"/>
                <a:ea typeface="Arial"/>
                <a:cs typeface="Arial"/>
                <a:sym typeface="Arial"/>
              </a:rPr>
              <a:t> backgrounds, etc</a:t>
            </a:r>
            <a:endParaRPr sz="1200">
              <a:latin typeface="Arial"/>
              <a:ea typeface="Arial"/>
              <a:cs typeface="Arial"/>
              <a:sym typeface="Arial"/>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15"/>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08325" y="218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Tools Used To Perform Our Analysis</a:t>
            </a:r>
            <a:endParaRPr sz="2800">
              <a:latin typeface="Arial"/>
              <a:ea typeface="Arial"/>
              <a:cs typeface="Arial"/>
              <a:sym typeface="Arial"/>
            </a:endParaRPr>
          </a:p>
        </p:txBody>
      </p:sp>
      <p:sp>
        <p:nvSpPr>
          <p:cNvPr id="153" name="Google Shape;153;p16"/>
          <p:cNvSpPr txBox="1"/>
          <p:nvPr>
            <p:ph idx="1" type="body"/>
          </p:nvPr>
        </p:nvSpPr>
        <p:spPr>
          <a:xfrm>
            <a:off x="233175" y="1126975"/>
            <a:ext cx="8318100" cy="3259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The model we believed would fit best with our dataset is the Supervised Machine Learning Model.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We first noticed that the data we had found provided the labels we needed in order to predict possible future trends.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In order to best look for predictions, we believed using multiple algorithms (using Linear Regression and Decision Trees) can show us any substantial differences in accuracy our results may have produced.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 </a:t>
            </a:r>
            <a:r>
              <a:rPr lang="en" sz="1200">
                <a:latin typeface="Arial"/>
                <a:ea typeface="Arial"/>
                <a:cs typeface="Arial"/>
                <a:sym typeface="Arial"/>
              </a:rPr>
              <a:t>algorithms</a:t>
            </a:r>
            <a:r>
              <a:rPr lang="en" sz="1200">
                <a:latin typeface="Arial"/>
                <a:ea typeface="Arial"/>
                <a:cs typeface="Arial"/>
                <a:sym typeface="Arial"/>
              </a:rPr>
              <a:t> we found to be the best for our data include:</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BalancedRandomForestClassifier</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SMOTEEN </a:t>
            </a:r>
            <a:endParaRPr sz="1200">
              <a:latin typeface="Arial"/>
              <a:ea typeface="Arial"/>
              <a:cs typeface="Arial"/>
              <a:sym typeface="Arial"/>
            </a:endParaRPr>
          </a:p>
          <a:p>
            <a:pPr indent="-304800" lvl="2" marL="1371600" rtl="0" algn="l">
              <a:spcBef>
                <a:spcPts val="0"/>
              </a:spcBef>
              <a:spcAft>
                <a:spcPts val="0"/>
              </a:spcAft>
              <a:buSzPts val="1200"/>
              <a:buFont typeface="Arial"/>
              <a:buChar char="■"/>
            </a:pPr>
            <a:r>
              <a:rPr lang="en" sz="1200">
                <a:latin typeface="Arial"/>
                <a:ea typeface="Arial"/>
                <a:cs typeface="Arial"/>
                <a:sym typeface="Arial"/>
              </a:rPr>
              <a:t>RandomOverSampler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We used Tableau in order to provide visualizations of the different correlations seen due to the many factors that can lead to suicide. </a:t>
            </a:r>
            <a:endParaRPr sz="1200">
              <a:latin typeface="Arial"/>
              <a:ea typeface="Arial"/>
              <a:cs typeface="Arial"/>
              <a:sym typeface="Arial"/>
            </a:endParaRPr>
          </a:p>
        </p:txBody>
      </p:sp>
      <p:sp>
        <p:nvSpPr>
          <p:cNvPr id="154" name="Google Shape;154;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16"/>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72675" y="371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We Used</a:t>
            </a:r>
            <a:endParaRPr/>
          </a:p>
        </p:txBody>
      </p:sp>
      <p:sp>
        <p:nvSpPr>
          <p:cNvPr id="161" name="Google Shape;161;p17"/>
          <p:cNvSpPr txBox="1"/>
          <p:nvPr>
            <p:ph idx="1" type="body"/>
          </p:nvPr>
        </p:nvSpPr>
        <p:spPr>
          <a:xfrm>
            <a:off x="592750" y="964850"/>
            <a:ext cx="7875900" cy="1282500"/>
          </a:xfrm>
          <a:prstGeom prst="rect">
            <a:avLst/>
          </a:prstGeom>
        </p:spPr>
        <p:txBody>
          <a:bodyPr anchorCtr="0" anchor="t" bIns="91425" lIns="91425" spcFirstLastPara="1" rIns="91425" wrap="square" tIns="91425">
            <a:normAutofit fontScale="25000" lnSpcReduction="20000"/>
          </a:bodyPr>
          <a:lstStyle/>
          <a:p>
            <a:pPr indent="-306387" lvl="0" marL="457200" rtl="0" algn="l">
              <a:spcBef>
                <a:spcPts val="0"/>
              </a:spcBef>
              <a:spcAft>
                <a:spcPts val="0"/>
              </a:spcAft>
              <a:buSzPct val="100000"/>
              <a:buChar char="●"/>
            </a:pPr>
            <a:r>
              <a:rPr lang="en" sz="4900"/>
              <a:t>The dataset we grabbed contained data from around 100 countries around the world.</a:t>
            </a:r>
            <a:endParaRPr sz="4900"/>
          </a:p>
          <a:p>
            <a:pPr indent="-306387" lvl="0" marL="457200" rtl="0" algn="l">
              <a:spcBef>
                <a:spcPts val="0"/>
              </a:spcBef>
              <a:spcAft>
                <a:spcPts val="0"/>
              </a:spcAft>
              <a:buSzPct val="100000"/>
              <a:buChar char="●"/>
            </a:pPr>
            <a:r>
              <a:rPr lang="en" sz="4900"/>
              <a:t>We wanted to look for possible trends that can lead to suicide while also taking socioeconomic status into </a:t>
            </a:r>
            <a:r>
              <a:rPr lang="en" sz="4900"/>
              <a:t>consideration to see if the model can create accurate predictions.</a:t>
            </a:r>
            <a:endParaRPr sz="4900"/>
          </a:p>
          <a:p>
            <a:pPr indent="-306387" lvl="0" marL="457200" rtl="0" algn="l">
              <a:spcBef>
                <a:spcPts val="0"/>
              </a:spcBef>
              <a:spcAft>
                <a:spcPts val="0"/>
              </a:spcAft>
              <a:buSzPct val="100000"/>
              <a:buChar char="●"/>
            </a:pPr>
            <a:r>
              <a:rPr lang="en" sz="4900"/>
              <a:t>We decided to make one dataframe comparing two first world countries (Uk &amp; USA)  as well as a first and third world country  ( USA &amp; Jamaica) to grab both extremes of the </a:t>
            </a:r>
            <a:r>
              <a:rPr lang="en" sz="4900"/>
              <a:t>economic</a:t>
            </a:r>
            <a:r>
              <a:rPr lang="en" sz="4900"/>
              <a:t> spectrum.</a:t>
            </a:r>
            <a:endParaRPr sz="4900"/>
          </a:p>
          <a:p>
            <a:pPr indent="0" lvl="0" marL="0" rtl="0" algn="l">
              <a:spcBef>
                <a:spcPts val="1200"/>
              </a:spcBef>
              <a:spcAft>
                <a:spcPts val="1200"/>
              </a:spcAft>
              <a:buNone/>
            </a:pPr>
            <a:r>
              <a:t/>
            </a:r>
            <a:endParaRPr sz="2100"/>
          </a:p>
        </p:txBody>
      </p:sp>
      <p:sp>
        <p:nvSpPr>
          <p:cNvPr id="162" name="Google Shape;162;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17"/>
          <p:cNvPicPr preferRelativeResize="0"/>
          <p:nvPr/>
        </p:nvPicPr>
        <p:blipFill rotWithShape="1">
          <a:blip r:embed="rId3">
            <a:alphaModFix/>
          </a:blip>
          <a:srcRect b="2429" l="0" r="0" t="0"/>
          <a:stretch/>
        </p:blipFill>
        <p:spPr>
          <a:xfrm>
            <a:off x="272675" y="2247462"/>
            <a:ext cx="4299325" cy="2296200"/>
          </a:xfrm>
          <a:prstGeom prst="rect">
            <a:avLst/>
          </a:prstGeom>
          <a:noFill/>
          <a:ln>
            <a:noFill/>
          </a:ln>
        </p:spPr>
      </p:pic>
      <p:pic>
        <p:nvPicPr>
          <p:cNvPr id="164" name="Google Shape;164;p17"/>
          <p:cNvPicPr preferRelativeResize="0"/>
          <p:nvPr/>
        </p:nvPicPr>
        <p:blipFill>
          <a:blip r:embed="rId4">
            <a:alphaModFix/>
          </a:blip>
          <a:stretch>
            <a:fillRect/>
          </a:stretch>
        </p:blipFill>
        <p:spPr>
          <a:xfrm>
            <a:off x="4702100" y="2247450"/>
            <a:ext cx="4092073" cy="2296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68200" y="135875"/>
            <a:ext cx="8557800" cy="9546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rPr lang="en" sz="2200">
                <a:latin typeface="Arial"/>
                <a:ea typeface="Arial"/>
                <a:cs typeface="Arial"/>
                <a:sym typeface="Arial"/>
              </a:rPr>
              <a:t>Are younger generations more susceptible to mental health problems and suicide?</a:t>
            </a:r>
            <a:endParaRPr sz="2200">
              <a:latin typeface="Arial"/>
              <a:ea typeface="Arial"/>
              <a:cs typeface="Arial"/>
              <a:sym typeface="Arial"/>
            </a:endParaRPr>
          </a:p>
        </p:txBody>
      </p:sp>
      <p:sp>
        <p:nvSpPr>
          <p:cNvPr id="170" name="Google Shape;170;p18"/>
          <p:cNvSpPr txBox="1"/>
          <p:nvPr/>
        </p:nvSpPr>
        <p:spPr>
          <a:xfrm>
            <a:off x="1306650" y="4116025"/>
            <a:ext cx="61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18"/>
          <p:cNvSpPr txBox="1"/>
          <p:nvPr/>
        </p:nvSpPr>
        <p:spPr>
          <a:xfrm>
            <a:off x="4928200" y="1772100"/>
            <a:ext cx="38679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When we were creating the questions we created </a:t>
            </a:r>
            <a:r>
              <a:rPr lang="en" sz="1200"/>
              <a:t>hypothesis</a:t>
            </a:r>
            <a:r>
              <a:rPr lang="en" sz="1200"/>
              <a:t> of what we thought the answer would be. For this questions we assumed more suicide would be in people 30 or below. Through analyzing the data we discovered that in fact 34-54 year olds are more susceptible to suicides over any other age group. </a:t>
            </a:r>
            <a:endParaRPr sz="1200"/>
          </a:p>
        </p:txBody>
      </p:sp>
      <p:pic>
        <p:nvPicPr>
          <p:cNvPr id="172" name="Google Shape;172;p18"/>
          <p:cNvPicPr preferRelativeResize="0"/>
          <p:nvPr/>
        </p:nvPicPr>
        <p:blipFill rotWithShape="1">
          <a:blip r:embed="rId3">
            <a:alphaModFix/>
          </a:blip>
          <a:srcRect b="42915" l="0" r="0" t="0"/>
          <a:stretch/>
        </p:blipFill>
        <p:spPr>
          <a:xfrm>
            <a:off x="387725" y="1837375"/>
            <a:ext cx="4468500" cy="1597024"/>
          </a:xfrm>
          <a:prstGeom prst="rect">
            <a:avLst/>
          </a:prstGeom>
          <a:noFill/>
          <a:ln>
            <a:noFill/>
          </a:ln>
          <a:effectLst>
            <a:outerShdw blurRad="57150" rotWithShape="0" algn="bl" dir="5400000" dist="19050">
              <a:srgbClr val="000000">
                <a:alpha val="50000"/>
              </a:srgbClr>
            </a:outerShdw>
          </a:effectLst>
        </p:spPr>
      </p:pic>
      <p:sp>
        <p:nvSpPr>
          <p:cNvPr id="173" name="Google Shape;17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18"/>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219600" y="215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Suicide rates based on generations:</a:t>
            </a:r>
            <a:endParaRPr sz="2800">
              <a:latin typeface="Arial"/>
              <a:ea typeface="Arial"/>
              <a:cs typeface="Arial"/>
              <a:sym typeface="Arial"/>
            </a:endParaRPr>
          </a:p>
        </p:txBody>
      </p:sp>
      <p:pic>
        <p:nvPicPr>
          <p:cNvPr id="180" name="Google Shape;180;p19"/>
          <p:cNvPicPr preferRelativeResize="0"/>
          <p:nvPr/>
        </p:nvPicPr>
        <p:blipFill>
          <a:blip r:embed="rId3">
            <a:alphaModFix/>
          </a:blip>
          <a:stretch>
            <a:fillRect/>
          </a:stretch>
        </p:blipFill>
        <p:spPr>
          <a:xfrm>
            <a:off x="403300" y="1417187"/>
            <a:ext cx="3946902" cy="1990275"/>
          </a:xfrm>
          <a:prstGeom prst="rect">
            <a:avLst/>
          </a:prstGeom>
          <a:noFill/>
          <a:ln>
            <a:noFill/>
          </a:ln>
          <a:effectLst>
            <a:outerShdw blurRad="57150" rotWithShape="0" algn="bl" dir="5400000" dist="19050">
              <a:srgbClr val="000000">
                <a:alpha val="50000"/>
              </a:srgbClr>
            </a:outerShdw>
          </a:effectLst>
        </p:spPr>
      </p:pic>
      <p:sp>
        <p:nvSpPr>
          <p:cNvPr id="181" name="Google Shape;181;p19"/>
          <p:cNvSpPr txBox="1"/>
          <p:nvPr/>
        </p:nvSpPr>
        <p:spPr>
          <a:xfrm>
            <a:off x="4442200" y="1510250"/>
            <a:ext cx="43395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As we can see on the graph different generations had spikes of suicides along the years. One that particularly stood out to us was that Gen x had a massive spike in suicides between the year 2008 and 2012. </a:t>
            </a:r>
            <a:endParaRPr sz="1200"/>
          </a:p>
          <a:p>
            <a:pPr indent="-304800" lvl="0" marL="457200" rtl="0" algn="l">
              <a:spcBef>
                <a:spcPts val="0"/>
              </a:spcBef>
              <a:spcAft>
                <a:spcPts val="0"/>
              </a:spcAft>
              <a:buSzPts val="1200"/>
              <a:buChar char="●"/>
            </a:pPr>
            <a:r>
              <a:rPr lang="en" sz="1200"/>
              <a:t>This </a:t>
            </a:r>
            <a:r>
              <a:rPr lang="en" sz="1200"/>
              <a:t>caught our attention because gen x was the most affected by the housing crisis. Many families were put in trying positions and we’re sure that mental health was in crisis as well during that time. </a:t>
            </a:r>
            <a:endParaRPr sz="1200"/>
          </a:p>
          <a:p>
            <a:pPr indent="-304800" lvl="0" marL="457200" rtl="0" algn="l">
              <a:spcBef>
                <a:spcPts val="0"/>
              </a:spcBef>
              <a:spcAft>
                <a:spcPts val="0"/>
              </a:spcAft>
              <a:buSzPts val="1200"/>
              <a:buChar char="●"/>
            </a:pPr>
            <a:r>
              <a:rPr lang="en" sz="1200"/>
              <a:t>But overall it appears to us suicide rates seem to be decreasing. with all generations.</a:t>
            </a:r>
            <a:endParaRPr sz="1200"/>
          </a:p>
        </p:txBody>
      </p:sp>
      <p:sp>
        <p:nvSpPr>
          <p:cNvPr id="182" name="Google Shape;182;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19"/>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212300" y="212350"/>
            <a:ext cx="8727000" cy="954600"/>
          </a:xfrm>
          <a:prstGeom prst="rect">
            <a:avLst/>
          </a:prstGeom>
        </p:spPr>
        <p:txBody>
          <a:bodyPr anchorCtr="0" anchor="t" bIns="91425" lIns="91425" spcFirstLastPara="1" rIns="91425" wrap="square" tIns="91425">
            <a:noAutofit/>
          </a:bodyPr>
          <a:lstStyle/>
          <a:p>
            <a:pPr indent="0" lvl="0" marL="0" marR="190500" rtl="0" algn="l">
              <a:lnSpc>
                <a:spcPct val="146668"/>
              </a:lnSpc>
              <a:spcBef>
                <a:spcPts val="0"/>
              </a:spcBef>
              <a:spcAft>
                <a:spcPts val="0"/>
              </a:spcAft>
              <a:buClr>
                <a:schemeClr val="dk1"/>
              </a:buClr>
              <a:buSzPts val="1100"/>
              <a:buFont typeface="Arial"/>
              <a:buNone/>
            </a:pPr>
            <a:r>
              <a:rPr lang="en" sz="2400">
                <a:latin typeface="Arial"/>
                <a:ea typeface="Arial"/>
                <a:cs typeface="Arial"/>
                <a:sym typeface="Arial"/>
              </a:rPr>
              <a:t>Which sex is committing suicide at a higher rate worldwide?</a:t>
            </a:r>
            <a:endParaRPr sz="2400">
              <a:latin typeface="Arial"/>
              <a:ea typeface="Arial"/>
              <a:cs typeface="Arial"/>
              <a:sym typeface="Arial"/>
            </a:endParaRPr>
          </a:p>
        </p:txBody>
      </p:sp>
      <p:sp>
        <p:nvSpPr>
          <p:cNvPr id="189" name="Google Shape;189;p20"/>
          <p:cNvSpPr txBox="1"/>
          <p:nvPr/>
        </p:nvSpPr>
        <p:spPr>
          <a:xfrm>
            <a:off x="4987375" y="1031425"/>
            <a:ext cx="38769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1A1D21"/>
              </a:buClr>
              <a:buSzPts val="1200"/>
              <a:buChar char="●"/>
            </a:pPr>
            <a:r>
              <a:rPr lang="en" sz="1200">
                <a:solidFill>
                  <a:srgbClr val="1A1D21"/>
                </a:solidFill>
              </a:rPr>
              <a:t>Our analysis has shown that men commit suicide worldwide at a higher rate than women. This number is not just a slight difference, it is staggering. </a:t>
            </a:r>
            <a:endParaRPr sz="1200">
              <a:solidFill>
                <a:srgbClr val="1A1D21"/>
              </a:solidFill>
            </a:endParaRPr>
          </a:p>
          <a:p>
            <a:pPr indent="-304800" lvl="0" marL="457200" rtl="0" algn="l">
              <a:spcBef>
                <a:spcPts val="0"/>
              </a:spcBef>
              <a:spcAft>
                <a:spcPts val="0"/>
              </a:spcAft>
              <a:buClr>
                <a:srgbClr val="1A1D21"/>
              </a:buClr>
              <a:buSzPts val="1200"/>
              <a:buChar char="●"/>
            </a:pPr>
            <a:r>
              <a:rPr lang="en" sz="1200">
                <a:solidFill>
                  <a:srgbClr val="1A1D21"/>
                </a:solidFill>
              </a:rPr>
              <a:t>Mental health might not be just a men problem but due to </a:t>
            </a:r>
            <a:r>
              <a:rPr lang="en" sz="1200">
                <a:solidFill>
                  <a:srgbClr val="1A1D21"/>
                </a:solidFill>
              </a:rPr>
              <a:t>societal</a:t>
            </a:r>
            <a:r>
              <a:rPr lang="en" sz="1200">
                <a:solidFill>
                  <a:srgbClr val="1A1D21"/>
                </a:solidFill>
              </a:rPr>
              <a:t> pressures and stereotypes less men seek help when struggling with mental health. </a:t>
            </a:r>
            <a:endParaRPr sz="1200">
              <a:solidFill>
                <a:srgbClr val="1A1D21"/>
              </a:solidFill>
            </a:endParaRPr>
          </a:p>
          <a:p>
            <a:pPr indent="-304800" lvl="1" marL="914400" rtl="0" algn="l">
              <a:spcBef>
                <a:spcPts val="0"/>
              </a:spcBef>
              <a:spcAft>
                <a:spcPts val="0"/>
              </a:spcAft>
              <a:buClr>
                <a:srgbClr val="1A1D21"/>
              </a:buClr>
              <a:buSzPts val="1200"/>
              <a:buChar char="○"/>
            </a:pPr>
            <a:r>
              <a:rPr lang="en" sz="1200">
                <a:solidFill>
                  <a:srgbClr val="1A1D21"/>
                </a:solidFill>
              </a:rPr>
              <a:t>Less men go to therapy, less men use anti depression medication, and more men feel the need to internalize their problems. All these factors lead to men having a high rate on suicide. About 70% of all suicide were men.</a:t>
            </a:r>
            <a:endParaRPr sz="1200">
              <a:solidFill>
                <a:srgbClr val="1A1D21"/>
              </a:solidFill>
            </a:endParaRPr>
          </a:p>
          <a:p>
            <a:pPr indent="-304800" lvl="0" marL="457200" rtl="0" algn="l">
              <a:spcBef>
                <a:spcPts val="0"/>
              </a:spcBef>
              <a:spcAft>
                <a:spcPts val="0"/>
              </a:spcAft>
              <a:buClr>
                <a:srgbClr val="1A1D21"/>
              </a:buClr>
              <a:buSzPts val="1200"/>
              <a:buChar char="●"/>
            </a:pPr>
            <a:r>
              <a:rPr lang="en" sz="1200">
                <a:solidFill>
                  <a:srgbClr val="1A1D21"/>
                </a:solidFill>
              </a:rPr>
              <a:t>In addition, our </a:t>
            </a:r>
            <a:r>
              <a:rPr lang="en" sz="1200">
                <a:solidFill>
                  <a:srgbClr val="1A1D21"/>
                </a:solidFill>
              </a:rPr>
              <a:t>machine</a:t>
            </a:r>
            <a:r>
              <a:rPr lang="en" sz="1200">
                <a:solidFill>
                  <a:srgbClr val="1A1D21"/>
                </a:solidFill>
              </a:rPr>
              <a:t> learning model was able to predict the gender of the </a:t>
            </a:r>
            <a:r>
              <a:rPr lang="en" sz="1200">
                <a:solidFill>
                  <a:srgbClr val="1A1D21"/>
                </a:solidFill>
              </a:rPr>
              <a:t>individuals</a:t>
            </a:r>
            <a:r>
              <a:rPr lang="en" sz="1200">
                <a:solidFill>
                  <a:srgbClr val="1A1D21"/>
                </a:solidFill>
              </a:rPr>
              <a:t> in the dataset around 73% of the time despite them being from two different countries with different </a:t>
            </a:r>
            <a:r>
              <a:rPr lang="en" sz="1200">
                <a:solidFill>
                  <a:srgbClr val="1A1D21"/>
                </a:solidFill>
              </a:rPr>
              <a:t>socioeconomic</a:t>
            </a:r>
            <a:r>
              <a:rPr lang="en" sz="1200">
                <a:solidFill>
                  <a:srgbClr val="1A1D21"/>
                </a:solidFill>
              </a:rPr>
              <a:t> backgrounds.</a:t>
            </a:r>
            <a:endParaRPr sz="1200">
              <a:solidFill>
                <a:srgbClr val="1A1D21"/>
              </a:solidFill>
            </a:endParaRPr>
          </a:p>
        </p:txBody>
      </p:sp>
      <p:pic>
        <p:nvPicPr>
          <p:cNvPr id="190" name="Google Shape;190;p20"/>
          <p:cNvPicPr preferRelativeResize="0"/>
          <p:nvPr/>
        </p:nvPicPr>
        <p:blipFill>
          <a:blip r:embed="rId3">
            <a:alphaModFix/>
          </a:blip>
          <a:stretch>
            <a:fillRect/>
          </a:stretch>
        </p:blipFill>
        <p:spPr>
          <a:xfrm>
            <a:off x="305875" y="1031427"/>
            <a:ext cx="4540000" cy="1567075"/>
          </a:xfrm>
          <a:prstGeom prst="rect">
            <a:avLst/>
          </a:prstGeom>
          <a:noFill/>
          <a:ln>
            <a:noFill/>
          </a:ln>
          <a:effectLst>
            <a:outerShdw blurRad="57150" rotWithShape="0" algn="bl" dir="5400000" dist="19050">
              <a:srgbClr val="000000">
                <a:alpha val="50000"/>
              </a:srgbClr>
            </a:outerShdw>
          </a:effectLst>
        </p:spPr>
      </p:pic>
      <p:sp>
        <p:nvSpPr>
          <p:cNvPr id="191" name="Google Shape;191;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0"/>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pic>
        <p:nvPicPr>
          <p:cNvPr id="193" name="Google Shape;193;p20"/>
          <p:cNvPicPr preferRelativeResize="0"/>
          <p:nvPr/>
        </p:nvPicPr>
        <p:blipFill>
          <a:blip r:embed="rId4">
            <a:alphaModFix/>
          </a:blip>
          <a:stretch>
            <a:fillRect/>
          </a:stretch>
        </p:blipFill>
        <p:spPr>
          <a:xfrm>
            <a:off x="305875" y="2639325"/>
            <a:ext cx="4713951" cy="1421075"/>
          </a:xfrm>
          <a:prstGeom prst="rect">
            <a:avLst/>
          </a:prstGeom>
          <a:noFill/>
          <a:ln>
            <a:noFill/>
          </a:ln>
        </p:spPr>
      </p:pic>
      <p:pic>
        <p:nvPicPr>
          <p:cNvPr id="194" name="Google Shape;194;p20"/>
          <p:cNvPicPr preferRelativeResize="0"/>
          <p:nvPr/>
        </p:nvPicPr>
        <p:blipFill>
          <a:blip r:embed="rId5">
            <a:alphaModFix/>
          </a:blip>
          <a:stretch>
            <a:fillRect/>
          </a:stretch>
        </p:blipFill>
        <p:spPr>
          <a:xfrm>
            <a:off x="305875" y="4101225"/>
            <a:ext cx="3929924" cy="75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212725" y="245800"/>
            <a:ext cx="8520600" cy="572700"/>
          </a:xfrm>
          <a:prstGeom prst="rect">
            <a:avLst/>
          </a:prstGeom>
        </p:spPr>
        <p:txBody>
          <a:bodyPr anchorCtr="0" anchor="t" bIns="91425" lIns="91425" spcFirstLastPara="1" rIns="91425" wrap="square" tIns="91425">
            <a:normAutofit/>
          </a:bodyPr>
          <a:lstStyle/>
          <a:p>
            <a:pPr indent="0" lvl="0" marL="190500" marR="190500" rtl="0" algn="l">
              <a:lnSpc>
                <a:spcPct val="146668"/>
              </a:lnSpc>
              <a:spcBef>
                <a:spcPts val="0"/>
              </a:spcBef>
              <a:spcAft>
                <a:spcPts val="0"/>
              </a:spcAft>
              <a:buClr>
                <a:schemeClr val="dk1"/>
              </a:buClr>
              <a:buSzPts val="1100"/>
              <a:buFont typeface="Arial"/>
              <a:buNone/>
            </a:pPr>
            <a:r>
              <a:rPr lang="en" sz="2050">
                <a:latin typeface="Arial"/>
                <a:ea typeface="Arial"/>
                <a:cs typeface="Arial"/>
                <a:sym typeface="Arial"/>
              </a:rPr>
              <a:t>Which regions of the world are commuting suicide at a higher rate?</a:t>
            </a:r>
            <a:endParaRPr sz="3700">
              <a:latin typeface="Arial"/>
              <a:ea typeface="Arial"/>
              <a:cs typeface="Arial"/>
              <a:sym typeface="Arial"/>
            </a:endParaRPr>
          </a:p>
        </p:txBody>
      </p:sp>
      <p:pic>
        <p:nvPicPr>
          <p:cNvPr id="200" name="Google Shape;200;p21"/>
          <p:cNvPicPr preferRelativeResize="0"/>
          <p:nvPr/>
        </p:nvPicPr>
        <p:blipFill>
          <a:blip r:embed="rId3">
            <a:alphaModFix/>
          </a:blip>
          <a:stretch>
            <a:fillRect/>
          </a:stretch>
        </p:blipFill>
        <p:spPr>
          <a:xfrm>
            <a:off x="318925" y="877725"/>
            <a:ext cx="4134824" cy="1796100"/>
          </a:xfrm>
          <a:prstGeom prst="rect">
            <a:avLst/>
          </a:prstGeom>
          <a:noFill/>
          <a:ln>
            <a:noFill/>
          </a:ln>
          <a:effectLst>
            <a:outerShdw blurRad="57150" rotWithShape="0" algn="bl" dir="5400000" dist="19050">
              <a:srgbClr val="000000">
                <a:alpha val="50000"/>
              </a:srgbClr>
            </a:outerShdw>
          </a:effectLst>
        </p:spPr>
      </p:pic>
      <p:sp>
        <p:nvSpPr>
          <p:cNvPr id="201" name="Google Shape;201;p21"/>
          <p:cNvSpPr txBox="1"/>
          <p:nvPr/>
        </p:nvSpPr>
        <p:spPr>
          <a:xfrm>
            <a:off x="4588350" y="877725"/>
            <a:ext cx="4182000" cy="2047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1A1D21"/>
              </a:buClr>
              <a:buSzPts val="1200"/>
              <a:buChar char="●"/>
            </a:pPr>
            <a:r>
              <a:rPr lang="en" sz="1200">
                <a:solidFill>
                  <a:srgbClr val="1A1D21"/>
                </a:solidFill>
              </a:rPr>
              <a:t>During our analysis of the data we uncovered that 1st world countries had more suicides per capita than anywhere else in the world. Our conclusion for the reasoning came to the reporting of the suicides and the other leading causes of death in those countries due to lack of resources. </a:t>
            </a:r>
            <a:endParaRPr sz="1200">
              <a:solidFill>
                <a:srgbClr val="1A1D21"/>
              </a:solidFill>
            </a:endParaRPr>
          </a:p>
          <a:p>
            <a:pPr indent="-304800" lvl="0" marL="457200" rtl="0" algn="l">
              <a:spcBef>
                <a:spcPts val="0"/>
              </a:spcBef>
              <a:spcAft>
                <a:spcPts val="0"/>
              </a:spcAft>
              <a:buClr>
                <a:srgbClr val="1A1D21"/>
              </a:buClr>
              <a:buSzPts val="1200"/>
              <a:buChar char="●"/>
            </a:pPr>
            <a:r>
              <a:rPr lang="en" sz="1200">
                <a:solidFill>
                  <a:srgbClr val="1A1D21"/>
                </a:solidFill>
              </a:rPr>
              <a:t>When running our model, we wanted to see if our machine can differentiate between the rates across countries with </a:t>
            </a:r>
            <a:r>
              <a:rPr lang="en" sz="1200">
                <a:solidFill>
                  <a:srgbClr val="1A1D21"/>
                </a:solidFill>
              </a:rPr>
              <a:t>different</a:t>
            </a:r>
            <a:r>
              <a:rPr lang="en" sz="1200">
                <a:solidFill>
                  <a:srgbClr val="1A1D21"/>
                </a:solidFill>
              </a:rPr>
              <a:t> </a:t>
            </a:r>
            <a:r>
              <a:rPr lang="en" sz="1200">
                <a:solidFill>
                  <a:srgbClr val="1A1D21"/>
                </a:solidFill>
              </a:rPr>
              <a:t>socioeconomic</a:t>
            </a:r>
            <a:r>
              <a:rPr lang="en" sz="1200">
                <a:solidFill>
                  <a:srgbClr val="1A1D21"/>
                </a:solidFill>
              </a:rPr>
              <a:t> statuses. </a:t>
            </a:r>
            <a:endParaRPr sz="1200">
              <a:solidFill>
                <a:srgbClr val="1A1D21"/>
              </a:solidFill>
            </a:endParaRPr>
          </a:p>
          <a:p>
            <a:pPr indent="0" lvl="0" marL="0" rtl="0" algn="l">
              <a:spcBef>
                <a:spcPts val="0"/>
              </a:spcBef>
              <a:spcAft>
                <a:spcPts val="0"/>
              </a:spcAft>
              <a:buNone/>
            </a:pPr>
            <a:r>
              <a:t/>
            </a:r>
            <a:endParaRPr sz="1300">
              <a:solidFill>
                <a:srgbClr val="1A1D21"/>
              </a:solidFill>
            </a:endParaRPr>
          </a:p>
        </p:txBody>
      </p:sp>
      <p:sp>
        <p:nvSpPr>
          <p:cNvPr id="202" name="Google Shape;20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1"/>
          <p:cNvSpPr txBox="1"/>
          <p:nvPr/>
        </p:nvSpPr>
        <p:spPr>
          <a:xfrm>
            <a:off x="4658250" y="4702275"/>
            <a:ext cx="4042200" cy="30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Capstone Project | Rutgers Bootcamp |Group 4|Rosie, Christian, Valeria| Non - Confidential</a:t>
            </a:r>
            <a:endParaRPr sz="800">
              <a:latin typeface="Calibri"/>
              <a:ea typeface="Calibri"/>
              <a:cs typeface="Calibri"/>
              <a:sym typeface="Calibri"/>
            </a:endParaRPr>
          </a:p>
        </p:txBody>
      </p:sp>
      <p:pic>
        <p:nvPicPr>
          <p:cNvPr id="204" name="Google Shape;204;p21"/>
          <p:cNvPicPr preferRelativeResize="0"/>
          <p:nvPr/>
        </p:nvPicPr>
        <p:blipFill>
          <a:blip r:embed="rId4">
            <a:alphaModFix/>
          </a:blip>
          <a:stretch>
            <a:fillRect/>
          </a:stretch>
        </p:blipFill>
        <p:spPr>
          <a:xfrm>
            <a:off x="318925" y="2716775"/>
            <a:ext cx="4134823" cy="1521800"/>
          </a:xfrm>
          <a:prstGeom prst="rect">
            <a:avLst/>
          </a:prstGeom>
          <a:noFill/>
          <a:ln>
            <a:noFill/>
          </a:ln>
        </p:spPr>
      </p:pic>
      <p:pic>
        <p:nvPicPr>
          <p:cNvPr id="205" name="Google Shape;205;p21"/>
          <p:cNvPicPr preferRelativeResize="0"/>
          <p:nvPr/>
        </p:nvPicPr>
        <p:blipFill rotWithShape="1">
          <a:blip r:embed="rId5">
            <a:alphaModFix/>
          </a:blip>
          <a:srcRect b="48775" l="0" r="28596" t="0"/>
          <a:stretch/>
        </p:blipFill>
        <p:spPr>
          <a:xfrm>
            <a:off x="344775" y="4185875"/>
            <a:ext cx="4108974" cy="751401"/>
          </a:xfrm>
          <a:prstGeom prst="rect">
            <a:avLst/>
          </a:prstGeom>
          <a:noFill/>
          <a:ln>
            <a:noFill/>
          </a:ln>
        </p:spPr>
      </p:pic>
      <p:pic>
        <p:nvPicPr>
          <p:cNvPr id="206" name="Google Shape;206;p21"/>
          <p:cNvPicPr preferRelativeResize="0"/>
          <p:nvPr/>
        </p:nvPicPr>
        <p:blipFill>
          <a:blip r:embed="rId6">
            <a:alphaModFix/>
          </a:blip>
          <a:stretch>
            <a:fillRect/>
          </a:stretch>
        </p:blipFill>
        <p:spPr>
          <a:xfrm>
            <a:off x="4825775" y="2716775"/>
            <a:ext cx="3791452" cy="1462500"/>
          </a:xfrm>
          <a:prstGeom prst="rect">
            <a:avLst/>
          </a:prstGeom>
          <a:noFill/>
          <a:ln>
            <a:noFill/>
          </a:ln>
        </p:spPr>
      </p:pic>
      <p:pic>
        <p:nvPicPr>
          <p:cNvPr id="207" name="Google Shape;207;p21"/>
          <p:cNvPicPr preferRelativeResize="0"/>
          <p:nvPr/>
        </p:nvPicPr>
        <p:blipFill rotWithShape="1">
          <a:blip r:embed="rId7">
            <a:alphaModFix/>
          </a:blip>
          <a:srcRect b="0" l="0" r="35913" t="0"/>
          <a:stretch/>
        </p:blipFill>
        <p:spPr>
          <a:xfrm>
            <a:off x="4831800" y="4112075"/>
            <a:ext cx="3791451" cy="68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