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06ecf6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06ecf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92184a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92184a7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806ecf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806ecf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806ecf6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806ecf6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806ecf6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806ecf6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806ecf6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806ecf6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806ecf6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806ecf6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806ecf6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806ecf6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806ecf6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806ecf6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806ecf6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806ecf6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Mental Health and Suicide rate impacts worldwide</a:t>
            </a:r>
            <a:endParaRPr sz="4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and Limitations of a Supervised Machine Learning Model (and the </a:t>
            </a:r>
            <a:r>
              <a:rPr lang="en"/>
              <a:t>algorithms</a:t>
            </a:r>
            <a:r>
              <a:rPr lang="en"/>
              <a:t>) </a:t>
            </a:r>
            <a:endParaRPr/>
          </a:p>
        </p:txBody>
      </p:sp>
      <p:sp>
        <p:nvSpPr>
          <p:cNvPr id="197" name="Google Shape;197;p22"/>
          <p:cNvSpPr txBox="1"/>
          <p:nvPr>
            <p:ph idx="1" type="body"/>
          </p:nvPr>
        </p:nvSpPr>
        <p:spPr>
          <a:xfrm>
            <a:off x="1297500" y="1174450"/>
            <a:ext cx="7038900" cy="355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Benefits: </a:t>
            </a:r>
            <a:endParaRPr/>
          </a:p>
          <a:p>
            <a:pPr indent="-298450" lvl="1" marL="914400" rtl="0" algn="l">
              <a:spcBef>
                <a:spcPts val="0"/>
              </a:spcBef>
              <a:spcAft>
                <a:spcPts val="0"/>
              </a:spcAft>
              <a:buSzPts val="1100"/>
              <a:buChar char="○"/>
            </a:pPr>
            <a:r>
              <a:rPr lang="en"/>
              <a:t>Despite machine learning being a </a:t>
            </a:r>
            <a:r>
              <a:rPr lang="en"/>
              <a:t>relatively</a:t>
            </a:r>
            <a:r>
              <a:rPr lang="en"/>
              <a:t> advanced topic, the process of applying machine learning to our dataset was pretty </a:t>
            </a:r>
            <a:r>
              <a:rPr lang="en"/>
              <a:t>straightforward</a:t>
            </a:r>
            <a:r>
              <a:rPr lang="en"/>
              <a:t>. Since we are already given the labels (the “answers” in other words), all we had to do was find the right algorithm to use. </a:t>
            </a:r>
            <a:endParaRPr/>
          </a:p>
          <a:p>
            <a:pPr indent="-298450" lvl="1" marL="914400" rtl="0" algn="l">
              <a:spcBef>
                <a:spcPts val="0"/>
              </a:spcBef>
              <a:spcAft>
                <a:spcPts val="0"/>
              </a:spcAft>
              <a:buSzPts val="1100"/>
              <a:buChar char="○"/>
            </a:pPr>
            <a:r>
              <a:rPr lang="en"/>
              <a:t>In addition, the algorithms used all have the same flow by </a:t>
            </a:r>
            <a:r>
              <a:rPr lang="en"/>
              <a:t>requiring</a:t>
            </a:r>
            <a:r>
              <a:rPr lang="en"/>
              <a:t> similar code in order to get the results we need. An example being the </a:t>
            </a:r>
            <a:r>
              <a:rPr lang="en"/>
              <a:t>similar</a:t>
            </a:r>
            <a:r>
              <a:rPr lang="en"/>
              <a:t> code is used to get the confusion matrix as well as printing out the accuracy scores.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Limitations: </a:t>
            </a:r>
            <a:endParaRPr/>
          </a:p>
          <a:p>
            <a:pPr indent="-298450" lvl="1" marL="914400" rtl="0" algn="l">
              <a:spcBef>
                <a:spcPts val="0"/>
              </a:spcBef>
              <a:spcAft>
                <a:spcPts val="0"/>
              </a:spcAft>
              <a:buSzPts val="1100"/>
              <a:buChar char="○"/>
            </a:pPr>
            <a:r>
              <a:rPr lang="en"/>
              <a:t>The first limitation we had </a:t>
            </a:r>
            <a:r>
              <a:rPr lang="en"/>
              <a:t>with</a:t>
            </a:r>
            <a:r>
              <a:rPr lang="en"/>
              <a:t> our model was with the dataset itself. The dataset goes until 2016 which means the model’s predictions can possibly more </a:t>
            </a:r>
            <a:r>
              <a:rPr lang="en"/>
              <a:t>inaccurate</a:t>
            </a:r>
            <a:r>
              <a:rPr lang="en"/>
              <a:t> the more time passes. </a:t>
            </a:r>
            <a:endParaRPr/>
          </a:p>
          <a:p>
            <a:pPr indent="-298450" lvl="1" marL="914400" rtl="0" algn="l">
              <a:spcBef>
                <a:spcPts val="0"/>
              </a:spcBef>
              <a:spcAft>
                <a:spcPts val="0"/>
              </a:spcAft>
              <a:buSzPts val="1100"/>
              <a:buChar char="○"/>
            </a:pPr>
            <a:r>
              <a:rPr lang="en"/>
              <a:t>Also, in order to get the best results, we need to make good comparisons when it comes to coding itself. </a:t>
            </a:r>
            <a:r>
              <a:rPr lang="en"/>
              <a:t>This</a:t>
            </a:r>
            <a:r>
              <a:rPr lang="en"/>
              <a:t> is made apparent when there are too many factors in the dataset for the model to make the best predictions. This in turn causes some of the algorithms predictions and accuracy to be lower than we had hoped. </a:t>
            </a:r>
            <a:endParaRPr/>
          </a:p>
          <a:p>
            <a:pPr indent="-298450" lvl="2" marL="1371600" rtl="0" algn="l">
              <a:spcBef>
                <a:spcPts val="0"/>
              </a:spcBef>
              <a:spcAft>
                <a:spcPts val="0"/>
              </a:spcAft>
              <a:buSzPts val="1100"/>
              <a:buChar char="■"/>
            </a:pPr>
            <a:r>
              <a:rPr lang="en"/>
              <a:t>This </a:t>
            </a:r>
            <a:r>
              <a:rPr lang="en"/>
              <a:t>isn't</a:t>
            </a:r>
            <a:r>
              <a:rPr lang="en"/>
              <a:t> necessarily the fault of the </a:t>
            </a:r>
            <a:r>
              <a:rPr lang="en"/>
              <a:t>algorithm</a:t>
            </a:r>
            <a:r>
              <a:rPr lang="en"/>
              <a:t> but </a:t>
            </a:r>
            <a:r>
              <a:rPr lang="en"/>
              <a:t>it's</a:t>
            </a:r>
            <a:r>
              <a:rPr lang="en"/>
              <a:t> something to take note of when working with slightly older data as well as a lot of factors to take into account all at once.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Our Project</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SzPct val="100000"/>
              <a:buChar char="●"/>
            </a:pPr>
            <a:r>
              <a:rPr lang="en" sz="1300"/>
              <a:t>In the last decade we’ve seen an increase in concern in the media about mental health. Is mental health a new problem or was it just not publicized like it is now? In our project we are looking to answer a few questions about suicide rate worldwide. Our data includes data from over 100 countries and includes various other relevant data point for example the sex of the people commiting suicide in each country. Our data spans from 1985 - 2016.</a:t>
            </a:r>
            <a:endParaRPr sz="1300"/>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63"/>
              <a:t>What do we want to know? </a:t>
            </a:r>
            <a:endParaRPr sz="1663"/>
          </a:p>
          <a:p>
            <a:pPr indent="-296148" lvl="0" marL="457200" marR="190500" rtl="0" algn="l">
              <a:lnSpc>
                <a:spcPct val="146668"/>
              </a:lnSpc>
              <a:spcBef>
                <a:spcPts val="1200"/>
              </a:spcBef>
              <a:spcAft>
                <a:spcPts val="0"/>
              </a:spcAft>
              <a:buSzPct val="100000"/>
              <a:buChar char="●"/>
            </a:pPr>
            <a:r>
              <a:rPr lang="en" sz="1150"/>
              <a:t>Are younger generations more susceptible to mental health problems and suicide?</a:t>
            </a:r>
            <a:endParaRPr sz="1150"/>
          </a:p>
          <a:p>
            <a:pPr indent="-304958" lvl="0" marL="457200" marR="190500" rtl="0" algn="l">
              <a:lnSpc>
                <a:spcPct val="146668"/>
              </a:lnSpc>
              <a:spcBef>
                <a:spcPts val="0"/>
              </a:spcBef>
              <a:spcAft>
                <a:spcPts val="0"/>
              </a:spcAft>
              <a:buSzPct val="113043"/>
              <a:buChar char="●"/>
            </a:pPr>
            <a:r>
              <a:rPr lang="en" sz="1150"/>
              <a:t>Which sex is committing suicide at a higher rate worldwide?</a:t>
            </a:r>
            <a:endParaRPr sz="1150"/>
          </a:p>
          <a:p>
            <a:pPr indent="-304958" lvl="0" marL="457200" marR="190500" rtl="0" algn="l">
              <a:lnSpc>
                <a:spcPct val="146668"/>
              </a:lnSpc>
              <a:spcBef>
                <a:spcPts val="0"/>
              </a:spcBef>
              <a:spcAft>
                <a:spcPts val="0"/>
              </a:spcAft>
              <a:buSzPct val="113043"/>
              <a:buChar char="●"/>
            </a:pPr>
            <a:r>
              <a:rPr lang="en" sz="1150"/>
              <a:t>Which regions of the world are commuting suicide at a higher rate?</a:t>
            </a:r>
            <a:endParaRPr sz="1150"/>
          </a:p>
          <a:p>
            <a:pPr indent="-304958" lvl="0" marL="457200" marR="190500" rtl="0" algn="l">
              <a:lnSpc>
                <a:spcPct val="146668"/>
              </a:lnSpc>
              <a:spcBef>
                <a:spcPts val="0"/>
              </a:spcBef>
              <a:spcAft>
                <a:spcPts val="0"/>
              </a:spcAft>
              <a:buSzPct val="113043"/>
              <a:buChar char="●"/>
            </a:pPr>
            <a:r>
              <a:rPr lang="en" sz="1150"/>
              <a:t>Does a country’s economy (GDP) affect suicide rates?</a:t>
            </a:r>
            <a:endParaRPr sz="1150"/>
          </a:p>
          <a:p>
            <a:pPr indent="-304958" lvl="0" marL="457200" marR="190500" rtl="0" algn="l">
              <a:lnSpc>
                <a:spcPct val="146668"/>
              </a:lnSpc>
              <a:spcBef>
                <a:spcPts val="0"/>
              </a:spcBef>
              <a:spcAft>
                <a:spcPts val="0"/>
              </a:spcAft>
              <a:buSzPct val="113043"/>
              <a:buChar char="●"/>
            </a:pPr>
            <a:r>
              <a:rPr lang="en" sz="1150"/>
              <a:t>Over the years has suicides and bad mental health become a silent pandemic?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550"/>
              <a:t>Are younger generations more susceptible to mental health problems and suicide?</a:t>
            </a:r>
            <a:endParaRPr sz="3200"/>
          </a:p>
        </p:txBody>
      </p:sp>
      <p:sp>
        <p:nvSpPr>
          <p:cNvPr id="148" name="Google Shape;148;p15"/>
          <p:cNvSpPr txBox="1"/>
          <p:nvPr/>
        </p:nvSpPr>
        <p:spPr>
          <a:xfrm>
            <a:off x="1306650" y="4116025"/>
            <a:ext cx="61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9" name="Google Shape;149;p15"/>
          <p:cNvSpPr txBox="1"/>
          <p:nvPr/>
        </p:nvSpPr>
        <p:spPr>
          <a:xfrm>
            <a:off x="1140750" y="3240775"/>
            <a:ext cx="684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When we were creating the questions we created </a:t>
            </a:r>
            <a:r>
              <a:rPr lang="en">
                <a:solidFill>
                  <a:schemeClr val="lt1"/>
                </a:solidFill>
                <a:latin typeface="Lato"/>
                <a:ea typeface="Lato"/>
                <a:cs typeface="Lato"/>
                <a:sym typeface="Lato"/>
              </a:rPr>
              <a:t>hypothesis</a:t>
            </a:r>
            <a:r>
              <a:rPr lang="en">
                <a:solidFill>
                  <a:schemeClr val="lt1"/>
                </a:solidFill>
                <a:latin typeface="Lato"/>
                <a:ea typeface="Lato"/>
                <a:cs typeface="Lato"/>
                <a:sym typeface="Lato"/>
              </a:rPr>
              <a:t> of what we thought the answer would be. For this questions we assumed more suidice would be in people 30 or below. Through analyzing the data we discovered that in fat 34-54 year olds are more susceptible to suicides over any other age group. </a:t>
            </a:r>
            <a:endParaRPr>
              <a:solidFill>
                <a:schemeClr val="lt1"/>
              </a:solidFill>
              <a:latin typeface="Lato"/>
              <a:ea typeface="Lato"/>
              <a:cs typeface="Lato"/>
              <a:sym typeface="Lato"/>
            </a:endParaRPr>
          </a:p>
        </p:txBody>
      </p:sp>
      <p:pic>
        <p:nvPicPr>
          <p:cNvPr id="150" name="Google Shape;150;p15"/>
          <p:cNvPicPr preferRelativeResize="0"/>
          <p:nvPr/>
        </p:nvPicPr>
        <p:blipFill rotWithShape="1">
          <a:blip r:embed="rId3">
            <a:alphaModFix/>
          </a:blip>
          <a:srcRect b="42915" l="0" r="0" t="0"/>
          <a:stretch/>
        </p:blipFill>
        <p:spPr>
          <a:xfrm>
            <a:off x="1407200" y="1261625"/>
            <a:ext cx="5919200" cy="158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Suicide rates based on generations:</a:t>
            </a:r>
            <a:endParaRPr sz="1800"/>
          </a:p>
        </p:txBody>
      </p:sp>
      <p:pic>
        <p:nvPicPr>
          <p:cNvPr id="156" name="Google Shape;156;p16"/>
          <p:cNvPicPr preferRelativeResize="0"/>
          <p:nvPr/>
        </p:nvPicPr>
        <p:blipFill>
          <a:blip r:embed="rId3">
            <a:alphaModFix/>
          </a:blip>
          <a:stretch>
            <a:fillRect/>
          </a:stretch>
        </p:blipFill>
        <p:spPr>
          <a:xfrm>
            <a:off x="1869075" y="1114700"/>
            <a:ext cx="4648248" cy="2343950"/>
          </a:xfrm>
          <a:prstGeom prst="rect">
            <a:avLst/>
          </a:prstGeom>
          <a:noFill/>
          <a:ln>
            <a:noFill/>
          </a:ln>
        </p:spPr>
      </p:pic>
      <p:sp>
        <p:nvSpPr>
          <p:cNvPr id="157" name="Google Shape;157;p16"/>
          <p:cNvSpPr txBox="1"/>
          <p:nvPr/>
        </p:nvSpPr>
        <p:spPr>
          <a:xfrm>
            <a:off x="1002100" y="3636925"/>
            <a:ext cx="668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As we can see on the graph different generations had spikes of suicides along the years. One that particularly stood out to us was that Gen x had a massive spike in suicides between the year 2008 and 2012. This </a:t>
            </a:r>
            <a:r>
              <a:rPr lang="en">
                <a:solidFill>
                  <a:schemeClr val="lt1"/>
                </a:solidFill>
                <a:latin typeface="Lato"/>
                <a:ea typeface="Lato"/>
                <a:cs typeface="Lato"/>
                <a:sym typeface="Lato"/>
              </a:rPr>
              <a:t>caught our attention because gen x was the most affected by the housing crisis. Many families were put in trying positions and we’re sure that mental health was in crisis as well during that time.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3">
            <a:alphaModFix/>
          </a:blip>
          <a:stretch>
            <a:fillRect/>
          </a:stretch>
        </p:blipFill>
        <p:spPr>
          <a:xfrm>
            <a:off x="1162600" y="1510875"/>
            <a:ext cx="4365699" cy="274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190500" rtl="0" algn="l">
              <a:lnSpc>
                <a:spcPct val="146668"/>
              </a:lnSpc>
              <a:spcBef>
                <a:spcPts val="0"/>
              </a:spcBef>
              <a:spcAft>
                <a:spcPts val="0"/>
              </a:spcAft>
              <a:buClr>
                <a:schemeClr val="dk1"/>
              </a:buClr>
              <a:buSzPts val="1100"/>
              <a:buFont typeface="Arial"/>
              <a:buNone/>
            </a:pPr>
            <a:r>
              <a:rPr lang="en" sz="1850"/>
              <a:t>Which sex is committing suicide at a higher rate worldwide?</a:t>
            </a:r>
            <a:endParaRPr sz="3500"/>
          </a:p>
        </p:txBody>
      </p:sp>
      <p:sp>
        <p:nvSpPr>
          <p:cNvPr id="169" name="Google Shape;169;p18"/>
          <p:cNvSpPr txBox="1"/>
          <p:nvPr/>
        </p:nvSpPr>
        <p:spPr>
          <a:xfrm>
            <a:off x="1095100" y="3544125"/>
            <a:ext cx="666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Our analysis has shown that men commit suicide worldwide at a higher rate than women. This number is not just a slight difference, it is staggering. Mental health might not be just a men problem but due to </a:t>
            </a:r>
            <a:r>
              <a:rPr lang="en" sz="1200">
                <a:solidFill>
                  <a:schemeClr val="lt1"/>
                </a:solidFill>
                <a:latin typeface="Lato"/>
                <a:ea typeface="Lato"/>
                <a:cs typeface="Lato"/>
                <a:sym typeface="Lato"/>
              </a:rPr>
              <a:t>societal</a:t>
            </a:r>
            <a:r>
              <a:rPr lang="en" sz="1200">
                <a:solidFill>
                  <a:schemeClr val="lt1"/>
                </a:solidFill>
                <a:latin typeface="Lato"/>
                <a:ea typeface="Lato"/>
                <a:cs typeface="Lato"/>
                <a:sym typeface="Lato"/>
              </a:rPr>
              <a:t> pressures and stereotypes less men seek help when struggling with mental health. Less men go to therapy, less men use anti depression medication, and more men feel the need to internalize their problems. All these factors lead to men having a high rate on suicide. About 73% of all suicide were men. </a:t>
            </a:r>
            <a:endParaRPr sz="120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1895650" y="1620188"/>
            <a:ext cx="4011951" cy="138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65150" y="491800"/>
            <a:ext cx="8520600" cy="5727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750"/>
              <a:t>Which regions of the world are commuting suicide at a higher rate?</a:t>
            </a:r>
            <a:endParaRPr sz="3400"/>
          </a:p>
        </p:txBody>
      </p:sp>
      <p:pic>
        <p:nvPicPr>
          <p:cNvPr id="176" name="Google Shape;176;p19"/>
          <p:cNvPicPr preferRelativeResize="0"/>
          <p:nvPr/>
        </p:nvPicPr>
        <p:blipFill>
          <a:blip r:embed="rId3">
            <a:alphaModFix/>
          </a:blip>
          <a:stretch>
            <a:fillRect/>
          </a:stretch>
        </p:blipFill>
        <p:spPr>
          <a:xfrm>
            <a:off x="2039425" y="1326625"/>
            <a:ext cx="4866301" cy="2184875"/>
          </a:xfrm>
          <a:prstGeom prst="rect">
            <a:avLst/>
          </a:prstGeom>
          <a:noFill/>
          <a:ln>
            <a:noFill/>
          </a:ln>
        </p:spPr>
      </p:pic>
      <p:sp>
        <p:nvSpPr>
          <p:cNvPr id="177" name="Google Shape;177;p19"/>
          <p:cNvSpPr txBox="1"/>
          <p:nvPr/>
        </p:nvSpPr>
        <p:spPr>
          <a:xfrm>
            <a:off x="1827425" y="3815200"/>
            <a:ext cx="538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During our analysis of the data we uncovered that 1st world countries had more suicides per capita than anywhere else in the world. Our conclusion for the reasoning came to the reporting of the suicides and the other leading causes of death in those countries due to lack of resources.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1550"/>
              <a:t>Over the years has suicides and bad mental health become a silent pandemic?</a:t>
            </a:r>
            <a:endParaRPr sz="3200"/>
          </a:p>
        </p:txBody>
      </p:sp>
      <p:pic>
        <p:nvPicPr>
          <p:cNvPr id="183" name="Google Shape;183;p20"/>
          <p:cNvPicPr preferRelativeResize="0"/>
          <p:nvPr/>
        </p:nvPicPr>
        <p:blipFill>
          <a:blip r:embed="rId3">
            <a:alphaModFix/>
          </a:blip>
          <a:stretch>
            <a:fillRect/>
          </a:stretch>
        </p:blipFill>
        <p:spPr>
          <a:xfrm>
            <a:off x="2326875" y="1142800"/>
            <a:ext cx="4162076" cy="2410501"/>
          </a:xfrm>
          <a:prstGeom prst="rect">
            <a:avLst/>
          </a:prstGeom>
          <a:noFill/>
          <a:ln>
            <a:noFill/>
          </a:ln>
        </p:spPr>
      </p:pic>
      <p:sp>
        <p:nvSpPr>
          <p:cNvPr id="184" name="Google Shape;184;p20"/>
          <p:cNvSpPr txBox="1"/>
          <p:nvPr/>
        </p:nvSpPr>
        <p:spPr>
          <a:xfrm>
            <a:off x="1569925" y="4000075"/>
            <a:ext cx="70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5" name="Google Shape;185;p20"/>
          <p:cNvSpPr txBox="1"/>
          <p:nvPr/>
        </p:nvSpPr>
        <p:spPr>
          <a:xfrm>
            <a:off x="1279400" y="3669950"/>
            <a:ext cx="676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This graph shows the suicide rates throughout time for males and females. What we noticed is that men have exponentially increased while women have stayed about the same.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191" name="Google Shape;191;p21"/>
          <p:cNvSpPr txBox="1"/>
          <p:nvPr>
            <p:ph idx="1" type="body"/>
          </p:nvPr>
        </p:nvSpPr>
        <p:spPr>
          <a:xfrm>
            <a:off x="1040600" y="1218975"/>
            <a:ext cx="7295700" cy="3259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model we believed would fit best with our dataset is the Supervised Machine Learning Model. </a:t>
            </a:r>
            <a:endParaRPr/>
          </a:p>
          <a:p>
            <a:pPr indent="-298450" lvl="1" marL="914400" rtl="0" algn="l">
              <a:spcBef>
                <a:spcPts val="0"/>
              </a:spcBef>
              <a:spcAft>
                <a:spcPts val="0"/>
              </a:spcAft>
              <a:buSzPts val="1100"/>
              <a:buChar char="○"/>
            </a:pPr>
            <a:r>
              <a:rPr lang="en"/>
              <a:t>We first noticed that the data we had found provided the labels we needed in order to predict possible future trends. </a:t>
            </a:r>
            <a:endParaRPr/>
          </a:p>
          <a:p>
            <a:pPr indent="-298450" lvl="2" marL="1371600" rtl="0" algn="l">
              <a:spcBef>
                <a:spcPts val="0"/>
              </a:spcBef>
              <a:spcAft>
                <a:spcPts val="0"/>
              </a:spcAft>
              <a:buSzPts val="1100"/>
              <a:buChar char="■"/>
            </a:pPr>
            <a:r>
              <a:rPr lang="en"/>
              <a:t>The labels gave us the “answers” and it was our job to explain the trend that is </a:t>
            </a:r>
            <a:r>
              <a:rPr lang="en"/>
              <a:t>occurring</a:t>
            </a:r>
            <a:r>
              <a:rPr lang="en"/>
              <a:t> based on what was given to us.  </a:t>
            </a:r>
            <a:endParaRPr/>
          </a:p>
          <a:p>
            <a:pPr indent="-298450" lvl="1" marL="914400" rtl="0" algn="l">
              <a:spcBef>
                <a:spcPts val="0"/>
              </a:spcBef>
              <a:spcAft>
                <a:spcPts val="0"/>
              </a:spcAft>
              <a:buSzPts val="1100"/>
              <a:buChar char="○"/>
            </a:pPr>
            <a:r>
              <a:rPr lang="en"/>
              <a:t>In order to best look for trends, we believed using </a:t>
            </a:r>
            <a:r>
              <a:rPr lang="en"/>
              <a:t>multiple</a:t>
            </a:r>
            <a:r>
              <a:rPr lang="en"/>
              <a:t> algorithms per comparison can give us many different angles to look through. </a:t>
            </a:r>
            <a:endParaRPr/>
          </a:p>
          <a:p>
            <a:pPr indent="-298450" lvl="1" marL="914400" rtl="0" algn="l">
              <a:spcBef>
                <a:spcPts val="0"/>
              </a:spcBef>
              <a:spcAft>
                <a:spcPts val="0"/>
              </a:spcAft>
              <a:buSzPts val="1100"/>
              <a:buChar char="○"/>
            </a:pPr>
            <a:r>
              <a:rPr lang="en"/>
              <a:t>The </a:t>
            </a:r>
            <a:r>
              <a:rPr lang="en"/>
              <a:t>algorithms</a:t>
            </a:r>
            <a:r>
              <a:rPr lang="en"/>
              <a:t> we found to be the best for our data include:</a:t>
            </a:r>
            <a:endParaRPr/>
          </a:p>
          <a:p>
            <a:pPr indent="-298450" lvl="2" marL="1371600" rtl="0" algn="l">
              <a:spcBef>
                <a:spcPts val="0"/>
              </a:spcBef>
              <a:spcAft>
                <a:spcPts val="0"/>
              </a:spcAft>
              <a:buSzPts val="1100"/>
              <a:buChar char="■"/>
            </a:pPr>
            <a:r>
              <a:rPr lang="en"/>
              <a:t>BalancedRandomForestClassifier (multiple weaker trees used together can create a strong model)</a:t>
            </a:r>
            <a:endParaRPr/>
          </a:p>
          <a:p>
            <a:pPr indent="-298450" lvl="2" marL="1371600" rtl="0" algn="l">
              <a:spcBef>
                <a:spcPts val="0"/>
              </a:spcBef>
              <a:spcAft>
                <a:spcPts val="0"/>
              </a:spcAft>
              <a:buSzPts val="1100"/>
              <a:buChar char="■"/>
            </a:pPr>
            <a:r>
              <a:rPr lang="en"/>
              <a:t>SMOTEEN (using a combination of over and undersampling by dropping two nearest neighbors belonging to two different classics)</a:t>
            </a:r>
            <a:endParaRPr/>
          </a:p>
          <a:p>
            <a:pPr indent="-298450" lvl="2" marL="1371600" rtl="0" algn="l">
              <a:spcBef>
                <a:spcPts val="0"/>
              </a:spcBef>
              <a:spcAft>
                <a:spcPts val="0"/>
              </a:spcAft>
              <a:buSzPts val="1100"/>
              <a:buChar char="■"/>
            </a:pPr>
            <a:r>
              <a:rPr lang="en"/>
              <a:t>RandomOverSampler (the </a:t>
            </a:r>
            <a:r>
              <a:rPr lang="en"/>
              <a:t>majority</a:t>
            </a:r>
            <a:r>
              <a:rPr lang="en"/>
              <a:t> and minority classes are </a:t>
            </a:r>
            <a:r>
              <a:rPr lang="en"/>
              <a:t>randomly</a:t>
            </a:r>
            <a:r>
              <a:rPr lang="en"/>
              <a:t> selected and added)</a:t>
            </a:r>
            <a:endParaRPr/>
          </a:p>
          <a:p>
            <a:pPr indent="-311150" lvl="0" marL="457200" rtl="0" algn="l">
              <a:spcBef>
                <a:spcPts val="0"/>
              </a:spcBef>
              <a:spcAft>
                <a:spcPts val="0"/>
              </a:spcAft>
              <a:buSzPts val="1300"/>
              <a:buChar char="●"/>
            </a:pPr>
            <a:r>
              <a:rPr lang="en"/>
              <a:t>We used Tableau in order to provide visualizations of the different </a:t>
            </a:r>
            <a:r>
              <a:rPr lang="en"/>
              <a:t>correlations</a:t>
            </a:r>
            <a:r>
              <a:rPr lang="en"/>
              <a:t> seen due to the many factors that can lead to suicide. </a:t>
            </a:r>
            <a:endParaRPr/>
          </a:p>
          <a:p>
            <a:pPr indent="-311150" lvl="0" marL="457200" rtl="0" algn="l">
              <a:spcBef>
                <a:spcPts val="0"/>
              </a:spcBef>
              <a:spcAft>
                <a:spcPts val="0"/>
              </a:spcAft>
              <a:buSzPts val="1300"/>
              <a:buChar char="●"/>
            </a:pPr>
            <a:r>
              <a:rPr lang="en"/>
              <a:t>We also used pgAdmin in order to create, display, and edit our tables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