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Montserrat"/>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regular.fntdata"/><Relationship Id="rId14" Type="http://schemas.openxmlformats.org/officeDocument/2006/relationships/slide" Target="slides/slide9.xml"/><Relationship Id="rId17" Type="http://schemas.openxmlformats.org/officeDocument/2006/relationships/font" Target="fonts/Montserrat-italic.fntdata"/><Relationship Id="rId16" Type="http://schemas.openxmlformats.org/officeDocument/2006/relationships/font" Target="fonts/Montserrat-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4806ecf66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4806ecf66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4806ecf66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4806ecf66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4806ecf66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4806ecf66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4806ecf66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4806ecf66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4806ecf66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4806ecf66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4806ecf661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4806ecf661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4806ecf661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4806ecf661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4806ecf661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4806ecf661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4806ecf661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4806ecf66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4400"/>
              <a:t>Mental Health and Suicide rate impacts worldwide</a:t>
            </a:r>
            <a:endParaRPr sz="4400"/>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Group 4</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2286000" rtl="0" algn="l">
              <a:spcBef>
                <a:spcPts val="0"/>
              </a:spcBef>
              <a:spcAft>
                <a:spcPts val="0"/>
              </a:spcAft>
              <a:buNone/>
            </a:pPr>
            <a:r>
              <a:rPr lang="en"/>
              <a:t>Overview Of Our Project</a:t>
            </a:r>
            <a:endParaRPr/>
          </a:p>
        </p:txBody>
      </p:sp>
      <p:sp>
        <p:nvSpPr>
          <p:cNvPr id="141" name="Google Shape;141;p14"/>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fontScale="85000"/>
          </a:bodyPr>
          <a:lstStyle/>
          <a:p>
            <a:pPr indent="-298767" lvl="0" marL="457200" rtl="0" algn="l">
              <a:lnSpc>
                <a:spcPct val="150000"/>
              </a:lnSpc>
              <a:spcBef>
                <a:spcPts val="0"/>
              </a:spcBef>
              <a:spcAft>
                <a:spcPts val="0"/>
              </a:spcAft>
              <a:buSzPct val="100000"/>
              <a:buChar char="●"/>
            </a:pPr>
            <a:r>
              <a:rPr lang="en" sz="1300"/>
              <a:t>In the last decade we’ve seen an increase in concern in the media about mental health. Is mental health a new problem or was it just not publicized like it is now? In our project we are looking to answer a few questions about suicide rate worldwide. Our data includes data from over 100 countries and includes various other relevant data point for example the sex of the people commiting suicide in each country. Our data spans from 1985 - 2016.</a:t>
            </a:r>
            <a:endParaRPr sz="1300"/>
          </a:p>
        </p:txBody>
      </p:sp>
      <p:sp>
        <p:nvSpPr>
          <p:cNvPr id="142" name="Google Shape;142;p14"/>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Questions to be answered:</a:t>
            </a:r>
            <a:endParaRPr/>
          </a:p>
          <a:p>
            <a:pPr indent="0" lvl="0" marL="190500" marR="190500" rtl="0" algn="l">
              <a:lnSpc>
                <a:spcPct val="146668"/>
              </a:lnSpc>
              <a:spcBef>
                <a:spcPts val="1200"/>
              </a:spcBef>
              <a:spcAft>
                <a:spcPts val="0"/>
              </a:spcAft>
              <a:buNone/>
            </a:pPr>
            <a:r>
              <a:rPr lang="en" sz="1150">
                <a:solidFill>
                  <a:schemeClr val="dk1"/>
                </a:solidFill>
              </a:rPr>
              <a:t>1) Are younger generations more susceptible to mental health problems and suicide?</a:t>
            </a:r>
            <a:endParaRPr sz="1150">
              <a:solidFill>
                <a:schemeClr val="dk1"/>
              </a:solidFill>
            </a:endParaRPr>
          </a:p>
          <a:p>
            <a:pPr indent="0" lvl="0" marL="190500" marR="190500" rtl="0" algn="l">
              <a:lnSpc>
                <a:spcPct val="146668"/>
              </a:lnSpc>
              <a:spcBef>
                <a:spcPts val="0"/>
              </a:spcBef>
              <a:spcAft>
                <a:spcPts val="0"/>
              </a:spcAft>
              <a:buNone/>
            </a:pPr>
            <a:r>
              <a:rPr lang="en" sz="1150">
                <a:solidFill>
                  <a:schemeClr val="dk1"/>
                </a:solidFill>
              </a:rPr>
              <a:t>2) Which sex is committing suicide at a higher rate worldwide?</a:t>
            </a:r>
            <a:endParaRPr sz="1150">
              <a:solidFill>
                <a:schemeClr val="dk1"/>
              </a:solidFill>
            </a:endParaRPr>
          </a:p>
          <a:p>
            <a:pPr indent="0" lvl="0" marL="190500" marR="190500" rtl="0" algn="l">
              <a:lnSpc>
                <a:spcPct val="146668"/>
              </a:lnSpc>
              <a:spcBef>
                <a:spcPts val="0"/>
              </a:spcBef>
              <a:spcAft>
                <a:spcPts val="0"/>
              </a:spcAft>
              <a:buNone/>
            </a:pPr>
            <a:r>
              <a:rPr lang="en" sz="1150">
                <a:solidFill>
                  <a:schemeClr val="dk1"/>
                </a:solidFill>
              </a:rPr>
              <a:t>3) Which regions of the world are commuting suicide at a higher rate?</a:t>
            </a:r>
            <a:endParaRPr sz="1150">
              <a:solidFill>
                <a:schemeClr val="dk1"/>
              </a:solidFill>
            </a:endParaRPr>
          </a:p>
          <a:p>
            <a:pPr indent="0" lvl="0" marL="190500" marR="190500" rtl="0" algn="l">
              <a:lnSpc>
                <a:spcPct val="146668"/>
              </a:lnSpc>
              <a:spcBef>
                <a:spcPts val="0"/>
              </a:spcBef>
              <a:spcAft>
                <a:spcPts val="0"/>
              </a:spcAft>
              <a:buNone/>
            </a:pPr>
            <a:r>
              <a:rPr lang="en" sz="1150">
                <a:solidFill>
                  <a:schemeClr val="dk1"/>
                </a:solidFill>
              </a:rPr>
              <a:t>4) Does a country’s economy (GDP) affect suicide rates?</a:t>
            </a:r>
            <a:endParaRPr sz="1150">
              <a:solidFill>
                <a:schemeClr val="dk1"/>
              </a:solidFill>
            </a:endParaRPr>
          </a:p>
          <a:p>
            <a:pPr indent="0" lvl="0" marL="190500" marR="190500" rtl="0" algn="l">
              <a:lnSpc>
                <a:spcPct val="146668"/>
              </a:lnSpc>
              <a:spcBef>
                <a:spcPts val="0"/>
              </a:spcBef>
              <a:spcAft>
                <a:spcPts val="0"/>
              </a:spcAft>
              <a:buNone/>
            </a:pPr>
            <a:r>
              <a:rPr lang="en" sz="1150">
                <a:solidFill>
                  <a:schemeClr val="dk1"/>
                </a:solidFill>
              </a:rPr>
              <a:t>5) Over the years has suicides and bad mental health become a silent pandemic?</a:t>
            </a:r>
            <a:endParaRPr sz="1150">
              <a:solidFill>
                <a:schemeClr val="dk1"/>
              </a:solidFill>
            </a:endParaRPr>
          </a:p>
          <a:p>
            <a:pPr indent="0" lvl="0" marL="0" marR="190500" rtl="0" algn="l">
              <a:lnSpc>
                <a:spcPct val="146668"/>
              </a:lnSpc>
              <a:spcBef>
                <a:spcPts val="0"/>
              </a:spcBef>
              <a:spcAft>
                <a:spcPts val="0"/>
              </a:spcAft>
              <a:buNone/>
            </a:pPr>
            <a:r>
              <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190500" marR="190500" rtl="0" algn="l">
              <a:lnSpc>
                <a:spcPct val="146668"/>
              </a:lnSpc>
              <a:spcBef>
                <a:spcPts val="0"/>
              </a:spcBef>
              <a:spcAft>
                <a:spcPts val="0"/>
              </a:spcAft>
              <a:buClr>
                <a:schemeClr val="dk1"/>
              </a:buClr>
              <a:buSzPts val="1100"/>
              <a:buFont typeface="Arial"/>
              <a:buNone/>
            </a:pPr>
            <a:r>
              <a:rPr lang="en" sz="1550"/>
              <a:t>Are younger generations more susceptible to mental health problems and suicide?</a:t>
            </a:r>
            <a:endParaRPr sz="3200"/>
          </a:p>
        </p:txBody>
      </p:sp>
      <p:pic>
        <p:nvPicPr>
          <p:cNvPr id="148" name="Google Shape;148;p15"/>
          <p:cNvPicPr preferRelativeResize="0"/>
          <p:nvPr/>
        </p:nvPicPr>
        <p:blipFill>
          <a:blip r:embed="rId3">
            <a:alphaModFix/>
          </a:blip>
          <a:stretch>
            <a:fillRect/>
          </a:stretch>
        </p:blipFill>
        <p:spPr>
          <a:xfrm>
            <a:off x="152400" y="1170125"/>
            <a:ext cx="8651627" cy="3820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54" name="Google Shape;154;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190500" marR="190500" rtl="0" algn="l">
              <a:lnSpc>
                <a:spcPct val="146668"/>
              </a:lnSpc>
              <a:spcBef>
                <a:spcPts val="0"/>
              </a:spcBef>
              <a:spcAft>
                <a:spcPts val="0"/>
              </a:spcAft>
              <a:buClr>
                <a:schemeClr val="dk1"/>
              </a:buClr>
              <a:buSzPts val="1100"/>
              <a:buFont typeface="Arial"/>
              <a:buNone/>
            </a:pPr>
            <a:r>
              <a:rPr lang="en" sz="1850"/>
              <a:t> Which sex is committing suicide at a higher rate worldwide?</a:t>
            </a:r>
            <a:endParaRPr sz="3500"/>
          </a:p>
        </p:txBody>
      </p:sp>
      <p:pic>
        <p:nvPicPr>
          <p:cNvPr id="160" name="Google Shape;160;p17"/>
          <p:cNvPicPr preferRelativeResize="0"/>
          <p:nvPr/>
        </p:nvPicPr>
        <p:blipFill>
          <a:blip r:embed="rId3">
            <a:alphaModFix/>
          </a:blip>
          <a:stretch>
            <a:fillRect/>
          </a:stretch>
        </p:blipFill>
        <p:spPr>
          <a:xfrm>
            <a:off x="867599" y="1498348"/>
            <a:ext cx="7408802" cy="3184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365150" y="491800"/>
            <a:ext cx="8520600" cy="572700"/>
          </a:xfrm>
          <a:prstGeom prst="rect">
            <a:avLst/>
          </a:prstGeom>
        </p:spPr>
        <p:txBody>
          <a:bodyPr anchorCtr="0" anchor="t" bIns="91425" lIns="91425" spcFirstLastPara="1" rIns="91425" wrap="square" tIns="91425">
            <a:normAutofit/>
          </a:bodyPr>
          <a:lstStyle/>
          <a:p>
            <a:pPr indent="0" lvl="0" marL="190500" marR="190500" rtl="0" algn="l">
              <a:lnSpc>
                <a:spcPct val="146668"/>
              </a:lnSpc>
              <a:spcBef>
                <a:spcPts val="0"/>
              </a:spcBef>
              <a:spcAft>
                <a:spcPts val="0"/>
              </a:spcAft>
              <a:buClr>
                <a:schemeClr val="dk1"/>
              </a:buClr>
              <a:buSzPts val="1100"/>
              <a:buFont typeface="Arial"/>
              <a:buNone/>
            </a:pPr>
            <a:r>
              <a:rPr lang="en" sz="1750"/>
              <a:t>Which regions of the world are commuting suicide at a higher rate?</a:t>
            </a:r>
            <a:endParaRPr sz="3400"/>
          </a:p>
        </p:txBody>
      </p:sp>
      <p:pic>
        <p:nvPicPr>
          <p:cNvPr id="166" name="Google Shape;166;p18"/>
          <p:cNvPicPr preferRelativeResize="0"/>
          <p:nvPr/>
        </p:nvPicPr>
        <p:blipFill>
          <a:blip r:embed="rId3">
            <a:alphaModFix/>
          </a:blip>
          <a:stretch>
            <a:fillRect/>
          </a:stretch>
        </p:blipFill>
        <p:spPr>
          <a:xfrm>
            <a:off x="368951" y="1216900"/>
            <a:ext cx="8406098" cy="37741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190500" marR="190500" rtl="0" algn="l">
              <a:lnSpc>
                <a:spcPct val="146668"/>
              </a:lnSpc>
              <a:spcBef>
                <a:spcPts val="0"/>
              </a:spcBef>
              <a:spcAft>
                <a:spcPts val="0"/>
              </a:spcAft>
              <a:buClr>
                <a:schemeClr val="dk1"/>
              </a:buClr>
              <a:buSzPts val="1100"/>
              <a:buFont typeface="Arial"/>
              <a:buNone/>
            </a:pPr>
            <a:r>
              <a:rPr lang="en" sz="1750"/>
              <a:t> Does a country’s economy (GDP) affect suicide rates?</a:t>
            </a:r>
            <a:endParaRPr sz="3400"/>
          </a:p>
        </p:txBody>
      </p:sp>
      <p:sp>
        <p:nvSpPr>
          <p:cNvPr id="172" name="Google Shape;172;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190500" marR="190500" rtl="0" algn="l">
              <a:lnSpc>
                <a:spcPct val="146668"/>
              </a:lnSpc>
              <a:spcBef>
                <a:spcPts val="0"/>
              </a:spcBef>
              <a:spcAft>
                <a:spcPts val="0"/>
              </a:spcAft>
              <a:buClr>
                <a:schemeClr val="dk1"/>
              </a:buClr>
              <a:buSzPts val="1100"/>
              <a:buFont typeface="Arial"/>
              <a:buNone/>
            </a:pPr>
            <a:r>
              <a:rPr lang="en" sz="1550"/>
              <a:t>Over the years has suicides and bad mental health become a silent pandemic?</a:t>
            </a:r>
            <a:endParaRPr sz="3200"/>
          </a:p>
        </p:txBody>
      </p:sp>
      <p:pic>
        <p:nvPicPr>
          <p:cNvPr id="178" name="Google Shape;178;p20"/>
          <p:cNvPicPr preferRelativeResize="0"/>
          <p:nvPr/>
        </p:nvPicPr>
        <p:blipFill>
          <a:blip r:embed="rId3">
            <a:alphaModFix/>
          </a:blip>
          <a:stretch>
            <a:fillRect/>
          </a:stretch>
        </p:blipFill>
        <p:spPr>
          <a:xfrm>
            <a:off x="1098750" y="1160425"/>
            <a:ext cx="5435876" cy="3604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Description</a:t>
            </a:r>
            <a:endParaRPr/>
          </a:p>
        </p:txBody>
      </p:sp>
      <p:sp>
        <p:nvSpPr>
          <p:cNvPr id="184" name="Google Shape;184;p21"/>
          <p:cNvSpPr txBox="1"/>
          <p:nvPr>
            <p:ph idx="1" type="body"/>
          </p:nvPr>
        </p:nvSpPr>
        <p:spPr>
          <a:xfrm>
            <a:off x="1040600" y="1218975"/>
            <a:ext cx="7295700" cy="32598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model we believed would fit best with our dataset is the Supervised Machine Learning Model. </a:t>
            </a:r>
            <a:endParaRPr/>
          </a:p>
          <a:p>
            <a:pPr indent="-298450" lvl="1" marL="914400" rtl="0" algn="l">
              <a:spcBef>
                <a:spcPts val="0"/>
              </a:spcBef>
              <a:spcAft>
                <a:spcPts val="0"/>
              </a:spcAft>
              <a:buSzPts val="1100"/>
              <a:buChar char="○"/>
            </a:pPr>
            <a:r>
              <a:rPr lang="en"/>
              <a:t>A Supervised Model was best simply because we already have the labeled outcomes using the dataset we picked out (from 1985 - 2016). </a:t>
            </a:r>
            <a:endParaRPr/>
          </a:p>
          <a:p>
            <a:pPr indent="-298450" lvl="1" marL="914400" rtl="0" algn="l">
              <a:spcBef>
                <a:spcPts val="0"/>
              </a:spcBef>
              <a:spcAft>
                <a:spcPts val="0"/>
              </a:spcAft>
              <a:buSzPts val="1100"/>
              <a:buChar char="○"/>
            </a:pPr>
            <a:r>
              <a:rPr lang="en"/>
              <a:t>We can make </a:t>
            </a:r>
            <a:r>
              <a:rPr lang="en"/>
              <a:t>predictions</a:t>
            </a:r>
            <a:r>
              <a:rPr lang="en"/>
              <a:t> based on the data we already have.  </a:t>
            </a:r>
            <a:endParaRPr/>
          </a:p>
          <a:p>
            <a:pPr indent="-298450" lvl="1" marL="914400" rtl="0" algn="l">
              <a:spcBef>
                <a:spcPts val="0"/>
              </a:spcBef>
              <a:spcAft>
                <a:spcPts val="0"/>
              </a:spcAft>
              <a:buSzPts val="1100"/>
              <a:buChar char="○"/>
            </a:pPr>
            <a:r>
              <a:rPr lang="en"/>
              <a:t>The algorithms we used include:</a:t>
            </a:r>
            <a:endParaRPr/>
          </a:p>
          <a:p>
            <a:pPr indent="-298450" lvl="2" marL="1371600" rtl="0" algn="l">
              <a:spcBef>
                <a:spcPts val="0"/>
              </a:spcBef>
              <a:spcAft>
                <a:spcPts val="0"/>
              </a:spcAft>
              <a:buSzPts val="1100"/>
              <a:buChar char="■"/>
            </a:pPr>
            <a:r>
              <a:rPr lang="en"/>
              <a:t>EasyEnsembleClassifier</a:t>
            </a:r>
            <a:endParaRPr/>
          </a:p>
          <a:p>
            <a:pPr indent="-298450" lvl="2" marL="1371600" rtl="0" algn="l">
              <a:spcBef>
                <a:spcPts val="0"/>
              </a:spcBef>
              <a:spcAft>
                <a:spcPts val="0"/>
              </a:spcAft>
              <a:buSzPts val="1100"/>
              <a:buChar char="■"/>
            </a:pPr>
            <a:r>
              <a:rPr lang="en"/>
              <a:t>BalancedRandomForestClassifier</a:t>
            </a:r>
            <a:endParaRPr/>
          </a:p>
          <a:p>
            <a:pPr indent="-298450" lvl="2" marL="1371600" rtl="0" algn="l">
              <a:spcBef>
                <a:spcPts val="0"/>
              </a:spcBef>
              <a:spcAft>
                <a:spcPts val="0"/>
              </a:spcAft>
              <a:buSzPts val="1100"/>
              <a:buChar char="■"/>
            </a:pPr>
            <a:r>
              <a:rPr lang="en"/>
              <a:t>SMOTEEN</a:t>
            </a:r>
            <a:endParaRPr/>
          </a:p>
          <a:p>
            <a:pPr indent="-298450" lvl="2" marL="1371600" rtl="0" algn="l">
              <a:spcBef>
                <a:spcPts val="0"/>
              </a:spcBef>
              <a:spcAft>
                <a:spcPts val="0"/>
              </a:spcAft>
              <a:buSzPts val="1100"/>
              <a:buChar char="■"/>
            </a:pPr>
            <a:r>
              <a:rPr lang="en"/>
              <a:t>RandomOverSampler</a:t>
            </a:r>
            <a:endParaRPr/>
          </a:p>
          <a:p>
            <a:pPr indent="-311150" lvl="0" marL="457200" rtl="0" algn="l">
              <a:spcBef>
                <a:spcPts val="0"/>
              </a:spcBef>
              <a:spcAft>
                <a:spcPts val="0"/>
              </a:spcAft>
              <a:buSzPts val="1300"/>
              <a:buChar char="●"/>
            </a:pPr>
            <a:r>
              <a:rPr lang="en"/>
              <a:t>We used Tableau in order to provide visualizations of the different </a:t>
            </a:r>
            <a:r>
              <a:rPr lang="en"/>
              <a:t>correlations</a:t>
            </a:r>
            <a:r>
              <a:rPr lang="en"/>
              <a:t> seen due to the many factors that can lead to suicide.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