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276" r:id="rId4"/>
    <p:sldId id="288" r:id="rId5"/>
    <p:sldId id="299" r:id="rId6"/>
    <p:sldId id="300" r:id="rId7"/>
    <p:sldId id="294" r:id="rId8"/>
    <p:sldId id="295" r:id="rId9"/>
    <p:sldId id="302" r:id="rId10"/>
    <p:sldId id="290" r:id="rId11"/>
    <p:sldId id="291" r:id="rId12"/>
    <p:sldId id="303" r:id="rId13"/>
    <p:sldId id="301" r:id="rId14"/>
    <p:sldId id="292" r:id="rId15"/>
    <p:sldId id="296" r:id="rId16"/>
    <p:sldId id="293" r:id="rId17"/>
    <p:sldId id="28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FCDB2-B1BB-4639-B9E6-DCAF50F832E3}" type="datetimeFigureOut">
              <a:rPr lang="en-IN" smtClean="0"/>
              <a:pPr/>
              <a:t>07-09-2023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9CB94-56C8-4E50-B791-AF5FC8A106F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969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62C0-539F-4227-B0C4-3E8258922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AA1B5-7BDA-4B79-9193-0E5034422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3D7CD6C0-7C5B-4926-9575-301139A521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7999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85D42CE-8321-474C-974D-5B68A90D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49036" cy="365125"/>
          </a:xfrm>
        </p:spPr>
        <p:txBody>
          <a:bodyPr/>
          <a:lstStyle/>
          <a:p>
            <a:fld id="{683513FA-B47D-4DD5-858B-8C042C595F65}" type="datetime1">
              <a:rPr lang="en-IN" smtClean="0"/>
              <a:t>07-09-2023</a:t>
            </a:fld>
            <a:endParaRPr lang="en-IN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D983015-6388-4E20-AD6F-7E66AB9F2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5437" y="6356350"/>
            <a:ext cx="5527963" cy="365125"/>
          </a:xfrm>
        </p:spPr>
        <p:txBody>
          <a:bodyPr/>
          <a:lstStyle/>
          <a:p>
            <a:r>
              <a:rPr lang="en-US"/>
              <a:t>CAPSTONE PROJECT ZEROTH REVIEW                                                                                       Department of CSE, KGiSL Institute of Technology, Coimbatore </a:t>
            </a:r>
            <a:endParaRPr lang="en-IN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9704F2A-0C81-4C00-9097-242A7B17E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685800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004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157A2-3BC7-4C9E-AB05-723723E0A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945AC7-6DD4-4DD9-B09C-A0B81B502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51051-B65F-4C5D-922C-DD8A92A77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2A52-F814-4323-90CF-C3897C0DC8B8}" type="datetime1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DE548-341C-4721-B512-7D5D1C20A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CAPSTONE PROJECT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B5F0A-4EB3-43B6-ABE7-63A3DCE96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648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1E6AC9-C679-4346-BAAB-EB28C923D6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BE17A-9781-4067-BB12-9525D8571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87457-72FE-4D13-BB25-B90BE2E01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4EB19-17B5-40A6-B282-9095B7BE305B}" type="datetime1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8E296-6B8F-4552-A0A1-1C6E88E12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CAPSTONE PROJECT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8E499-550C-4399-A556-D8EEB5CC6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152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AFDD4-42DC-4147-839E-3D0E55616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77B6B-6439-4BDA-ABE7-0917FF7F7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276BE-0C52-49D8-9499-C44611939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6DF2-E51B-4F54-80C4-243A49625B4D}" type="datetime1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5189A-8E51-465D-94CA-2CA37A42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CAPSTONE PROJECT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06158-E79C-4F5D-AAA9-5B9CA2C13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0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B7812-32D9-44CE-831C-755A78920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B9C1E-71DC-484A-8950-6A307309A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C7693-A5EC-4DE7-8C90-8C1A1081C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E145-F92A-49EC-9460-376300E0DE02}" type="datetime1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61A16-2E13-4EFB-8CDF-FC9CC66F7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CAPSTONE PROJECT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042D2-12E0-4A7A-BD08-C122432C1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004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4D78E-D97D-4A55-95F4-5C4B18BC6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E1DF5-176E-4C43-B343-37617DC54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4D798-2CE6-4451-99A6-4445F8EC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8BC9-A847-40F3-AF64-F1F622A6A2DC}" type="datetime1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AD74B-00E1-4F5C-9665-32035BF2C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CAPSTONE PROJECT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DA828-E741-4CC0-BF73-23AC1DB35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949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5C9B9-7E6C-42FA-898A-285B51CC2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1D8E0-A7AA-40AC-AD52-45B774C0B0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BBEBE-5E10-4819-B0C7-72490287C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AF7BD-27EA-4A85-BD93-D6CA355D3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86946-B04E-4371-BB53-4009FF747C9D}" type="datetime1">
              <a:rPr lang="en-IN" smtClean="0"/>
              <a:t>07-09-2023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20B5B-0E13-4972-A392-974907336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CAPSTONE PROJECT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E4968-4BFE-4B0F-B917-18CCCF98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663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BC499-C8C0-4F9E-80E1-B3E278213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1D440-1AD5-4366-9A0D-3E77F7526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20F06-B01F-43CC-961D-11C60A54A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A129D0-A1A5-4631-B811-744FE25D16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321FBF-9D9D-4122-A54A-5E9FB33C6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4C0E81-79D5-44FC-B043-31280B05F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214AB-968B-46D4-912D-2E865B0A35E7}" type="datetime1">
              <a:rPr lang="en-IN" smtClean="0"/>
              <a:t>07-09-2023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FB8047-5328-4D94-89C5-0E45FDCF7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CAPSTONE PROJECT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95F5E1-9321-4BB0-8BA1-5381B74C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32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1ECF4-A30C-45AF-8C1B-13453F585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649C79-F41A-48CD-92EA-C877EBD87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7AA80-3FDB-48D6-8665-B79CA28E55D5}" type="datetime1">
              <a:rPr lang="en-IN" smtClean="0"/>
              <a:t>07-09-2023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818F6F-6970-4056-87C0-A889C16D4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CAPSTONE PROJECT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89FB90-E12B-4FFB-86CE-71B259548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620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0D9110-3F6A-430E-BF43-77942A15F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929AB-692C-4F2E-88DE-AC031B9472F6}" type="datetime1">
              <a:rPr lang="en-IN" smtClean="0"/>
              <a:t>07-09-2023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FF155C-72A0-4CED-806C-BD21698B7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CAPSTONE PROJECT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C3F95-B018-4504-9B17-64E18645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6889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DFD2E-84D9-4474-A876-D9D70A1AB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0D4AC-4EF5-4F42-A740-E912AD81B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D5E941-27FF-43ED-8613-821C6C7B3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B4787-C851-40E4-A6AD-5069F56B1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95DC-9DB4-4C3D-B8D5-B4AA7573C48B}" type="datetime1">
              <a:rPr lang="en-IN" smtClean="0"/>
              <a:t>07-09-2023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FDB56-B401-4DC5-BFF9-3C42C9BEE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CAPSTONE PROJECT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D5393-9A0B-4BFA-AB0C-4EFC48FB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810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D8D64-C8B7-4EFB-BC7C-85D867F23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76C88-A6E1-4C5F-B467-39F781415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6B9D9-E159-4DFE-AE0D-9C12287D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5A021-4867-4636-B8DE-3C712B0B2D06}" type="datetime1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4BD19-E756-4AF5-AFB5-771545F4A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CAPSTONE PROJECT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BA90D-BBDD-4D45-91C3-CC47D95A2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DAE021B3-D150-409B-A747-3A72CBFF13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113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46FFD-0A6E-4666-B9EE-340939B84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E51B37-A01D-454D-A0F7-D696E18032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DB4D83-C6B3-4E93-ABC7-380AF5B7E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0ED9D-2E21-41CA-B0CC-489A4CF6B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7296-0B50-4120-ACB0-A198050984CB}" type="datetime1">
              <a:rPr lang="en-IN" smtClean="0"/>
              <a:t>07-09-2023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4BFCC-08B1-47C5-A3BD-97099B748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CAPSTONE PROJECT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4B21B-0A41-4A19-ABCB-54D6C3244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3254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15894-F5B0-4DC6-9ACC-B16DCDD82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FE52A-66E8-49B6-8086-D5932A0C7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73084-824A-452E-8C28-4BF388F89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FDEB9-280F-4BF2-886A-D0DE3BA05D7A}" type="datetime1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29C58-8F3A-47E6-A96C-78AF0FF71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CAPSTONE PROJECT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47D55-F182-46DA-ACFC-C3FB48D06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6217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45C2B2-6CE0-42E7-B9A3-5C3C753F84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FC3DB9-23A0-4AE3-A41F-DE498E6C9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D669A-C26C-4D0E-AB60-392C0DD82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7140-27BC-405C-A71A-BAA75CC819D7}" type="datetime1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CD807-EBDF-4EB0-ACC5-0AC7E961D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CAPSTONE PROJECT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0E5CB-4B2E-4B99-A933-D83D532F4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758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A1DF1-32F8-43D7-95B1-E273E325F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3786E-039F-4476-9162-79F02E332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1977B-001C-4716-AC31-1779D437C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83EF-C101-41BA-9C53-E2974C61EA8A}" type="datetime1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4165C-CC9B-4AA6-8438-D723441BE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CAPSTONE PROJECT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169FC-C452-4894-A663-E0DE5BEE1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878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8FC40-A3BE-40E7-97AE-052F891A2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B53AB-3226-428E-80CF-603460B2A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E1CE3-3E37-4559-A344-DAEA85D4C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D0966-69CF-4D74-AA12-4A17A2346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C4C4-D440-45BC-9650-A872AB253B2C}" type="datetime1">
              <a:rPr lang="en-IN" smtClean="0"/>
              <a:t>07-09-2023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E15CD-F05A-4BB8-B3FC-7E1559287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CAPSTONE PROJECT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EA62D-0984-42BA-8B9F-3A29EF703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92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DE962-2A21-49F2-9673-7F2D1470D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46F90-2BEA-4A07-BB84-6B5178E67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116C0-8974-444E-8565-CE18AADD7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8D5C81-EB40-40F2-8A2C-6E0DD40BB0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A88C82-6CF9-49B2-8B02-4D58854297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A869E1-F374-4F22-9FBF-E2A40E1A0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2C55-B9DB-40B8-B92C-AEFF19FC1F3A}" type="datetime1">
              <a:rPr lang="en-IN" smtClean="0"/>
              <a:t>07-09-2023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AF556A-10AB-43D3-9B95-B14A3B781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CAPSTONE PROJECT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1EEDD7-0213-4CBB-879A-4A19F75F1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125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7B376-B98D-4128-A966-8F70B54BC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3BC56F-7F09-4DC1-A8A4-503EF356A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0FAAA-31AF-4C8A-8278-6E655F51271D}" type="datetime1">
              <a:rPr lang="en-IN" smtClean="0"/>
              <a:t>07-09-2023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B11197-B865-49F2-9966-7E0B2C71A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CAPSTONE PROJECT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4B202-5F2A-4F0A-957D-EEB442C51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023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73BE62-14A1-42DF-A641-5CA346372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C981C-6DB2-4E3E-893A-EA49DF50B3CA}" type="datetime1">
              <a:rPr lang="en-IN" smtClean="0"/>
              <a:t>07-09-2023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55948F-4DD8-4B7E-B87A-0F879F87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CAPSTONE PROJECT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372A1-EBEE-49B1-BE7A-52D79C449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518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DC1B2-DEB8-4A72-89B0-AFB421FCE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CB4F8-5F43-47A1-8FC6-B19990BBE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A58BF-B713-4A82-9550-A9E3C4D0C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90CB0-C35F-409B-B4B7-574F87649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8B44-4508-47EF-9BAB-BD145641406E}" type="datetime1">
              <a:rPr lang="en-IN" smtClean="0"/>
              <a:t>07-09-2023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8B58E-3AEF-440D-A10D-F772E49E4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CAPSTONE PROJECT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78DEBC-3998-4DB0-A8E4-EA7AAA240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416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EA25F-5331-4EB7-94C5-4EC248AB1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9A243B-6D50-40DC-AD3A-2D5CD5BA1A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7C2612-A181-4965-86BB-736112132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48E33-6FCB-4D21-BBB5-54E23125C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5331-F572-48CC-BDCD-E141F212A09E}" type="datetime1">
              <a:rPr lang="en-IN" smtClean="0"/>
              <a:t>07-09-2023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45D96-C54E-4064-85EC-B034A221A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CAPSTONE PROJECT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DE423-E9F9-497F-8702-226598FBC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07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569880-5A8B-4242-8585-2399F3D5C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1F665-0E92-4088-91CB-F8581A1B1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E0FC9-B3CB-4348-883A-7A40EB3BD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FB7D9-304B-4D3F-B59A-B1A670955034}" type="datetime1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21BD3-2010-4C03-B16F-0A73B8844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CAPSTONE PROJECT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2FC66-C7EC-4C13-B7A8-CB457DA34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20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CDB5C-1B23-4B82-9519-BDC3E634C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7E6AC-966D-4252-8238-88190FD2D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DA8F0-54DA-4949-B327-266F6E7F8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DB60D-6993-473A-B698-B8E2D8B43240}" type="datetime1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CB92D-2B8B-4F40-8A6C-3E7D5086B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CAPSTONE PROJECT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0B590-4BFA-4C20-8AC3-A3C28BD5C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166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E764CF-DE72-4F49-B545-A4B772FEDFF2}"/>
              </a:ext>
            </a:extLst>
          </p:cNvPr>
          <p:cNvSpPr/>
          <p:nvPr/>
        </p:nvSpPr>
        <p:spPr>
          <a:xfrm>
            <a:off x="1" y="-1437"/>
            <a:ext cx="121920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5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4800" b="1" dirty="0" err="1">
                <a:latin typeface="Times New Roman" pitchFamily="18" charset="0"/>
                <a:cs typeface="Times New Roman" pitchFamily="18" charset="0"/>
              </a:rPr>
              <a:t>KKGiSL</a:t>
            </a:r>
            <a:r>
              <a:rPr lang="en-IN" sz="4800" b="1" dirty="0">
                <a:latin typeface="Times New Roman" pitchFamily="18" charset="0"/>
                <a:cs typeface="Times New Roman" pitchFamily="18" charset="0"/>
              </a:rPr>
              <a:t> INSTITUTE OF TECHNOLOGY</a:t>
            </a:r>
          </a:p>
          <a:p>
            <a:pPr algn="ctr"/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COIMBATORE</a:t>
            </a:r>
          </a:p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  <a:cs typeface="Times New Roman" pitchFamily="18" charset="0"/>
              </a:rPr>
              <a:t>DEPARTMENT OF computer science &amp; engineering</a:t>
            </a:r>
          </a:p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  <a:cs typeface="Times New Roman" pitchFamily="18" charset="0"/>
              </a:rPr>
              <a:t>CAPSTONE PROJECT phase review # 00</a:t>
            </a:r>
          </a:p>
          <a:p>
            <a:pPr algn="ctr"/>
            <a:r>
              <a:rPr lang="en-IN" sz="5000" b="1" dirty="0">
                <a:latin typeface="Times New Roman" pitchFamily="18" charset="0"/>
                <a:cs typeface="Times New Roman" pitchFamily="18" charset="0"/>
              </a:rPr>
              <a:t>SPAM DETECTION</a:t>
            </a:r>
          </a:p>
          <a:p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Team members:</a:t>
            </a:r>
          </a:p>
          <a:p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		   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711720104061	  PAVITHRA  B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                           711720104064       PRIYA DHARSHINI M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                           711720104071       ROSITHA   A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                           711720104092       SOWMIYA   P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			</a:t>
            </a:r>
          </a:p>
          <a:p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Under the guidance of :</a:t>
            </a:r>
          </a:p>
          <a:p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Mrs. Suganthi  A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021079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3959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67" y="359263"/>
            <a:ext cx="10515600" cy="844697"/>
          </a:xfrm>
        </p:spPr>
        <p:txBody>
          <a:bodyPr>
            <a:normAutofit fontScale="90000"/>
          </a:bodyPr>
          <a:lstStyle/>
          <a:p>
            <a:pPr marL="0" indent="0"/>
            <a:br>
              <a:rPr lang="en-US" sz="28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900" dirty="0">
                <a:latin typeface="Algerian" panose="04020705040A02060702" pitchFamily="82" charset="0"/>
                <a:ea typeface="+mj-ea"/>
                <a:cs typeface="+mj-cs"/>
              </a:rPr>
              <a:t>ADVANTAGES</a:t>
            </a:r>
            <a:br>
              <a:rPr lang="en-US" sz="4400" dirty="0">
                <a:latin typeface="Algerian" panose="04020705040A02060702" pitchFamily="82" charset="0"/>
                <a:ea typeface="+mj-ea"/>
                <a:cs typeface="+mj-cs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966651"/>
            <a:ext cx="10515600" cy="5237201"/>
          </a:xfrm>
        </p:spPr>
        <p:txBody>
          <a:bodyPr>
            <a:normAutofit/>
          </a:bodyPr>
          <a:lstStyle/>
          <a:p>
            <a:pPr marL="541338" indent="-457200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is less compared to previous process </a:t>
            </a:r>
          </a:p>
          <a:p>
            <a:pPr marL="541338" indent="-457200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Ability to learn and extract complex features. </a:t>
            </a:r>
          </a:p>
          <a:p>
            <a:pPr marL="541338" indent="-457200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is good</a:t>
            </a:r>
          </a:p>
          <a:p>
            <a:pPr marL="541338" indent="-457200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its simplicity and fast processing time, the proposed algorithm gives better execution time. </a:t>
            </a:r>
          </a:p>
          <a:p>
            <a:pPr marL="541338" indent="-457200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machine learning and deep learning technique is performed to predict the value effectively. </a:t>
            </a:r>
          </a:p>
          <a:p>
            <a:pPr marL="541338" indent="-457200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is accurate</a:t>
            </a:r>
            <a:endParaRPr lang="en-US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84138" indent="0"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fld id="{0B8A8C3B-22B0-41BD-959A-92A2EC666AFB}" type="datetime1">
              <a:rPr lang="en-IN" sz="1600" smtClean="0"/>
              <a:t>07-09-2023</a:t>
            </a:fld>
            <a:endParaRPr lang="en-IN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/>
              <a:t>CAPSTONE PROJECT ZEROTH REVIEW                                                                                       Department of CSE, KGiSL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10</a:t>
            </a:fld>
            <a:endParaRPr lang="en-IN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0790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67" y="359263"/>
            <a:ext cx="10515600" cy="844697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MODULES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670" y="1508894"/>
            <a:ext cx="11113056" cy="3409336"/>
          </a:xfrm>
        </p:spPr>
        <p:txBody>
          <a:bodyPr>
            <a:normAutofit/>
          </a:bodyPr>
          <a:lstStyle/>
          <a:p>
            <a:pPr marL="541338" indent="-45720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Module 1 - Data collection, cleaning and anonymization.</a:t>
            </a:r>
          </a:p>
          <a:p>
            <a:pPr marL="541338" indent="-45720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Module 2 - Data splitting, NLP, featurization.</a:t>
            </a:r>
          </a:p>
          <a:p>
            <a:pPr marL="541338" indent="-45720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Module 3- Splitting of data, Training data, testing data</a:t>
            </a:r>
          </a:p>
          <a:p>
            <a:pPr marL="541338" indent="-45720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Module 4 - modeling, performance evaluation</a:t>
            </a:r>
          </a:p>
          <a:p>
            <a:pPr marL="541338" indent="-457200" algn="just">
              <a:buFont typeface="Wingdings" panose="05000000000000000000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fld id="{0B8A8C3B-22B0-41BD-959A-92A2EC666AFB}" type="datetime1">
              <a:rPr lang="en-IN" sz="1600" smtClean="0"/>
              <a:t>07-09-2023</a:t>
            </a:fld>
            <a:endParaRPr lang="en-IN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/>
              <a:t>CAPSTONE PROJECT ZEROTH REVIEW                                                                                       Department of CSE, KGiSL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11</a:t>
            </a:fld>
            <a:endParaRPr lang="en-IN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529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67" y="359263"/>
            <a:ext cx="10515600" cy="844697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EXPECTED OUTCOME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1326330"/>
            <a:ext cx="10515600" cy="5237201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Naive Bayes (NB) algorithm demonstrates good overall accuracy in SMS spam classification, particularly benefiting from the informative feature of message length.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Mutual Information (MI) criteria highlight message length as the most valuable feature, while misclassification issues are noted for short text messages with specific alphanumeric tokens.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Learning curve analysis suggests that additional data may not significantly improve the algorithm's performance, indicating low variance but potential bias issues.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enhance classifier performance, the project aims to reduce bias by adding more meaningful features to the token list used for classification.</a:t>
            </a:r>
          </a:p>
          <a:p>
            <a:pPr marL="84138" indent="0"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fld id="{A58DC4B4-DE9A-4709-AD17-09248D0FC6AC}" type="datetime1">
              <a:rPr lang="en-IN" sz="1600" smtClean="0"/>
              <a:t>07-09-2023</a:t>
            </a:fld>
            <a:endParaRPr lang="en-IN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/>
              <a:t>CAPSTONE PROJECT ZEROTH REVIEW                                                                                       Department of CSE, KGiSL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12</a:t>
            </a:fld>
            <a:endParaRPr lang="en-IN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8051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72863"/>
            <a:ext cx="10515600" cy="844697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   REFERENCE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591" y="952164"/>
            <a:ext cx="10699652" cy="534210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[1] Modupe, A., O. O. </a:t>
            </a:r>
            <a:r>
              <a:rPr lang="en-IN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Olugbara</a:t>
            </a: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and S. O. Ojo. (2014) ―Filtering of Mobile Short Messaging Communication Using Latent Dirichlet Allocation with Social Network Analysis‖, in Transactions on Engineering Technologies: Special Volume of the World Congress on Engineering 2013, G.-C. Yang, S.-I. Ao, and L. Gelman, Eds. Springer Science &amp; Business. pp. 671–686.</a:t>
            </a:r>
          </a:p>
          <a:p>
            <a:pPr marL="0" indent="0" algn="just">
              <a:buNone/>
            </a:pP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[2] </a:t>
            </a:r>
            <a:r>
              <a:rPr lang="en-IN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Shirani</a:t>
            </a: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-Mehr, H. (2013) ―SMS Spam Detection using Machine Learning Approach. p. 4.</a:t>
            </a:r>
          </a:p>
          <a:p>
            <a:pPr marL="0" indent="0" algn="just">
              <a:buNone/>
            </a:pP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[3] </a:t>
            </a:r>
            <a:r>
              <a:rPr lang="en-IN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Abdulhamid</a:t>
            </a: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S. M. et al., (2017) ―A Review on Mobile SMS Spam Filtering Techniques. IEEE Access 5: 15650–15666.</a:t>
            </a:r>
          </a:p>
          <a:p>
            <a:pPr marL="0" indent="0" algn="just">
              <a:buNone/>
            </a:pP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[4] Aski, A. S., and N. K. </a:t>
            </a:r>
            <a:r>
              <a:rPr lang="en-IN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Sourati</a:t>
            </a: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(2016) ―Proposed Efficient Algorithm to Filter Spam Using Machine Learning Techniques.‖ Pac. Sci. Rev. Nat. Sci. Eng. 18 (2):145–149.</a:t>
            </a:r>
          </a:p>
          <a:p>
            <a:pPr marL="0" indent="0" algn="just">
              <a:buNone/>
            </a:pP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[5] Narayan, A., and P. Saxena. (2013) ―The Curse of 140 Characters: Evaluating The Efficacy of SMS Spam Detection on Android.‖ p. 33– 42.</a:t>
            </a:r>
          </a:p>
          <a:p>
            <a:pPr marL="0" indent="0" algn="just">
              <a:buNone/>
            </a:pP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[6] Almeida, T. A., J. M. Gómez, and A. </a:t>
            </a:r>
            <a:r>
              <a:rPr lang="en-IN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Yamakami</a:t>
            </a: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(2011) ―Contributions to the Study of SMS Spam Filtering: New Collection and Results.‖ p. 4.</a:t>
            </a:r>
          </a:p>
          <a:p>
            <a:pPr marL="0" indent="0" algn="just">
              <a:buNone/>
            </a:pP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[7] Mujtaba, D. G., and M. Yasin. (2014) ―SMS Spam Detection Using Simple Message</a:t>
            </a:r>
          </a:p>
          <a:p>
            <a:pPr marL="0" indent="0" algn="just">
              <a:buNone/>
            </a:pP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Content Features.‖ J. Basic Appl. Sci. Res. 4 (4): 5. </a:t>
            </a:r>
          </a:p>
          <a:p>
            <a:pPr algn="just" latinLnBrk="0">
              <a:buFont typeface="+mj-lt"/>
              <a:buAutoNum type="arabicPeriod"/>
            </a:pPr>
            <a:endParaRPr lang="en-IN" sz="2600" b="0" dirty="0">
              <a:solidFill>
                <a:srgbClr val="000000"/>
              </a:solidFill>
              <a:effectLst/>
            </a:endParaRPr>
          </a:p>
          <a:p>
            <a:pPr algn="just" latinLnBrk="0">
              <a:buFont typeface="+mj-lt"/>
              <a:buAutoNum type="arabicPeriod"/>
            </a:pPr>
            <a:endParaRPr lang="en-IN" sz="2600" dirty="0">
              <a:solidFill>
                <a:srgbClr val="000000"/>
              </a:solidFill>
            </a:endParaRPr>
          </a:p>
          <a:p>
            <a:pPr marL="0" indent="0" algn="just">
              <a:buNone/>
            </a:pPr>
            <a:br>
              <a:rPr lang="en-IN" sz="2600" dirty="0"/>
            </a:br>
            <a:endParaRPr lang="en-US" sz="2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446713"/>
            <a:ext cx="1328224" cy="365125"/>
          </a:xfrm>
        </p:spPr>
        <p:txBody>
          <a:bodyPr/>
          <a:lstStyle/>
          <a:p>
            <a:fld id="{AFFC1957-7E30-4D5E-99E5-7E3C954A6ECD}" type="datetime1">
              <a:rPr lang="en-IN" sz="1600" smtClean="0"/>
              <a:t>07-09-2023</a:t>
            </a:fld>
            <a:endParaRPr lang="en-IN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446712"/>
            <a:ext cx="6766560" cy="365125"/>
          </a:xfrm>
        </p:spPr>
        <p:txBody>
          <a:bodyPr/>
          <a:lstStyle/>
          <a:p>
            <a:r>
              <a:rPr lang="en-US" sz="1600"/>
              <a:t>CAPSTONE PROJECT ZEROTH REVIEW                                                                                       Department of CSE, KGiSL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441926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13</a:t>
            </a:fld>
            <a:endParaRPr lang="en-IN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60957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2322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4DE7B-865B-49BD-ABD8-43954772E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437308"/>
          </a:xfrm>
        </p:spPr>
        <p:txBody>
          <a:bodyPr>
            <a:no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REFERENCE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C324E-51C4-436F-A5F4-100C9953A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769" y="915284"/>
            <a:ext cx="10515600" cy="5027432"/>
          </a:xfrm>
        </p:spPr>
        <p:txBody>
          <a:bodyPr>
            <a:noAutofit/>
          </a:bodyPr>
          <a:lstStyle/>
          <a:p>
            <a:pPr marL="0" indent="0" algn="just" latinLnBrk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Gudkova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D., M.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Vergelis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 Shcherbakova, and N.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Demidova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(2017) ―Spam and Phishing in Q3 2017.‖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Securelist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Kaspersky Lab‘s Cyberthreat Research and Reports. Available from: https://securelist.com/spam-and-phishing-in-q3-2017/82901/. [Accessed: 10th April 2018]. </a:t>
            </a:r>
          </a:p>
          <a:p>
            <a:pPr marL="0" indent="0" algn="just" latinLnBrk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[9] Choudhary, N., and A. K. Jain. (2017) ―Towards Filtering of SMS Spam Messages Using Machine Learning Based Technique‖, in Advanced Informatics for Computing Research 712: 18-30.</a:t>
            </a:r>
          </a:p>
          <a:p>
            <a:pPr marL="0" indent="0" algn="just" latinLnBrk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[10] </a:t>
            </a:r>
            <a:r>
              <a:rPr lang="en-IN" sz="1800" dirty="0" err="1">
                <a:latin typeface="Times New Roman" panose="02020603050405020304" pitchFamily="18" charset="0"/>
                <a:cs typeface="Times New Roman" pitchFamily="18" charset="0"/>
              </a:rPr>
              <a:t>Safie</a:t>
            </a:r>
            <a:r>
              <a:rPr lang="en-IN" sz="1800" dirty="0">
                <a:latin typeface="Times New Roman" panose="02020603050405020304" pitchFamily="18" charset="0"/>
                <a:cs typeface="Times New Roman" pitchFamily="18" charset="0"/>
              </a:rPr>
              <a:t>, W., N.N.A. </a:t>
            </a:r>
            <a:r>
              <a:rPr lang="en-IN" sz="1800" dirty="0" err="1">
                <a:latin typeface="Times New Roman" panose="02020603050405020304" pitchFamily="18" charset="0"/>
                <a:cs typeface="Times New Roman" pitchFamily="18" charset="0"/>
              </a:rPr>
              <a:t>Sjarif</a:t>
            </a:r>
            <a:r>
              <a:rPr lang="en-IN" sz="1800" dirty="0">
                <a:latin typeface="Times New Roman" panose="02020603050405020304" pitchFamily="18" charset="0"/>
                <a:cs typeface="Times New Roman" pitchFamily="18" charset="0"/>
              </a:rPr>
              <a:t>, N.F.M. Azmi, S.S. </a:t>
            </a:r>
            <a:r>
              <a:rPr lang="en-IN" sz="1800" dirty="0" err="1">
                <a:latin typeface="Times New Roman" panose="02020603050405020304" pitchFamily="18" charset="0"/>
                <a:cs typeface="Times New Roman" pitchFamily="18" charset="0"/>
              </a:rPr>
              <a:t>Yuhaniz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, R.C. Mohd, and S.Y. Yusof. (2018) ―SMS Spam Classification using Vector Space Model and Artificial Neural Network.‖ International Journal of Advances in Soft Computing &amp; Its Applications 10 (3): 129-141.</a:t>
            </a:r>
          </a:p>
          <a:p>
            <a:pPr marL="0" indent="0" algn="just" latinLnBrk="0"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[11] </a:t>
            </a:r>
            <a:r>
              <a:rPr lang="en-IN" sz="1800" dirty="0" err="1">
                <a:latin typeface="Times New Roman" panose="02020603050405020304" pitchFamily="18" charset="0"/>
                <a:cs typeface="Times New Roman" pitchFamily="18" charset="0"/>
              </a:rPr>
              <a:t>Fawagreh</a:t>
            </a:r>
            <a:r>
              <a:rPr lang="en-IN" sz="1800" dirty="0">
                <a:latin typeface="Times New Roman" panose="02020603050405020304" pitchFamily="18" charset="0"/>
                <a:cs typeface="Times New Roman" pitchFamily="18" charset="0"/>
              </a:rPr>
              <a:t>, Khaled, Mohamed Medhat Gaber, and </a:t>
            </a:r>
            <a:r>
              <a:rPr lang="en-IN" sz="1800" dirty="0" err="1">
                <a:latin typeface="Times New Roman" panose="02020603050405020304" pitchFamily="18" charset="0"/>
                <a:cs typeface="Times New Roman" pitchFamily="18" charset="0"/>
              </a:rPr>
              <a:t>Eyad</a:t>
            </a:r>
            <a:r>
              <a:rPr lang="en-IN" sz="18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cs typeface="Times New Roman" pitchFamily="18" charset="0"/>
              </a:rPr>
              <a:t>Elyan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. (2014) ―Random Forests: From Early Developments to Recent Advancements, Systems Science &amp; Control Engineering.‖ An Open Access Journal 2 (1): 602-609.</a:t>
            </a:r>
          </a:p>
          <a:p>
            <a:pPr marL="0" indent="0" algn="just" latinLnBrk="0"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[12] </a:t>
            </a:r>
            <a:r>
              <a:rPr lang="en-IN" sz="1800" dirty="0" err="1">
                <a:latin typeface="Times New Roman" panose="02020603050405020304" pitchFamily="18" charset="0"/>
                <a:cs typeface="Times New Roman" pitchFamily="18" charset="0"/>
              </a:rPr>
              <a:t>Sajedi</a:t>
            </a:r>
            <a:r>
              <a:rPr lang="en-IN" sz="1800" dirty="0">
                <a:latin typeface="Times New Roman" panose="02020603050405020304" pitchFamily="18" charset="0"/>
                <a:cs typeface="Times New Roman" pitchFamily="18" charset="0"/>
              </a:rPr>
              <a:t>, H., G. Z. </a:t>
            </a:r>
            <a:r>
              <a:rPr lang="en-IN" sz="1800" dirty="0" err="1">
                <a:latin typeface="Times New Roman" panose="02020603050405020304" pitchFamily="18" charset="0"/>
                <a:cs typeface="Times New Roman" pitchFamily="18" charset="0"/>
              </a:rPr>
              <a:t>Parast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, and F. Akbari. (2016) ―SMS Spam Filtering Using Machine Learning Techniques: A Survey.‖ Machine Learning, 1 (1): 14. </a:t>
            </a:r>
          </a:p>
          <a:p>
            <a:pPr marL="0" indent="0" algn="just" latinLnBrk="0"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[13] Q. Xu, E., W. Xiang, Q. Yang, J. Du, and J. Zhong. (2012) ―SMS Spam Detection Using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Noncontent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Features.‖ IEEE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Intell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Syst. 27(6): 44–51.</a:t>
            </a:r>
          </a:p>
          <a:p>
            <a:pPr marL="0" indent="0" algn="just" latinLnBrk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[14] Sethi, G., and V.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Bhootna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(2014) SMS Spam Filtering Application Using Android. </a:t>
            </a:r>
            <a:endParaRPr lang="en-IN" sz="18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0" indent="0" algn="just" latinLnBrk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[15]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Nagwani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 K. (2017) ―A Bi-Level Text Classification Approach for SMS Spam Filtering and Identifying Priority Messages.‖ 14 (4): 8. </a:t>
            </a:r>
            <a:endParaRPr lang="en-IN" sz="18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E3811-E4E8-47F2-AF30-154A14B6E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6A2A-45D6-423E-B9E2-2133026E8D25}" type="datetime1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A28D0-876B-4F9D-985A-B4D514495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CAPSTONE PROJECT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C0D02-E335-44BA-A750-DC769AEB1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810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TIMELINE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fld id="{54D2D539-2A1F-450C-91CA-D660B7B4DF43}" type="datetime1">
              <a:rPr lang="en-IN" sz="1600" smtClean="0"/>
              <a:t>07-09-2023</a:t>
            </a:fld>
            <a:endParaRPr lang="en-IN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/>
              <a:t>CAPSTONE PROJECT ZEROTH REVIEW                                                                                       Department of CSE, KGiSL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15</a:t>
            </a:fld>
            <a:endParaRPr lang="en-IN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22D5DC7-FD3E-C74D-757B-8381AEF1E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51" y="851437"/>
            <a:ext cx="11344275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923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343" y="2801550"/>
            <a:ext cx="10515600" cy="128930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800" dirty="0">
                <a:latin typeface="Algerian" panose="04020705040A02060702" pitchFamily="82" charset="0"/>
              </a:rPr>
              <a:t>THANK YOU</a:t>
            </a:r>
            <a:br>
              <a:rPr lang="en-US" sz="6000" dirty="0">
                <a:latin typeface="Algerian" panose="04020705040A02060702" pitchFamily="82" charset="0"/>
              </a:rPr>
            </a:br>
            <a:endParaRPr lang="en-IN" sz="6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fld id="{E24B7588-AA34-4CE6-BBA3-08B4A665DDE3}" type="datetime1">
              <a:rPr lang="en-IN" sz="1600" smtClean="0"/>
              <a:t>07-09-2023</a:t>
            </a:fld>
            <a:endParaRPr lang="en-IN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/>
              <a:t>CAPSTONE PROJECT ZEROTH REVIEW                                                                                       Department of CSE, KGiSL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16</a:t>
            </a:fld>
            <a:endParaRPr lang="en-IN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3772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agenda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956603"/>
            <a:ext cx="10515600" cy="5247249"/>
          </a:xfrm>
        </p:spPr>
        <p:txBody>
          <a:bodyPr>
            <a:normAutofit/>
          </a:bodyPr>
          <a:lstStyle/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Objective of the project work</a:t>
            </a: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Existing System </a:t>
            </a: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Proposed System</a:t>
            </a: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Modules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Expected Outcome</a:t>
            </a: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Timeline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fld id="{FED0E23E-CB3B-4F38-B080-F584C8722912}" type="datetime1">
              <a:rPr lang="en-IN" sz="1600" smtClean="0"/>
              <a:t>07-09-2023</a:t>
            </a:fld>
            <a:endParaRPr lang="en-IN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/>
              <a:t>CAPSTONE PROJECT ZEROTH REVIEW                                                                                       Department of CSE, KGiSL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2</a:t>
            </a:fld>
            <a:endParaRPr lang="en-IN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6206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IN" dirty="0">
                <a:latin typeface="Algerian" panose="04020705040A02060702" pitchFamily="82" charset="0"/>
              </a:rPr>
              <a:t>ABSTRACT</a:t>
            </a:r>
            <a:r>
              <a:rPr lang="en-IN" b="1" i="0" dirty="0">
                <a:effectLst/>
                <a:latin typeface="Söhne"/>
              </a:rPr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1203960"/>
            <a:ext cx="11050172" cy="5455920"/>
          </a:xfrm>
        </p:spPr>
        <p:txBody>
          <a:bodyPr>
            <a:normAutofit/>
          </a:bodyPr>
          <a:lstStyle/>
          <a:p>
            <a:pPr algn="just"/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a world inundated with text messages, the ability to distinguish between legitimate and spam SMS messages has become paramount.</a:t>
            </a:r>
          </a:p>
          <a:p>
            <a:pPr algn="just"/>
            <a:r>
              <a:rPr lang="en-US" sz="20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the exponential growth in mobile communication, the problem of SMS spam poses a significant challenge. </a:t>
            </a:r>
          </a:p>
          <a:p>
            <a:pPr algn="just"/>
            <a:r>
              <a:rPr lang="en-IN" sz="20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combat this issue</a:t>
            </a:r>
            <a:r>
              <a:rPr lang="en-US" sz="20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,our project aims to leverage the power of artificial intelligence to enhance the security and convenience of mobile users.</a:t>
            </a:r>
          </a:p>
          <a:p>
            <a:pPr algn="just"/>
            <a:endParaRPr lang="en-US" sz="20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u="sng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Objectives:</a:t>
            </a:r>
          </a:p>
          <a:p>
            <a:pPr algn="just"/>
            <a:r>
              <a:rPr lang="en-US" sz="2000" b="1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Spam Detection </a:t>
            </a:r>
            <a:r>
              <a:rPr lang="en-US" sz="20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Our primary goal is to develop a robust system capable of accurately detecting SMS spam in real-time.</a:t>
            </a:r>
          </a:p>
          <a:p>
            <a:pPr algn="just"/>
            <a:r>
              <a:rPr lang="en-US" sz="2000" b="1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and Deep Learning </a:t>
            </a:r>
            <a:r>
              <a:rPr lang="en-US" sz="20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We intend to explore the efficacy of various machine learning and deep learning techniques in identifying spam messages, thereby enhancing our understanding of which methods perform best for this specific task.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fld id="{576E3A8B-D094-4C00-8F98-6E8EE9930662}" type="datetime1">
              <a:rPr lang="en-IN" sz="1600" smtClean="0"/>
              <a:t>07-09-2023</a:t>
            </a:fld>
            <a:endParaRPr lang="en-IN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 dirty="0"/>
              <a:t>CAPSTONE PROJECT ZEROTH REVIEW                                                                                       Department of 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3</a:t>
            </a:fld>
            <a:endParaRPr lang="en-IN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9865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327804"/>
            <a:ext cx="10515600" cy="628799"/>
          </a:xfrm>
        </p:spPr>
        <p:txBody>
          <a:bodyPr>
            <a:noAutofit/>
          </a:bodyPr>
          <a:lstStyle/>
          <a:p>
            <a:br>
              <a:rPr lang="en-US" dirty="0">
                <a:latin typeface="Algerian" panose="04020705040A02060702" pitchFamily="82" charset="0"/>
              </a:rPr>
            </a:br>
            <a:r>
              <a:rPr lang="en-US" dirty="0">
                <a:latin typeface="Algerian" panose="04020705040A02060702" pitchFamily="82" charset="0"/>
              </a:rPr>
              <a:t>Literature Survey</a:t>
            </a:r>
            <a:br>
              <a:rPr lang="en-US" dirty="0">
                <a:latin typeface="Algerian" panose="04020705040A02060702" pitchFamily="82" charset="0"/>
              </a:rPr>
            </a:b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fld id="{2E2CE089-3A14-4633-9F3E-3DCC8CCBAA90}" type="datetime1">
              <a:rPr lang="en-IN" sz="1600" smtClean="0"/>
              <a:t>07-09-2023</a:t>
            </a:fld>
            <a:endParaRPr lang="en-IN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/>
              <a:t>CAPSTONE PROJECT ZEROTH REVIEW                                                                                       Department of CSE, KGiSL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4</a:t>
            </a:fld>
            <a:endParaRPr lang="en-IN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87762"/>
              </p:ext>
            </p:extLst>
          </p:nvPr>
        </p:nvGraphicFramePr>
        <p:xfrm>
          <a:off x="474884" y="1029810"/>
          <a:ext cx="11268707" cy="52059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3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9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78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2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 </a:t>
                      </a:r>
                      <a:endParaRPr lang="en-IN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r>
                        <a:rPr lang="en-IN" sz="26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the paper</a:t>
                      </a:r>
                      <a:endParaRPr lang="en-IN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IN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5497">
                <a:tc>
                  <a:txBody>
                    <a:bodyPr/>
                    <a:lstStyle/>
                    <a:p>
                      <a:pPr algn="ctr"/>
                      <a:r>
                        <a:rPr lang="en-IN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SMS Spam Detection Based on Long Short-Term Memory and Gated Recurrent unit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Pumrapee Poomka, Wattana Pongsena, Nittaya Kerdprasop, and Kittisak Kerdprasop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It revolves around the use of LSTM and GRU neural networks for SMS spam detection, emphasizing their effectiveness and performance in the task.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3528">
                <a:tc>
                  <a:txBody>
                    <a:bodyPr/>
                    <a:lstStyle/>
                    <a:p>
                      <a:pPr algn="ctr"/>
                      <a:r>
                        <a:rPr lang="en-IN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SMS Spam Message Detection using Term Frequency-Inverse Document Frequency and Random Forest Algorithm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Haslina</a:t>
                      </a: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Md </a:t>
                      </a:r>
                      <a:r>
                        <a:rPr lang="en-I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Sarkan</a:t>
                      </a: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Yazriwati</a:t>
                      </a: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Yahya, </a:t>
                      </a:r>
                      <a:r>
                        <a:rPr lang="en-I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Suriani</a:t>
                      </a: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Mohd Sam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It focus on Random Forest algorithm for SMS spam detection, emphasizing their effectiveness and performance in identifying spam messages.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350">
                <a:tc>
                  <a:txBody>
                    <a:bodyPr/>
                    <a:lstStyle/>
                    <a:p>
                      <a:pPr algn="ctr"/>
                      <a:r>
                        <a:rPr lang="en-IN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Spam Detection Approach for Secure Mobile Message Communication Using Machine Learning Algorithms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Shah Nazir,2 Habib Ullah Khan,3 and Amin </a:t>
                      </a:r>
                      <a:r>
                        <a:rPr lang="en-I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Ul</a:t>
                      </a: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Haq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It centers around the development of a machine learning-based approach for secure mobile message communication and use ML algorithms to detect and prevent spam messages, thus enhancing communication security. 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266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fld id="{FBEB0FCD-0074-4C05-80DD-3B41DB8B31A6}" type="datetime1">
              <a:rPr lang="en-IN" sz="1600" smtClean="0"/>
              <a:t>07-09-2023</a:t>
            </a:fld>
            <a:endParaRPr lang="en-IN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/>
              <a:t>CAPSTONE PROJECT ZEROTH REVIEW                                                                                       Department of CSE, KGiSL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5</a:t>
            </a:fld>
            <a:endParaRPr lang="en-IN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7542776"/>
              </p:ext>
            </p:extLst>
          </p:nvPr>
        </p:nvGraphicFramePr>
        <p:xfrm>
          <a:off x="634413" y="412970"/>
          <a:ext cx="10179168" cy="545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9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9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70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52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5983">
                <a:tc>
                  <a:txBody>
                    <a:bodyPr/>
                    <a:lstStyle/>
                    <a:p>
                      <a:pPr algn="ctr"/>
                      <a:r>
                        <a:rPr lang="en-IN" sz="26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r>
                        <a:rPr lang="en-IN" sz="26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r>
                        <a:rPr lang="en-IN" sz="26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the paper</a:t>
                      </a:r>
                      <a:endParaRPr lang="en-IN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26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6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6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5771">
                <a:tc>
                  <a:txBody>
                    <a:bodyPr/>
                    <a:lstStyle/>
                    <a:p>
                      <a:pPr algn="ctr"/>
                      <a:r>
                        <a:rPr lang="en-IN" sz="26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SMS Spam Detection using Machine Learning and Deep Learning Techniques</a:t>
                      </a:r>
                      <a:endParaRPr lang="en-IN" sz="18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Sridevi Gadde</a:t>
                      </a:r>
                      <a:endParaRPr lang="en-IN" sz="18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It discusses the application of machine learning and deep learning methods to effectively identify and combat SMS spam, highlighting their role in improving spam detection accuracy and efficiency in mobile communication.</a:t>
                      </a:r>
                      <a:endParaRPr lang="en-IN" sz="18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2000">
                <a:tc>
                  <a:txBody>
                    <a:bodyPr/>
                    <a:lstStyle/>
                    <a:p>
                      <a:pPr algn="ctr"/>
                      <a:r>
                        <a:rPr lang="en-IN" sz="26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4138" indent="0" algn="ctr">
                        <a:buFont typeface="Wingdings" panose="05000000000000000000" pitchFamily="2" charset="2"/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SMS Spam Detection using Machine Learning Approach </a:t>
                      </a:r>
                      <a:endParaRPr lang="en-IN" sz="18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Houshmand </a:t>
                      </a:r>
                      <a:r>
                        <a:rPr lang="en-I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Shirani</a:t>
                      </a: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-Mehr, </a:t>
                      </a:r>
                      <a:r>
                        <a:rPr lang="en-I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hshirani@stanford.ed</a:t>
                      </a:r>
                      <a:endParaRPr lang="en-IN" sz="18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It emphasizes the utilization of machine learning techniques for the purpose of SMS spam detection, with a focus on achieving high accuracy and efficiency in distinguishing between spam and legitimate messages.</a:t>
                      </a:r>
                      <a:endParaRPr lang="en-IN" sz="18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796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 EXISTING SYSTEM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985" y="956603"/>
            <a:ext cx="11295183" cy="5424366"/>
          </a:xfrm>
        </p:spPr>
        <p:txBody>
          <a:bodyPr>
            <a:normAutofit/>
          </a:bodyPr>
          <a:lstStyle/>
          <a:p>
            <a:pPr marL="84138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KNN and RF algorithm</a:t>
            </a:r>
          </a:p>
          <a:p>
            <a:r>
              <a:rPr lang="en-US" sz="20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Random Forest for Classification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RF, an ensemble learning method, is used to classify SMS messages as spam or not. It mitigates overfitting issues associated with decision trees by combining multiple decision tree models.</a:t>
            </a:r>
          </a:p>
          <a:p>
            <a:r>
              <a:rPr lang="en-US" sz="20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Feature Selection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During training, each decision tree in the forest operates on randomly selected features (a subset of Spam features) rather than considering all possible feature-splits, significantly enhancing computational efficiency.</a:t>
            </a:r>
          </a:p>
          <a:p>
            <a:r>
              <a:rPr lang="en-US" sz="20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Versatility with Data Types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RF is capable of working effectively with diverse feature types, including binary, categorical, and numerical data, making it suitable for analyzing SMS messages with various characteristics.</a:t>
            </a:r>
          </a:p>
          <a:p>
            <a:pPr marL="84138" indent="0" algn="just">
              <a:buNone/>
            </a:pPr>
            <a:r>
              <a:rPr lang="en-US" sz="2000" b="1" i="0" u="sng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Neighbors (KNN) </a:t>
            </a:r>
          </a:p>
          <a:p>
            <a:pPr marL="427038" indent="-342900" algn="just"/>
            <a:r>
              <a:rPr lang="en-US" sz="20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is a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simple and effective machine learning algorithm that classifies data points based on the majority class of their k closest neighbors, where k is a user-defined parameter. </a:t>
            </a:r>
          </a:p>
          <a:p>
            <a:pPr marL="427038" indent="-342900" algn="just"/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It's often used for classification and regression tasks.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4988" indent="-450850"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4988" indent="-450850" algn="just">
              <a:buFont typeface="Wingdings" panose="05000000000000000000" pitchFamily="2" charset="2"/>
              <a:buChar char="Ø"/>
            </a:pPr>
            <a:endParaRPr lang="en-US" dirty="0"/>
          </a:p>
          <a:p>
            <a:pPr marL="534988" indent="-450850" algn="just">
              <a:buFont typeface="Wingdings" panose="05000000000000000000" pitchFamily="2" charset="2"/>
              <a:buChar char="Ø"/>
            </a:pPr>
            <a:endParaRPr lang="en-US" dirty="0"/>
          </a:p>
          <a:p>
            <a:pPr marL="84138" indent="0" algn="just">
              <a:buNone/>
            </a:pPr>
            <a:endParaRPr lang="en-US" sz="4400" dirty="0">
              <a:latin typeface="Algerian" pitchFamily="82" charset="0"/>
            </a:endParaRPr>
          </a:p>
          <a:p>
            <a:pPr marL="84138" indent="0" algn="just">
              <a:buNone/>
            </a:pPr>
            <a:endParaRPr lang="en-US" sz="4400" dirty="0">
              <a:latin typeface="Algerian" pitchFamily="82" charset="0"/>
            </a:endParaRPr>
          </a:p>
          <a:p>
            <a:pPr marL="84138" indent="0" algn="just">
              <a:buNone/>
            </a:pPr>
            <a:endParaRPr lang="en-US" sz="4400" dirty="0">
              <a:latin typeface="Algerian" pitchFamily="82" charset="0"/>
            </a:endParaRPr>
          </a:p>
          <a:p>
            <a:pPr marL="534988" indent="-450850" algn="just">
              <a:buFont typeface="Wingdings" panose="05000000000000000000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34988" indent="-450850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fld id="{F33E2FDB-0B24-45CB-845F-C1FB108A88CA}" type="datetime1">
              <a:rPr lang="en-IN" sz="1600" smtClean="0"/>
              <a:t>07-09-2023</a:t>
            </a:fld>
            <a:endParaRPr lang="en-IN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/>
              <a:t>CAPSTONE PROJECT ZEROTH REVIEW                                                                                       Department of CSE, KGiSL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6</a:t>
            </a:fld>
            <a:endParaRPr lang="en-IN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4605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2DA41-4CEF-48E5-8C37-5B4E472FF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83" y="209006"/>
            <a:ext cx="10515600" cy="653143"/>
          </a:xfrm>
        </p:spPr>
        <p:txBody>
          <a:bodyPr>
            <a:normAutofit fontScale="90000"/>
          </a:bodyPr>
          <a:lstStyle/>
          <a:p>
            <a:r>
              <a:rPr lang="en-US" sz="4900" dirty="0">
                <a:latin typeface="Algerian" panose="04020705040A02060702" pitchFamily="82" charset="0"/>
              </a:rPr>
              <a:t>DRAWBACKS OF EXISTING SYSTEM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C47BA-8594-4870-B3E0-6A8194C53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BDF4-FEDE-4BC0-BBC9-4AC9E7B42831}" type="datetime1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6FDC3-3231-4C58-B853-47301EE43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CAPSTONE PROJECT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8CD33-4494-4295-8F7F-4FCCDE899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481" y="1253331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is low.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selection is not correct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extraction is not accurate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structure, not easy to understand.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005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2DA41-4CEF-48E5-8C37-5B4E472FF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83" y="209006"/>
            <a:ext cx="8007531" cy="653143"/>
          </a:xfrm>
        </p:spPr>
        <p:txBody>
          <a:bodyPr>
            <a:normAutofit fontScale="90000"/>
          </a:bodyPr>
          <a:lstStyle/>
          <a:p>
            <a:r>
              <a:rPr lang="en-US" sz="4900" dirty="0">
                <a:latin typeface="Algerian" panose="04020705040A02060702" pitchFamily="82" charset="0"/>
              </a:rPr>
              <a:t>Architectural</a:t>
            </a:r>
            <a:r>
              <a:rPr lang="en-US" dirty="0">
                <a:latin typeface="Algerian" panose="04020705040A02060702" pitchFamily="82" charset="0"/>
              </a:rPr>
              <a:t> diagram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C47BA-8594-4870-B3E0-6A8194C53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BDF4-FEDE-4BC0-BBC9-4AC9E7B42831}" type="datetime1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6FDC3-3231-4C58-B853-47301EE43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CAPSTONE PROJECT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8CD33-4494-4295-8F7F-4FCCDE899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8</a:t>
            </a:fld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CEC09C0-7D24-529D-213A-F38E8E000E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3206" y="1180731"/>
            <a:ext cx="9921536" cy="4651898"/>
          </a:xfrm>
        </p:spPr>
      </p:pic>
    </p:spTree>
    <p:extLst>
      <p:ext uri="{BB962C8B-B14F-4D97-AF65-F5344CB8AC3E}">
        <p14:creationId xmlns:p14="http://schemas.microsoft.com/office/powerpoint/2010/main" val="3467374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PROPOSED SYSTEM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956603"/>
            <a:ext cx="10515600" cy="5247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, going to implement Naïve Bayes algorithm to overcome the drawbacks of the existing system</a:t>
            </a:r>
            <a:endParaRPr lang="en-US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NB Algorithm Performance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Naive Bayes (NB) algorithm is applied to a dataset with varying training set sizes, and it demonstrates good overall accuracy in spam classification, particularly benefiting from the length of text messages as a significant feature.</a:t>
            </a:r>
          </a:p>
          <a:p>
            <a:r>
              <a:rPr lang="en-US" sz="24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Mutual Information (MI)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identifies message length as the most informative feature and notes that some short text messages are misclassified as spam due to specific alphanumeric tokens.</a:t>
            </a:r>
          </a:p>
          <a:p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learning curve analysis indicates low variance, and to improve classifier performance, reducing bias through the addition of meaningful features to the token list is suggested.</a:t>
            </a:r>
          </a:p>
          <a:p>
            <a:pPr marL="0" indent="0">
              <a:buNone/>
            </a:pPr>
            <a:endParaRPr lang="en-US" sz="24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US" sz="2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sz="24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4400" dirty="0">
              <a:latin typeface="Algerian" pitchFamily="82" charset="0"/>
            </a:endParaRPr>
          </a:p>
          <a:p>
            <a:pPr marL="0" indent="0">
              <a:buNone/>
            </a:pPr>
            <a:endParaRPr lang="en-IN" sz="4400" dirty="0">
              <a:latin typeface="Algerian" pitchFamily="82" charset="0"/>
            </a:endParaRPr>
          </a:p>
          <a:p>
            <a:pPr marL="0" indent="0">
              <a:buNone/>
            </a:pPr>
            <a:endParaRPr lang="en-IN" sz="4400" dirty="0">
              <a:latin typeface="Algerian" pitchFamily="82" charset="0"/>
            </a:endParaRPr>
          </a:p>
          <a:p>
            <a:pPr marL="0" indent="0">
              <a:buNone/>
            </a:pPr>
            <a:endParaRPr lang="en-IN" sz="4400" dirty="0">
              <a:latin typeface="Algerian" pitchFamily="8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fld id="{9EEF2475-1ED6-4F11-9898-CE285275E5D6}" type="datetime1">
              <a:rPr lang="en-IN" sz="1600" smtClean="0"/>
              <a:t>07-09-2023</a:t>
            </a:fld>
            <a:endParaRPr lang="en-IN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/>
              <a:t>CAPSTONE PROJECT ZEROTH REVIEW                                                                                       Department of CSE, KGiSL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9</a:t>
            </a:fld>
            <a:endParaRPr lang="en-IN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9145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1895</TotalTime>
  <Words>1912</Words>
  <Application>Microsoft Office PowerPoint</Application>
  <PresentationFormat>Widescreen</PresentationFormat>
  <Paragraphs>174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Algerian</vt:lpstr>
      <vt:lpstr>Arial</vt:lpstr>
      <vt:lpstr>Calibri</vt:lpstr>
      <vt:lpstr>Calibri Light</vt:lpstr>
      <vt:lpstr>Söhne</vt:lpstr>
      <vt:lpstr>Times New Roman</vt:lpstr>
      <vt:lpstr>Wingdings</vt:lpstr>
      <vt:lpstr>Office Theme</vt:lpstr>
      <vt:lpstr>Custom Design</vt:lpstr>
      <vt:lpstr>PowerPoint Presentation</vt:lpstr>
      <vt:lpstr>agenda </vt:lpstr>
      <vt:lpstr> ABSTRACT:</vt:lpstr>
      <vt:lpstr> Literature Survey </vt:lpstr>
      <vt:lpstr>PowerPoint Presentation</vt:lpstr>
      <vt:lpstr> EXISTING SYSTEM  </vt:lpstr>
      <vt:lpstr>DRAWBACKS OF EXISTING SYSTEM</vt:lpstr>
      <vt:lpstr>Architectural diagram</vt:lpstr>
      <vt:lpstr>PROPOSED SYSTEM  </vt:lpstr>
      <vt:lpstr> ADVANTAGES </vt:lpstr>
      <vt:lpstr>MODULES</vt:lpstr>
      <vt:lpstr>EXPECTED OUTCOME  </vt:lpstr>
      <vt:lpstr>   REFERENCE</vt:lpstr>
      <vt:lpstr>REFERENCE</vt:lpstr>
      <vt:lpstr>TIMELINE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</dc:creator>
  <cp:lastModifiedBy>Rositha Aravinthan</cp:lastModifiedBy>
  <cp:revision>119</cp:revision>
  <dcterms:created xsi:type="dcterms:W3CDTF">2020-07-26T14:56:46Z</dcterms:created>
  <dcterms:modified xsi:type="dcterms:W3CDTF">2023-09-07T17:20:33Z</dcterms:modified>
</cp:coreProperties>
</file>