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83625" cy="30545088"/>
  <p:notesSz cx="6858000" cy="9144000"/>
  <p:defaultTextStyle>
    <a:defPPr>
      <a:defRPr lang="en-US"/>
    </a:defPPr>
    <a:lvl1pPr marL="0" algn="l" defTabSz="2119630" rtl="0" eaLnBrk="1" latinLnBrk="0" hangingPunct="1">
      <a:defRPr sz="4170" kern="1200">
        <a:solidFill>
          <a:schemeClr val="tx1"/>
        </a:solidFill>
        <a:latin typeface="+mn-lt"/>
        <a:ea typeface="+mn-ea"/>
        <a:cs typeface="+mn-cs"/>
      </a:defRPr>
    </a:lvl1pPr>
    <a:lvl2pPr marL="1059815" algn="l" defTabSz="2119630" rtl="0" eaLnBrk="1" latinLnBrk="0" hangingPunct="1">
      <a:defRPr sz="4170" kern="1200">
        <a:solidFill>
          <a:schemeClr val="tx1"/>
        </a:solidFill>
        <a:latin typeface="+mn-lt"/>
        <a:ea typeface="+mn-ea"/>
        <a:cs typeface="+mn-cs"/>
      </a:defRPr>
    </a:lvl2pPr>
    <a:lvl3pPr marL="2119630" algn="l" defTabSz="2119630" rtl="0" eaLnBrk="1" latinLnBrk="0" hangingPunct="1">
      <a:defRPr sz="4170" kern="1200">
        <a:solidFill>
          <a:schemeClr val="tx1"/>
        </a:solidFill>
        <a:latin typeface="+mn-lt"/>
        <a:ea typeface="+mn-ea"/>
        <a:cs typeface="+mn-cs"/>
      </a:defRPr>
    </a:lvl3pPr>
    <a:lvl4pPr marL="3179445" algn="l" defTabSz="2119630" rtl="0" eaLnBrk="1" latinLnBrk="0" hangingPunct="1">
      <a:defRPr sz="4170" kern="1200">
        <a:solidFill>
          <a:schemeClr val="tx1"/>
        </a:solidFill>
        <a:latin typeface="+mn-lt"/>
        <a:ea typeface="+mn-ea"/>
        <a:cs typeface="+mn-cs"/>
      </a:defRPr>
    </a:lvl4pPr>
    <a:lvl5pPr marL="4239260" algn="l" defTabSz="2119630" rtl="0" eaLnBrk="1" latinLnBrk="0" hangingPunct="1">
      <a:defRPr sz="4170" kern="1200">
        <a:solidFill>
          <a:schemeClr val="tx1"/>
        </a:solidFill>
        <a:latin typeface="+mn-lt"/>
        <a:ea typeface="+mn-ea"/>
        <a:cs typeface="+mn-cs"/>
      </a:defRPr>
    </a:lvl5pPr>
    <a:lvl6pPr marL="5298440" algn="l" defTabSz="2119630" rtl="0" eaLnBrk="1" latinLnBrk="0" hangingPunct="1">
      <a:defRPr sz="4170" kern="1200">
        <a:solidFill>
          <a:schemeClr val="tx1"/>
        </a:solidFill>
        <a:latin typeface="+mn-lt"/>
        <a:ea typeface="+mn-ea"/>
        <a:cs typeface="+mn-cs"/>
      </a:defRPr>
    </a:lvl6pPr>
    <a:lvl7pPr marL="6358255" algn="l" defTabSz="2119630" rtl="0" eaLnBrk="1" latinLnBrk="0" hangingPunct="1">
      <a:defRPr sz="4170" kern="1200">
        <a:solidFill>
          <a:schemeClr val="tx1"/>
        </a:solidFill>
        <a:latin typeface="+mn-lt"/>
        <a:ea typeface="+mn-ea"/>
        <a:cs typeface="+mn-cs"/>
      </a:defRPr>
    </a:lvl7pPr>
    <a:lvl8pPr marL="7418070" algn="l" defTabSz="2119630" rtl="0" eaLnBrk="1" latinLnBrk="0" hangingPunct="1">
      <a:defRPr sz="4170" kern="1200">
        <a:solidFill>
          <a:schemeClr val="tx1"/>
        </a:solidFill>
        <a:latin typeface="+mn-lt"/>
        <a:ea typeface="+mn-ea"/>
        <a:cs typeface="+mn-cs"/>
      </a:defRPr>
    </a:lvl8pPr>
    <a:lvl9pPr marL="8477885" algn="l" defTabSz="2119630" rtl="0" eaLnBrk="1" latinLnBrk="0" hangingPunct="1">
      <a:defRPr sz="417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3" y="-11045"/>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1" name="Title 1"/>
          <p:cNvSpPr>
            <a:spLocks noGrp="1"/>
          </p:cNvSpPr>
          <p:nvPr>
            <p:ph type="ctrTitle"/>
          </p:nvPr>
        </p:nvSpPr>
        <p:spPr>
          <a:xfrm>
            <a:off x="1603772" y="4998932"/>
            <a:ext cx="18176081" cy="10634216"/>
          </a:xfrm>
        </p:spPr>
        <p:txBody>
          <a:bodyPr anchor="b"/>
          <a:lstStyle>
            <a:lvl1pPr algn="ctr">
              <a:defRPr sz="14030"/>
            </a:lvl1pPr>
          </a:lstStyle>
          <a:p>
            <a:r>
              <a:rPr lang="en-US"/>
              <a:t>Click to edit Master title style</a:t>
            </a:r>
            <a:endParaRPr lang="en-US" dirty="0"/>
          </a:p>
        </p:txBody>
      </p:sp>
      <p:sp>
        <p:nvSpPr>
          <p:cNvPr id="1048602" name="Subtitle 2"/>
          <p:cNvSpPr>
            <a:spLocks noGrp="1"/>
          </p:cNvSpPr>
          <p:nvPr>
            <p:ph type="subTitle" idx="1"/>
          </p:nvPr>
        </p:nvSpPr>
        <p:spPr>
          <a:xfrm>
            <a:off x="2672953" y="16043244"/>
            <a:ext cx="16037719" cy="7374657"/>
          </a:xfrm>
        </p:spPr>
        <p:txBody>
          <a:bodyPr/>
          <a:lstStyle>
            <a:lvl1pPr marL="0" indent="0" algn="ctr">
              <a:buNone/>
              <a:defRPr sz="5610"/>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a:t>Click to edit Master subtitle style</a:t>
            </a:r>
            <a:endParaRPr lang="en-US" dirty="0"/>
          </a:p>
        </p:txBody>
      </p:sp>
      <p:sp>
        <p:nvSpPr>
          <p:cNvPr id="1048603" name="Date Placeholder 3"/>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04" name="Footer Placeholder 4"/>
          <p:cNvSpPr>
            <a:spLocks noGrp="1"/>
          </p:cNvSpPr>
          <p:nvPr>
            <p:ph type="ftr" sz="quarter" idx="11"/>
          </p:nvPr>
        </p:nvSpPr>
        <p:spPr/>
        <p:txBody>
          <a:bodyPr/>
          <a:lstStyle/>
          <a:p>
            <a:endParaRPr lang="en-IN" dirty="0"/>
          </a:p>
        </p:txBody>
      </p:sp>
      <p:sp>
        <p:nvSpPr>
          <p:cNvPr id="104860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dirty="0"/>
          </a:p>
        </p:txBody>
      </p:sp>
      <p:sp>
        <p:nvSpPr>
          <p:cNvPr id="104862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4" name="Date Placeholder 3"/>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25" name="Footer Placeholder 4"/>
          <p:cNvSpPr>
            <a:spLocks noGrp="1"/>
          </p:cNvSpPr>
          <p:nvPr>
            <p:ph type="ftr" sz="quarter" idx="11"/>
          </p:nvPr>
        </p:nvSpPr>
        <p:spPr/>
        <p:txBody>
          <a:bodyPr/>
          <a:lstStyle/>
          <a:p>
            <a:endParaRPr lang="en-IN" dirty="0"/>
          </a:p>
        </p:txBody>
      </p:sp>
      <p:sp>
        <p:nvSpPr>
          <p:cNvPr id="104862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6"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1048607"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09" name="Footer Placeholder 4"/>
          <p:cNvSpPr>
            <a:spLocks noGrp="1"/>
          </p:cNvSpPr>
          <p:nvPr>
            <p:ph type="ftr" sz="quarter" idx="11"/>
          </p:nvPr>
        </p:nvSpPr>
        <p:spPr/>
        <p:txBody>
          <a:bodyPr/>
          <a:lstStyle/>
          <a:p>
            <a:endParaRPr lang="en-IN" dirty="0"/>
          </a:p>
        </p:txBody>
      </p:sp>
      <p:sp>
        <p:nvSpPr>
          <p:cNvPr id="1048610"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US" dirty="0"/>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3" name="Date Placeholder 3"/>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14" name="Footer Placeholder 4"/>
          <p:cNvSpPr>
            <a:spLocks noGrp="1"/>
          </p:cNvSpPr>
          <p:nvPr>
            <p:ph type="ftr" sz="quarter" idx="11"/>
          </p:nvPr>
        </p:nvSpPr>
        <p:spPr/>
        <p:txBody>
          <a:bodyPr/>
          <a:lstStyle/>
          <a:p>
            <a:endParaRPr lang="en-IN" dirty="0"/>
          </a:p>
        </p:txBody>
      </p:sp>
      <p:sp>
        <p:nvSpPr>
          <p:cNvPr id="104861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1458988" y="7615069"/>
            <a:ext cx="18443377" cy="12705906"/>
          </a:xfrm>
        </p:spPr>
        <p:txBody>
          <a:bodyPr anchor="b"/>
          <a:lstStyle>
            <a:lvl1pPr>
              <a:defRPr sz="14030"/>
            </a:lvl1pPr>
          </a:lstStyle>
          <a:p>
            <a:r>
              <a:rPr lang="en-US"/>
              <a:t>Click to edit Master title style</a:t>
            </a:r>
            <a:endParaRPr lang="en-US" dirty="0"/>
          </a:p>
        </p:txBody>
      </p:sp>
      <p:sp>
        <p:nvSpPr>
          <p:cNvPr id="1048628" name="Text Placeholder 2"/>
          <p:cNvSpPr>
            <a:spLocks noGrp="1"/>
          </p:cNvSpPr>
          <p:nvPr>
            <p:ph type="body" idx="1"/>
          </p:nvPr>
        </p:nvSpPr>
        <p:spPr>
          <a:xfrm>
            <a:off x="1458988" y="20441178"/>
            <a:ext cx="18443377" cy="6681736"/>
          </a:xfr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30" name="Footer Placeholder 4"/>
          <p:cNvSpPr>
            <a:spLocks noGrp="1"/>
          </p:cNvSpPr>
          <p:nvPr>
            <p:ph type="ftr" sz="quarter" idx="11"/>
          </p:nvPr>
        </p:nvSpPr>
        <p:spPr/>
        <p:txBody>
          <a:bodyPr/>
          <a:lstStyle/>
          <a:p>
            <a:endParaRPr lang="en-IN" dirty="0"/>
          </a:p>
        </p:txBody>
      </p:sp>
      <p:sp>
        <p:nvSpPr>
          <p:cNvPr id="1048631"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5" name="Date Placeholder 4"/>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36" name="Footer Placeholder 5"/>
          <p:cNvSpPr>
            <a:spLocks noGrp="1"/>
          </p:cNvSpPr>
          <p:nvPr>
            <p:ph type="ftr" sz="quarter" idx="11"/>
          </p:nvPr>
        </p:nvSpPr>
        <p:spPr/>
        <p:txBody>
          <a:bodyPr/>
          <a:lstStyle/>
          <a:p>
            <a:endParaRPr lang="en-IN" dirty="0"/>
          </a:p>
        </p:txBody>
      </p:sp>
      <p:sp>
        <p:nvSpPr>
          <p:cNvPr id="104863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1048639" name="Text Placeholder 2"/>
          <p:cNvSpPr>
            <a:spLocks noGrp="1"/>
          </p:cNvSpPr>
          <p:nvPr>
            <p:ph type="body" idx="1"/>
          </p:nvPr>
        </p:nvSpPr>
        <p:spPr>
          <a:xfrm>
            <a:off x="1472912" y="7487791"/>
            <a:ext cx="9046274" cy="3669651"/>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1048640"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Text Placeholder 4"/>
          <p:cNvSpPr>
            <a:spLocks noGrp="1"/>
          </p:cNvSpPr>
          <p:nvPr>
            <p:ph type="body" sz="quarter" idx="3"/>
          </p:nvPr>
        </p:nvSpPr>
        <p:spPr>
          <a:xfrm>
            <a:off x="10825461" y="7487791"/>
            <a:ext cx="9090826" cy="3669651"/>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1048642"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Date Placeholder 6"/>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44" name="Footer Placeholder 7"/>
          <p:cNvSpPr>
            <a:spLocks noGrp="1"/>
          </p:cNvSpPr>
          <p:nvPr>
            <p:ph type="ftr" sz="quarter" idx="11"/>
          </p:nvPr>
        </p:nvSpPr>
        <p:spPr/>
        <p:txBody>
          <a:bodyPr/>
          <a:lstStyle/>
          <a:p>
            <a:endParaRPr lang="en-IN" dirty="0"/>
          </a:p>
        </p:txBody>
      </p:sp>
      <p:sp>
        <p:nvSpPr>
          <p:cNvPr id="1048645"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Date Placeholder 2"/>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583" name="Footer Placeholder 3"/>
          <p:cNvSpPr>
            <a:spLocks noGrp="1"/>
          </p:cNvSpPr>
          <p:nvPr>
            <p:ph type="ftr" sz="quarter" idx="11"/>
          </p:nvPr>
        </p:nvSpPr>
        <p:spPr/>
        <p:txBody>
          <a:bodyPr/>
          <a:lstStyle/>
          <a:p>
            <a:endParaRPr lang="en-IN" dirty="0"/>
          </a:p>
        </p:txBody>
      </p:sp>
      <p:sp>
        <p:nvSpPr>
          <p:cNvPr id="1048584"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6" name="Date Placeholder 1"/>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47" name="Footer Placeholder 2"/>
          <p:cNvSpPr>
            <a:spLocks noGrp="1"/>
          </p:cNvSpPr>
          <p:nvPr>
            <p:ph type="ftr" sz="quarter" idx="11"/>
          </p:nvPr>
        </p:nvSpPr>
        <p:spPr/>
        <p:txBody>
          <a:bodyPr/>
          <a:lstStyle/>
          <a:p>
            <a:endParaRPr lang="en-IN" dirty="0"/>
          </a:p>
        </p:txBody>
      </p:sp>
      <p:sp>
        <p:nvSpPr>
          <p:cNvPr id="1048648"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472909" y="2036339"/>
            <a:ext cx="6896776" cy="7127187"/>
          </a:xfrm>
        </p:spPr>
        <p:txBody>
          <a:bodyPr anchor="b"/>
          <a:lstStyle>
            <a:lvl1pPr>
              <a:defRPr sz="7485"/>
            </a:lvl1pPr>
          </a:lstStyle>
          <a:p>
            <a:r>
              <a:rPr lang="en-US"/>
              <a:t>Click to edit Master title style</a:t>
            </a:r>
            <a:endParaRPr lang="en-US" dirty="0"/>
          </a:p>
        </p:txBody>
      </p:sp>
      <p:sp>
        <p:nvSpPr>
          <p:cNvPr id="1048650" name="Content Placeholder 2"/>
          <p:cNvSpPr>
            <a:spLocks noGrp="1"/>
          </p:cNvSpPr>
          <p:nvPr>
            <p:ph idx="1"/>
          </p:nvPr>
        </p:nvSpPr>
        <p:spPr>
          <a:xfrm>
            <a:off x="9090826" y="4397934"/>
            <a:ext cx="10825460" cy="21706810"/>
          </a:xfr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Text Placeholder 3"/>
          <p:cNvSpPr>
            <a:spLocks noGrp="1"/>
          </p:cNvSpPr>
          <p:nvPr>
            <p:ph type="body" sz="half" idx="2"/>
          </p:nvPr>
        </p:nvSpPr>
        <p:spPr>
          <a:xfrm>
            <a:off x="1472909" y="9163526"/>
            <a:ext cx="6896776" cy="16976566"/>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1048652" name="Date Placeholder 4"/>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53" name="Footer Placeholder 5"/>
          <p:cNvSpPr>
            <a:spLocks noGrp="1"/>
          </p:cNvSpPr>
          <p:nvPr>
            <p:ph type="ftr" sz="quarter" idx="11"/>
          </p:nvPr>
        </p:nvSpPr>
        <p:spPr/>
        <p:txBody>
          <a:bodyPr/>
          <a:lstStyle/>
          <a:p>
            <a:endParaRPr lang="en-IN" dirty="0"/>
          </a:p>
        </p:txBody>
      </p:sp>
      <p:sp>
        <p:nvSpPr>
          <p:cNvPr id="1048654"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6" name="Title 1"/>
          <p:cNvSpPr>
            <a:spLocks noGrp="1"/>
          </p:cNvSpPr>
          <p:nvPr>
            <p:ph type="title"/>
          </p:nvPr>
        </p:nvSpPr>
        <p:spPr>
          <a:xfrm>
            <a:off x="1472909" y="2036339"/>
            <a:ext cx="6896776" cy="7127187"/>
          </a:xfrm>
        </p:spPr>
        <p:txBody>
          <a:bodyPr anchor="b"/>
          <a:lstStyle>
            <a:lvl1pPr>
              <a:defRPr sz="7485"/>
            </a:lvl1pPr>
          </a:lstStyle>
          <a:p>
            <a:r>
              <a:rPr lang="en-US"/>
              <a:t>Click to edit Master title style</a:t>
            </a:r>
            <a:endParaRPr lang="en-US" dirty="0"/>
          </a:p>
        </p:txBody>
      </p:sp>
      <p:sp>
        <p:nvSpPr>
          <p:cNvPr id="1048617" name="Picture Placeholder 2"/>
          <p:cNvSpPr>
            <a:spLocks noGrp="1" noChangeAspect="1"/>
          </p:cNvSpPr>
          <p:nvPr>
            <p:ph type="pic" idx="1"/>
          </p:nvPr>
        </p:nvSpPr>
        <p:spPr>
          <a:xfrm>
            <a:off x="9090826" y="4397934"/>
            <a:ext cx="10825460" cy="21706810"/>
          </a:xfr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en-US" dirty="0"/>
              <a:t>Click icon to add picture</a:t>
            </a:r>
          </a:p>
        </p:txBody>
      </p:sp>
      <p:sp>
        <p:nvSpPr>
          <p:cNvPr id="1048618" name="Text Placeholder 3"/>
          <p:cNvSpPr>
            <a:spLocks noGrp="1"/>
          </p:cNvSpPr>
          <p:nvPr>
            <p:ph type="body" sz="half" idx="2"/>
          </p:nvPr>
        </p:nvSpPr>
        <p:spPr>
          <a:xfrm>
            <a:off x="1472909" y="9163526"/>
            <a:ext cx="6896776" cy="16976566"/>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1048619" name="Date Placeholder 4"/>
          <p:cNvSpPr>
            <a:spLocks noGrp="1"/>
          </p:cNvSpPr>
          <p:nvPr>
            <p:ph type="dt" sz="half" idx="10"/>
          </p:nvPr>
        </p:nvSpPr>
        <p:spPr/>
        <p:txBody>
          <a:bodyPr/>
          <a:lstStyle/>
          <a:p>
            <a:fld id="{8453E2C6-8CDE-4FA4-9434-0173729C9153}" type="datetimeFigureOut">
              <a:rPr lang="en-IN" smtClean="0"/>
              <a:t>28-05-2023</a:t>
            </a:fld>
            <a:endParaRPr lang="en-IN" dirty="0"/>
          </a:p>
        </p:txBody>
      </p:sp>
      <p:sp>
        <p:nvSpPr>
          <p:cNvPr id="1048620" name="Footer Placeholder 5"/>
          <p:cNvSpPr>
            <a:spLocks noGrp="1"/>
          </p:cNvSpPr>
          <p:nvPr>
            <p:ph type="ftr" sz="quarter" idx="11"/>
          </p:nvPr>
        </p:nvSpPr>
        <p:spPr/>
        <p:txBody>
          <a:bodyPr/>
          <a:lstStyle/>
          <a:p>
            <a:endParaRPr lang="en-IN" dirty="0"/>
          </a:p>
        </p:txBody>
      </p:sp>
      <p:sp>
        <p:nvSpPr>
          <p:cNvPr id="1048621"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5">
                <a:solidFill>
                  <a:schemeClr val="tx1">
                    <a:tint val="75000"/>
                  </a:schemeClr>
                </a:solidFill>
              </a:defRPr>
            </a:lvl1pPr>
          </a:lstStyle>
          <a:p>
            <a:fld id="{8453E2C6-8CDE-4FA4-9434-0173729C9153}" type="datetimeFigureOut">
              <a:rPr lang="en-IN" smtClean="0"/>
              <a:t>28-05-2023</a:t>
            </a:fld>
            <a:endParaRPr lang="en-IN" dirty="0"/>
          </a:p>
        </p:txBody>
      </p:sp>
      <p:sp>
        <p:nvSpPr>
          <p:cNvPr id="1048579"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5">
                <a:solidFill>
                  <a:schemeClr val="tx1">
                    <a:tint val="75000"/>
                  </a:schemeClr>
                </a:solidFill>
              </a:defRPr>
            </a:lvl1pPr>
          </a:lstStyle>
          <a:p>
            <a:fld id="{AA8FA1BF-A921-4444-88C6-9EFD5BFD177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B0604020202020204" pitchFamily="3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Title 3"/>
          <p:cNvSpPr txBox="1"/>
          <p:nvPr/>
        </p:nvSpPr>
        <p:spPr>
          <a:xfrm>
            <a:off x="2627228" y="628941"/>
            <a:ext cx="17972913" cy="1785895"/>
          </a:xfrm>
          <a:prstGeom prst="rect">
            <a:avLst/>
          </a:prstGeom>
        </p:spPr>
        <p:txBody>
          <a:bodyPr vert="horz" lIns="91440" tIns="45720" rIns="91440" bIns="45720" rtlCol="0" anchor="ctr">
            <a:noAutofit/>
          </a:bodyPr>
          <a:lst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a:lstStyle>
          <a:p>
            <a:pPr algn="ctr"/>
            <a:r>
              <a:rPr lang="en-US" sz="4000" b="1" dirty="0">
                <a:latin typeface="Times New Roman" panose="02020603050405020304" pitchFamily="18" charset="0"/>
                <a:ea typeface="Times New Roman" panose="02020603050405020304" pitchFamily="18" charset="0"/>
              </a:rPr>
              <a:t>TAXI MANAGEMENT SYSYEM</a:t>
            </a:r>
          </a:p>
          <a:p>
            <a:pPr algn="ctr"/>
            <a:endParaRPr lang="en-US" sz="2200" b="1" dirty="0">
              <a:effectLst/>
              <a:latin typeface="Times New Roman" panose="02020603050405020304" pitchFamily="18" charset="0"/>
              <a:ea typeface="Times New Roman" panose="02020603050405020304" pitchFamily="18" charset="0"/>
            </a:endParaRPr>
          </a:p>
          <a:p>
            <a:pPr algn="ctr"/>
            <a:r>
              <a:rPr lang="en-US" altLang="en-US" sz="2200" b="1" dirty="0">
                <a:effectLst/>
                <a:latin typeface="Times New Roman" panose="02020603050405020304" pitchFamily="18" charset="0"/>
                <a:ea typeface="Times New Roman" panose="02020603050405020304" pitchFamily="18" charset="0"/>
              </a:rPr>
              <a:t>PAVITHRA B, P</a:t>
            </a:r>
            <a:r>
              <a:rPr lang="en-US" altLang="en-US" sz="2200" b="1" dirty="0">
                <a:latin typeface="Times New Roman" panose="02020603050405020304" pitchFamily="18" charset="0"/>
                <a:ea typeface="Times New Roman" panose="02020603050405020304" pitchFamily="18" charset="0"/>
              </a:rPr>
              <a:t>RIYADHARSINI M, ROSITHA A, SOWMIYA P</a:t>
            </a:r>
          </a:p>
          <a:p>
            <a:pPr algn="ctr"/>
            <a:endParaRPr lang="en-US" altLang="en-US" sz="2200" b="1" dirty="0">
              <a:latin typeface="Times New Roman" panose="02020603050405020304" pitchFamily="18" charset="0"/>
              <a:ea typeface="Times New Roman" panose="02020603050405020304" pitchFamily="18" charset="0"/>
            </a:endParaRPr>
          </a:p>
          <a:p>
            <a:pPr algn="ctr"/>
            <a:r>
              <a:rPr lang="en-US" altLang="en-US" sz="2200" b="1" dirty="0">
                <a:effectLst/>
                <a:latin typeface="Times New Roman" panose="02020603050405020304" pitchFamily="18" charset="0"/>
                <a:ea typeface="Times New Roman" panose="02020603050405020304" pitchFamily="18" charset="0"/>
              </a:rPr>
              <a:t>III CSE B</a:t>
            </a:r>
            <a:endParaRPr lang="en-GB" altLang="en-US" sz="2200" b="1" dirty="0">
              <a:effectLst/>
              <a:latin typeface="Times New Roman" panose="02020603050405020304" pitchFamily="18" charset="0"/>
              <a:ea typeface="Times New Roman" panose="02020603050405020304" pitchFamily="18" charset="0"/>
            </a:endParaRPr>
          </a:p>
        </p:txBody>
      </p:sp>
      <p:sp>
        <p:nvSpPr>
          <p:cNvPr id="1048588" name="Content Placeholder 10"/>
          <p:cNvSpPr txBox="1"/>
          <p:nvPr/>
        </p:nvSpPr>
        <p:spPr>
          <a:xfrm>
            <a:off x="430556" y="16638717"/>
            <a:ext cx="10350000" cy="12108136"/>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36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algn="just">
              <a:lnSpc>
                <a:spcPct val="10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methodology for developing a taxi management system involves several key steps. First, thorough requirement analysis is conducted to understand the needs of fleet operators, drivers, and customers. </a:t>
            </a:r>
          </a:p>
          <a:p>
            <a:pPr algn="just">
              <a:lnSpc>
                <a:spcPct val="10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information guides the system design phase, where the architecture, modules, and data flow are defined. Next, appropriate technologies and frameworks are selected based on scalability, compatibility, and performance requirements. Development follows an agile approach, breaking tasks into smaller modules, implementing them, and conducting regular code reviews. </a:t>
            </a:r>
          </a:p>
          <a:p>
            <a:pPr algn="just">
              <a:lnSpc>
                <a:spcPct val="10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Integration and testing are carried out to ensure proper functionality, performance of the system. Deployment involves setting up the necessary infrastructure, considering scalability and reliability.</a:t>
            </a:r>
          </a:p>
          <a:p>
            <a:pPr algn="just">
              <a:lnSpc>
                <a:spcPct val="100000"/>
              </a:lnSpc>
            </a:pPr>
            <a:r>
              <a:rPr lang="en-US" sz="2400" dirty="0">
                <a:latin typeface="Times New Roman" panose="02020603050405020304" pitchFamily="18" charset="0"/>
                <a:cs typeface="Times New Roman" panose="02020603050405020304" pitchFamily="18" charset="0"/>
              </a:rPr>
              <a:t>	User training and documentation are provided to assist users in understanding and efficiently using the system. The system is then launched, and ongoing support and maintenance are provided, including bug fixes and user feedback incorporation. </a:t>
            </a:r>
          </a:p>
          <a:p>
            <a:pPr algn="just">
              <a:lnSpc>
                <a:spcPct val="100000"/>
              </a:lnSpc>
            </a:pPr>
            <a:r>
              <a:rPr lang="en-US" sz="2400" dirty="0">
                <a:latin typeface="Times New Roman" panose="02020603050405020304" pitchFamily="18" charset="0"/>
                <a:cs typeface="Times New Roman" panose="02020603050405020304" pitchFamily="18" charset="0"/>
              </a:rPr>
              <a:t>	Communication and collaboration with stakeholders are maintained throughout the process, ensuring their satisfaction and facilitating adaptations to changing requirements.</a:t>
            </a:r>
          </a:p>
          <a:p>
            <a:pPr>
              <a:lnSpc>
                <a:spcPct val="100000"/>
              </a:lnSpc>
            </a:pPr>
            <a:r>
              <a:rPr lang="en-US" sz="2200" dirty="0">
                <a:latin typeface="Times New Roman" panose="02020603050405020304" pitchFamily="18" charset="0"/>
                <a:cs typeface="Times New Roman" panose="02020603050405020304" pitchFamily="18" charset="0"/>
              </a:rPr>
              <a:t>	</a:t>
            </a:r>
          </a:p>
          <a:p>
            <a:pPr>
              <a:lnSpc>
                <a:spcPct val="100000"/>
              </a:lnSpc>
            </a:pPr>
            <a:endParaRPr lang="en-US" sz="2400" dirty="0"/>
          </a:p>
          <a:p>
            <a:endParaRPr lang="en-US" sz="2400" dirty="0"/>
          </a:p>
          <a:p>
            <a:endParaRPr lang="en-US" sz="2400" dirty="0"/>
          </a:p>
          <a:p>
            <a:r>
              <a:rPr lang="en-AU" sz="2400" i="1" dirty="0"/>
              <a:t>	                      </a:t>
            </a:r>
          </a:p>
          <a:p>
            <a:endParaRPr lang="en-AU" sz="2400" i="1" dirty="0"/>
          </a:p>
          <a:p>
            <a:endParaRPr lang="en-AU" sz="2400" i="1" dirty="0"/>
          </a:p>
          <a:p>
            <a:endParaRPr lang="en-AU" sz="2400" i="1" dirty="0"/>
          </a:p>
          <a:p>
            <a:r>
              <a:rPr lang="en-AU" sz="2400" i="1" dirty="0"/>
              <a:t> 		</a:t>
            </a:r>
          </a:p>
          <a:p>
            <a:r>
              <a:rPr lang="en-AU" sz="2400" i="1" dirty="0"/>
              <a:t>	</a:t>
            </a:r>
            <a:endParaRPr lang="en-AU" sz="2800" b="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r>
              <a:rPr lang="en-AU" sz="2400" i="1" dirty="0"/>
              <a:t>                                              </a:t>
            </a:r>
            <a:r>
              <a:rPr lang="en-AU" sz="3200" i="1" dirty="0"/>
              <a:t>     </a:t>
            </a:r>
            <a:r>
              <a:rPr lang="en-AU" sz="2400" b="1" dirty="0"/>
              <a:t>SYSTEM ARCHITECTURE</a:t>
            </a:r>
            <a:endParaRPr lang="en-US" sz="2400" dirty="0"/>
          </a:p>
          <a:p>
            <a:pPr marL="457200" indent="-457200">
              <a:buAutoNum type="arabicPeriod"/>
            </a:pPr>
            <a:endParaRPr lang="en-IN" sz="2400" dirty="0"/>
          </a:p>
        </p:txBody>
      </p:sp>
      <p:sp>
        <p:nvSpPr>
          <p:cNvPr id="1048589" name="Text Placeholder 68"/>
          <p:cNvSpPr txBox="1"/>
          <p:nvPr/>
        </p:nvSpPr>
        <p:spPr>
          <a:xfrm>
            <a:off x="10835792" y="3095034"/>
            <a:ext cx="10132784" cy="16198806"/>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24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marL="150495" marR="539750" indent="133985">
              <a:spcBef>
                <a:spcPts val="35"/>
              </a:spcBef>
              <a:spcAft>
                <a:spcPts val="0"/>
              </a:spcAft>
            </a:pPr>
            <a:r>
              <a:rPr lang="en-US" sz="2200" dirty="0">
                <a:effectLst/>
                <a:latin typeface="Times New Roman" panose="02020603050405020304" pitchFamily="18" charset="0"/>
                <a:ea typeface="Tahoma" panose="020B0604030504040204" pitchFamily="34" charset="0"/>
                <a:cs typeface="Times New Roman" panose="02020603050405020304" pitchFamily="18" charset="0"/>
              </a:rPr>
              <a:t>	</a:t>
            </a:r>
          </a:p>
          <a:p>
            <a:pPr marL="150495" marR="539750" indent="133985">
              <a:spcBef>
                <a:spcPts val="35"/>
              </a:spcBef>
              <a:spcAft>
                <a:spcPts val="0"/>
              </a:spcAft>
            </a:pP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It improves the operational efficiency and enhance</a:t>
            </a:r>
            <a:r>
              <a:rPr lang="en-US" spc="-520"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customer</a:t>
            </a:r>
            <a:r>
              <a:rPr lang="en-US"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experience</a:t>
            </a:r>
            <a:r>
              <a:rPr lang="en-US"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dirty="0">
              <a:effectLst/>
              <a:latin typeface="Times New Roman" panose="02020603050405020304" pitchFamily="18" charset="0"/>
              <a:ea typeface="Tahoma" panose="020B0604030504040204" pitchFamily="34"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AU" sz="1800" i="1" dirty="0"/>
          </a:p>
          <a:p>
            <a:endParaRPr lang="en-AU" sz="1800" i="1" dirty="0"/>
          </a:p>
          <a:p>
            <a:r>
              <a:rPr lang="en-AU" sz="1800" i="1" dirty="0"/>
              <a:t>           </a:t>
            </a:r>
          </a:p>
          <a:p>
            <a:r>
              <a:rPr lang="en-AU" sz="1800" i="1" dirty="0">
                <a:latin typeface="Times New Roman" panose="02020603050405020304" pitchFamily="18" charset="0"/>
                <a:cs typeface="Times New Roman" panose="02020603050405020304" pitchFamily="18" charset="0"/>
              </a:rPr>
              <a:t> 	                        </a:t>
            </a:r>
            <a:r>
              <a:rPr lang="en-AU" sz="2200" i="1" dirty="0">
                <a:latin typeface="Times New Roman" panose="02020603050405020304" pitchFamily="18" charset="0"/>
                <a:cs typeface="Times New Roman" panose="02020603050405020304" pitchFamily="18" charset="0"/>
              </a:rPr>
              <a:t>Fig 1.Sign in</a:t>
            </a:r>
          </a:p>
          <a:p>
            <a:r>
              <a:rPr lang="en-AU" sz="2200" i="1" dirty="0">
                <a:latin typeface="Times New Roman" panose="02020603050405020304" pitchFamily="18" charset="0"/>
                <a:cs typeface="Times New Roman" panose="02020603050405020304" pitchFamily="18" charset="0"/>
              </a:rPr>
              <a:t>	</a:t>
            </a:r>
          </a:p>
          <a:p>
            <a:r>
              <a:rPr lang="en-AU" sz="2200" i="1" dirty="0">
                <a:latin typeface="Times New Roman" panose="02020603050405020304" pitchFamily="18" charset="0"/>
                <a:cs typeface="Times New Roman" panose="02020603050405020304" pitchFamily="18" charset="0"/>
              </a:rPr>
              <a:t>                     </a:t>
            </a:r>
            <a:endParaRPr lang="en-AU" sz="1800" i="1" dirty="0"/>
          </a:p>
          <a:p>
            <a:endParaRPr lang="en-AU" sz="1800" i="1" dirty="0"/>
          </a:p>
          <a:p>
            <a:endParaRPr lang="en-AU" sz="1800" i="1" dirty="0"/>
          </a:p>
          <a:p>
            <a:r>
              <a:rPr lang="en-AU" sz="1800" i="1" dirty="0"/>
              <a:t>		</a:t>
            </a:r>
          </a:p>
          <a:p>
            <a:endParaRPr lang="en-AU" sz="1800" i="1" dirty="0"/>
          </a:p>
          <a:p>
            <a:endParaRPr lang="en-AU" sz="1800" i="1" dirty="0"/>
          </a:p>
          <a:p>
            <a:r>
              <a:rPr lang="en-AU" sz="1800" i="1" dirty="0"/>
              <a:t>	                               </a:t>
            </a:r>
            <a:r>
              <a:rPr lang="en-AU" sz="2200" i="1" dirty="0">
                <a:latin typeface="Times New Roman" panose="02020603050405020304" pitchFamily="18" charset="0"/>
                <a:cs typeface="Times New Roman" panose="02020603050405020304" pitchFamily="18" charset="0"/>
              </a:rPr>
              <a:t>Fig 2. Login</a:t>
            </a:r>
            <a:endParaRPr lang="en-AU" sz="1800" i="1" dirty="0"/>
          </a:p>
          <a:p>
            <a:endParaRPr lang="en-AU" sz="1800" i="1" dirty="0"/>
          </a:p>
          <a:p>
            <a:endParaRPr lang="en-AU" sz="1800" i="1" dirty="0"/>
          </a:p>
          <a:p>
            <a:endParaRPr lang="en-AU" sz="1800" i="1" dirty="0"/>
          </a:p>
          <a:p>
            <a:endParaRPr lang="en-AU" sz="1800" i="1" dirty="0"/>
          </a:p>
          <a:p>
            <a:r>
              <a:rPr lang="en-AU" sz="1800" i="1" dirty="0"/>
              <a:t>	</a:t>
            </a:r>
            <a:endParaRPr lang="en-AU" i="1" dirty="0"/>
          </a:p>
          <a:p>
            <a:endParaRPr lang="en-IN" dirty="0"/>
          </a:p>
          <a:p>
            <a:endParaRPr lang="en-IN" dirty="0"/>
          </a:p>
          <a:p>
            <a:endParaRPr lang="en-IN" dirty="0"/>
          </a:p>
          <a:p>
            <a:endParaRPr lang="en-IN" dirty="0"/>
          </a:p>
          <a:p>
            <a:r>
              <a:rPr lang="en-IN" dirty="0"/>
              <a:t>		</a:t>
            </a:r>
            <a:r>
              <a:rPr lang="en-IN" sz="2200" i="1" dirty="0">
                <a:latin typeface="Times New Roman" panose="02020603050405020304" pitchFamily="18" charset="0"/>
                <a:cs typeface="Times New Roman" panose="02020603050405020304" pitchFamily="18" charset="0"/>
              </a:rPr>
              <a:t>Fig 3.User Interface</a:t>
            </a:r>
            <a:endParaRPr lang="en-IN" dirty="0"/>
          </a:p>
        </p:txBody>
      </p:sp>
      <p:sp>
        <p:nvSpPr>
          <p:cNvPr id="1048590" name="Rectangle 2"/>
          <p:cNvSpPr/>
          <p:nvPr/>
        </p:nvSpPr>
        <p:spPr>
          <a:xfrm>
            <a:off x="344304" y="9061155"/>
            <a:ext cx="4306963" cy="646331"/>
          </a:xfrm>
          <a:prstGeom prst="rect">
            <a:avLst/>
          </a:prstGeom>
        </p:spPr>
        <p:txBody>
          <a:bodyPr wrap="square">
            <a:spAutoFit/>
          </a:bodyPr>
          <a:lstStyle/>
          <a:p>
            <a:pPr algn="ctr"/>
            <a:r>
              <a:rPr lang="en-US" sz="3600" dirty="0"/>
              <a:t>SCOPE of the Project</a:t>
            </a:r>
          </a:p>
        </p:txBody>
      </p:sp>
      <p:sp>
        <p:nvSpPr>
          <p:cNvPr id="1048591" name="Rectangle 11"/>
          <p:cNvSpPr/>
          <p:nvPr/>
        </p:nvSpPr>
        <p:spPr>
          <a:xfrm>
            <a:off x="10655812" y="2481980"/>
            <a:ext cx="1706880" cy="624841"/>
          </a:xfrm>
          <a:prstGeom prst="rect">
            <a:avLst/>
          </a:prstGeom>
        </p:spPr>
        <p:txBody>
          <a:bodyPr wrap="none">
            <a:spAutoFit/>
          </a:bodyPr>
          <a:lstStyle/>
          <a:p>
            <a:pPr algn="ctr"/>
            <a:r>
              <a:rPr lang="en-US" sz="3600" dirty="0"/>
              <a:t>Results</a:t>
            </a:r>
          </a:p>
        </p:txBody>
      </p:sp>
      <p:sp>
        <p:nvSpPr>
          <p:cNvPr id="1048592" name="Rectangle 12"/>
          <p:cNvSpPr/>
          <p:nvPr/>
        </p:nvSpPr>
        <p:spPr>
          <a:xfrm>
            <a:off x="542051" y="15848423"/>
            <a:ext cx="2706895" cy="646331"/>
          </a:xfrm>
          <a:prstGeom prst="rect">
            <a:avLst/>
          </a:prstGeom>
        </p:spPr>
        <p:txBody>
          <a:bodyPr wrap="none">
            <a:spAutoFit/>
          </a:bodyPr>
          <a:lstStyle/>
          <a:p>
            <a:r>
              <a:rPr lang="en-US" altLang="zh-CN" sz="3600" dirty="0"/>
              <a:t>Methodology</a:t>
            </a:r>
          </a:p>
        </p:txBody>
      </p:sp>
      <p:sp>
        <p:nvSpPr>
          <p:cNvPr id="1048593" name="Content Placeholder 10"/>
          <p:cNvSpPr txBox="1"/>
          <p:nvPr/>
        </p:nvSpPr>
        <p:spPr>
          <a:xfrm>
            <a:off x="415048" y="9686001"/>
            <a:ext cx="10350000" cy="3133029"/>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36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marL="342900" marR="19050" lvl="0" indent="-342900" algn="just">
              <a:lnSpc>
                <a:spcPct val="100000"/>
              </a:lnSpc>
              <a:spcBef>
                <a:spcPts val="105"/>
              </a:spcBef>
              <a:spcAft>
                <a:spcPts val="0"/>
              </a:spcAft>
              <a:buSzPts val="1550"/>
              <a:buFont typeface="Arial MT"/>
              <a:buChar char="•"/>
              <a:tabLst>
                <a:tab pos="979170" algn="l"/>
              </a:tabLst>
            </a:pPr>
            <a:r>
              <a:rPr lang="en-US" sz="2400" dirty="0">
                <a:effectLst/>
                <a:latin typeface="Times New Roman" panose="02020603050405020304" pitchFamily="18" charset="0"/>
                <a:ea typeface="Arial MT"/>
                <a:cs typeface="Times New Roman" panose="02020603050405020304" pitchFamily="18" charset="0"/>
              </a:rPr>
              <a:t>The system allows customers to book rides through various channels, such as mobile apps, websites, or phone calls. </a:t>
            </a:r>
            <a:endParaRPr lang="en-IN" sz="2400" dirty="0">
              <a:effectLst/>
              <a:latin typeface="Times New Roman" panose="02020603050405020304" pitchFamily="18" charset="0"/>
              <a:ea typeface="Arial MT"/>
              <a:cs typeface="Times New Roman" panose="02020603050405020304" pitchFamily="18" charset="0"/>
            </a:endParaRPr>
          </a:p>
          <a:p>
            <a:pPr marL="342900" marR="19050" lvl="0" indent="-342900" algn="just">
              <a:lnSpc>
                <a:spcPct val="100000"/>
              </a:lnSpc>
              <a:spcBef>
                <a:spcPts val="105"/>
              </a:spcBef>
              <a:spcAft>
                <a:spcPts val="0"/>
              </a:spcAft>
              <a:buSzPts val="1550"/>
              <a:buFont typeface="Arial MT"/>
              <a:buChar char="•"/>
              <a:tabLst>
                <a:tab pos="979170" algn="l"/>
              </a:tabLst>
            </a:pPr>
            <a:r>
              <a:rPr lang="en-US" sz="2400" dirty="0">
                <a:effectLst/>
                <a:latin typeface="Times New Roman" panose="02020603050405020304" pitchFamily="18" charset="0"/>
                <a:ea typeface="Arial MT"/>
                <a:cs typeface="Times New Roman" panose="02020603050405020304" pitchFamily="18" charset="0"/>
              </a:rPr>
              <a:t>It includes features like trip scheduling, passenger information, and automated dispatching algorithms to assign the nearest available taxi to the customer's location.</a:t>
            </a:r>
            <a:endParaRPr lang="en-IN" sz="2400" dirty="0">
              <a:effectLst/>
              <a:latin typeface="Times New Roman" panose="02020603050405020304" pitchFamily="18" charset="0"/>
              <a:ea typeface="Arial MT"/>
              <a:cs typeface="Times New Roman" panose="02020603050405020304" pitchFamily="18" charset="0"/>
            </a:endParaRPr>
          </a:p>
          <a:p>
            <a:pPr marL="342900" marR="19050" lvl="0" indent="-342900" algn="just">
              <a:lnSpc>
                <a:spcPct val="100000"/>
              </a:lnSpc>
              <a:spcBef>
                <a:spcPts val="105"/>
              </a:spcBef>
              <a:spcAft>
                <a:spcPts val="0"/>
              </a:spcAft>
              <a:buSzPts val="1550"/>
              <a:buFont typeface="Arial MT"/>
              <a:buChar char="•"/>
              <a:tabLst>
                <a:tab pos="979170" algn="l"/>
              </a:tabLst>
            </a:pPr>
            <a:r>
              <a:rPr lang="en-US" sz="2400" dirty="0">
                <a:effectLst/>
                <a:latin typeface="Times New Roman" panose="02020603050405020304" pitchFamily="18" charset="0"/>
                <a:ea typeface="Arial MT"/>
                <a:cs typeface="Times New Roman" panose="02020603050405020304" pitchFamily="18" charset="0"/>
              </a:rPr>
              <a:t>It tracks driver assignments, working hours,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performance metrics. It may also include features like driver ratings, incentives, and communication tools for efficient driver management</a:t>
            </a:r>
            <a:r>
              <a:rPr lang="en-US" sz="2400" dirty="0">
                <a:effectLst/>
                <a:latin typeface="Times New Roman" panose="02020603050405020304" pitchFamily="18" charset="0"/>
                <a:ea typeface="Calibri" panose="020F0502020204030204" pitchFamily="34" charset="0"/>
              </a:rPr>
              <a:t>.</a:t>
            </a:r>
            <a:endParaRPr lang="en-IN" sz="2400" dirty="0">
              <a:latin typeface="Century Schoolbook" panose="02040604050505020304" pitchFamily="18" charset="0"/>
            </a:endParaRPr>
          </a:p>
        </p:txBody>
      </p:sp>
      <p:sp>
        <p:nvSpPr>
          <p:cNvPr id="1048594" name="Text Placeholder 68"/>
          <p:cNvSpPr txBox="1"/>
          <p:nvPr/>
        </p:nvSpPr>
        <p:spPr>
          <a:xfrm>
            <a:off x="430556" y="3095034"/>
            <a:ext cx="10334492" cy="2057159"/>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24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The</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taxi</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management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developed</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pc="29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pc="3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pc="3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powerful</a:t>
            </a:r>
            <a:r>
              <a:rPr lang="en-US"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use-friendly</a:t>
            </a:r>
            <a:r>
              <a:rPr lang="en-US" spc="3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US" spc="3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designed</a:t>
            </a:r>
            <a:r>
              <a:rPr lang="en-US" spc="-4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streamline and automate the operations of a taxi service.</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It aims to simplify the booking process and receive prompt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confirmation</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through</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receipt.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It’s</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user-friendly</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interface</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makes the system to enhance the overall experience</a:t>
            </a:r>
            <a:r>
              <a:rPr lang="en-US" spc="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both passengers and taxi drivers. The database are stored in</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MySQLLITE</a:t>
            </a:r>
            <a:r>
              <a:rPr lang="en-US"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gather</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information</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US" b="0" i="0" dirty="0">
              <a:effectLst/>
              <a:latin typeface="Times New Roman" panose="02020603050405020304" pitchFamily="18" charset="0"/>
              <a:cs typeface="Times New Roman" panose="02020603050405020304" pitchFamily="18" charset="0"/>
            </a:endParaRPr>
          </a:p>
        </p:txBody>
      </p:sp>
      <p:sp>
        <p:nvSpPr>
          <p:cNvPr id="1048595" name="Rectangle 21"/>
          <p:cNvSpPr/>
          <p:nvPr/>
        </p:nvSpPr>
        <p:spPr>
          <a:xfrm>
            <a:off x="415049" y="2481980"/>
            <a:ext cx="2672080" cy="624841"/>
          </a:xfrm>
          <a:prstGeom prst="rect">
            <a:avLst/>
          </a:prstGeom>
        </p:spPr>
        <p:txBody>
          <a:bodyPr wrap="none">
            <a:spAutoFit/>
          </a:bodyPr>
          <a:lstStyle/>
          <a:p>
            <a:pPr algn="ctr"/>
            <a:r>
              <a:rPr lang="en-US" sz="3600" dirty="0"/>
              <a:t>Introduction</a:t>
            </a:r>
          </a:p>
        </p:txBody>
      </p:sp>
      <p:sp>
        <p:nvSpPr>
          <p:cNvPr id="1048596" name="Text Placeholder 68"/>
          <p:cNvSpPr txBox="1"/>
          <p:nvPr/>
        </p:nvSpPr>
        <p:spPr>
          <a:xfrm>
            <a:off x="10873793" y="20275065"/>
            <a:ext cx="10112221" cy="3737800"/>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24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marL="139065" marR="625475" indent="202565" algn="just">
              <a:lnSpc>
                <a:spcPct val="100000"/>
              </a:lnSpc>
              <a:spcBef>
                <a:spcPts val="745"/>
              </a:spcBef>
              <a:spcAft>
                <a:spcPts val="0"/>
              </a:spcAft>
            </a:pPr>
            <a:r>
              <a:rPr lang="en-US" dirty="0">
                <a:effectLst/>
                <a:latin typeface="Times New Roman" panose="02020603050405020304" pitchFamily="18" charset="0"/>
                <a:ea typeface="Calibri" panose="020F0502020204030204" pitchFamily="34" charset="0"/>
                <a:cs typeface="Calibri" panose="020F0502020204030204" pitchFamily="34" charset="0"/>
              </a:rPr>
              <a:t>	A taxi management system plays a crucial role in optimizing operations and improving the overall efficiency of taxi fleets. By automating processes such as ride booking and dispatching, driver management, vehicle tracking, and fare management, the system streamlines operations, reduces costs, and enhances customer satisfaction. It provides real-time data insights and analytics, enabling data-driven decision-making for fleet operators. The system's integration with external services and platforms expands its functionality and provides a seamless experience for both customers and drivers.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598" name="Rectangle 28"/>
          <p:cNvSpPr/>
          <p:nvPr/>
        </p:nvSpPr>
        <p:spPr>
          <a:xfrm>
            <a:off x="10691446" y="19369173"/>
            <a:ext cx="2481580" cy="624840"/>
          </a:xfrm>
          <a:prstGeom prst="rect">
            <a:avLst/>
          </a:prstGeom>
        </p:spPr>
        <p:txBody>
          <a:bodyPr wrap="none">
            <a:spAutoFit/>
          </a:bodyPr>
          <a:lstStyle/>
          <a:p>
            <a:pPr algn="ctr"/>
            <a:r>
              <a:rPr lang="en-US" sz="3600" dirty="0"/>
              <a:t>Conclusion</a:t>
            </a:r>
          </a:p>
        </p:txBody>
      </p:sp>
      <p:sp>
        <p:nvSpPr>
          <p:cNvPr id="1048599" name="Text Placeholder 68"/>
          <p:cNvSpPr txBox="1"/>
          <p:nvPr/>
        </p:nvSpPr>
        <p:spPr>
          <a:xfrm>
            <a:off x="430556" y="5929998"/>
            <a:ext cx="10350000" cy="2746207"/>
          </a:xfrm>
          <a:prstGeom prst="rect">
            <a:avLst/>
          </a:prstGeom>
          <a:noFill/>
          <a:ln w="15875">
            <a:solidFill>
              <a:schemeClr val="accent1">
                <a:shade val="50000"/>
              </a:schemeClr>
            </a:solidFill>
          </a:ln>
        </p:spPr>
        <p:txBody>
          <a:bodyPr>
            <a:noAutofit/>
          </a:bodyPr>
          <a:lstStyle>
            <a:defPPr>
              <a:defRPr lang="en-US"/>
            </a:defPPr>
            <a:lvl1pPr indent="0" defTabSz="2138045">
              <a:lnSpc>
                <a:spcPct val="90000"/>
              </a:lnSpc>
              <a:spcBef>
                <a:spcPts val="2340"/>
              </a:spcBef>
              <a:buFont typeface="Arial" panose="020B0604020202020204" pitchFamily="34" charset="0"/>
              <a:buNone/>
              <a:defRPr sz="2400"/>
            </a:lvl1pPr>
            <a:lvl2pPr marL="1604010" indent="-534670" defTabSz="2138045">
              <a:lnSpc>
                <a:spcPct val="90000"/>
              </a:lnSpc>
              <a:spcBef>
                <a:spcPts val="1170"/>
              </a:spcBef>
              <a:buFont typeface="Arial" panose="020B0604020202020204" pitchFamily="34" charset="0"/>
              <a:buChar char="•"/>
              <a:defRPr sz="5610"/>
            </a:lvl2pPr>
            <a:lvl3pPr marL="2672715" indent="-534670" defTabSz="2138045">
              <a:lnSpc>
                <a:spcPct val="90000"/>
              </a:lnSpc>
              <a:spcBef>
                <a:spcPts val="1170"/>
              </a:spcBef>
              <a:buFont typeface="Arial" panose="020B0604020202020204" pitchFamily="34" charset="0"/>
              <a:buChar char="•"/>
              <a:defRPr sz="4675"/>
            </a:lvl3pPr>
            <a:lvl4pPr marL="3742055" indent="-534670" defTabSz="2138045">
              <a:lnSpc>
                <a:spcPct val="90000"/>
              </a:lnSpc>
              <a:spcBef>
                <a:spcPts val="1170"/>
              </a:spcBef>
              <a:buFont typeface="Arial" panose="020B0604020202020204" pitchFamily="34" charset="0"/>
              <a:buChar char="•"/>
              <a:defRPr sz="4210"/>
            </a:lvl4pPr>
            <a:lvl5pPr marL="4811395" indent="-534670" defTabSz="2138045">
              <a:lnSpc>
                <a:spcPct val="90000"/>
              </a:lnSpc>
              <a:spcBef>
                <a:spcPts val="1170"/>
              </a:spcBef>
              <a:buFont typeface="Arial" panose="020B0604020202020204" pitchFamily="34" charset="0"/>
              <a:buChar char="•"/>
              <a:defRPr sz="4210"/>
            </a:lvl5pPr>
            <a:lvl6pPr marL="5880100" indent="-534670" defTabSz="2138045">
              <a:lnSpc>
                <a:spcPct val="90000"/>
              </a:lnSpc>
              <a:spcBef>
                <a:spcPts val="1170"/>
              </a:spcBef>
              <a:buFont typeface="Arial" panose="020B0604020202020204" pitchFamily="34" charset="0"/>
              <a:buChar char="•"/>
              <a:defRPr sz="4210"/>
            </a:lvl6pPr>
            <a:lvl7pPr marL="6949440" indent="-534670" defTabSz="2138045">
              <a:lnSpc>
                <a:spcPct val="90000"/>
              </a:lnSpc>
              <a:spcBef>
                <a:spcPts val="1170"/>
              </a:spcBef>
              <a:buFont typeface="Arial" panose="020B0604020202020204" pitchFamily="34" charset="0"/>
              <a:buChar char="•"/>
              <a:defRPr sz="4210"/>
            </a:lvl7pPr>
            <a:lvl8pPr marL="8018780" indent="-534670" defTabSz="2138045">
              <a:lnSpc>
                <a:spcPct val="90000"/>
              </a:lnSpc>
              <a:spcBef>
                <a:spcPts val="1170"/>
              </a:spcBef>
              <a:buFont typeface="Arial" panose="020B0604020202020204" pitchFamily="34" charset="0"/>
              <a:buChar char="•"/>
              <a:defRPr sz="4210"/>
            </a:lvl8pPr>
            <a:lvl9pPr marL="9088120" indent="-534670" defTabSz="2138045">
              <a:lnSpc>
                <a:spcPct val="90000"/>
              </a:lnSpc>
              <a:spcBef>
                <a:spcPts val="1170"/>
              </a:spcBef>
              <a:buFont typeface="Arial" panose="020B0604020202020204" pitchFamily="34" charset="0"/>
              <a:buChar char="•"/>
              <a:defRPr sz="4210"/>
            </a:lvl9pPr>
          </a:lstStyle>
          <a:p>
            <a:pPr marL="285750" indent="-285750" algn="jus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Taxi management system offers numerous benefits, including increased operational efficiency, improved customer satisfaction, enhanced safety, and access to valuable data insights. </a:t>
            </a:r>
          </a:p>
          <a:p>
            <a:pPr marL="342900" indent="-34290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These motivations make it an attractive solution for taxi fleet operators looking to optimize their operations and stay competitive in the evolving transportation industry.</a:t>
            </a:r>
            <a:endParaRPr lang="en-IN" dirty="0">
              <a:latin typeface="Times New Roman" panose="02020603050405020304" pitchFamily="18" charset="0"/>
              <a:cs typeface="Times New Roman" panose="02020603050405020304" pitchFamily="18" charset="0"/>
            </a:endParaRPr>
          </a:p>
        </p:txBody>
      </p:sp>
      <p:sp>
        <p:nvSpPr>
          <p:cNvPr id="1048600" name="Rectangle 24"/>
          <p:cNvSpPr/>
          <p:nvPr/>
        </p:nvSpPr>
        <p:spPr>
          <a:xfrm>
            <a:off x="415048" y="5259117"/>
            <a:ext cx="2367280" cy="624840"/>
          </a:xfrm>
          <a:prstGeom prst="rect">
            <a:avLst/>
          </a:prstGeom>
        </p:spPr>
        <p:txBody>
          <a:bodyPr wrap="none">
            <a:spAutoFit/>
          </a:bodyPr>
          <a:lstStyle/>
          <a:p>
            <a:pPr algn="ctr"/>
            <a:r>
              <a:rPr lang="en-US" sz="3600" dirty="0"/>
              <a:t>Motivation</a:t>
            </a:r>
          </a:p>
        </p:txBody>
      </p:sp>
      <p:pic>
        <p:nvPicPr>
          <p:cNvPr id="2097157" name="Picture 8"/>
          <p:cNvPicPr>
            <a:picLocks noChangeAspect="1" noChangeArrowheads="1"/>
          </p:cNvPicPr>
          <p:nvPr/>
        </p:nvPicPr>
        <p:blipFill>
          <a:blip r:embed="rId2"/>
          <a:srcRect/>
          <a:stretch>
            <a:fillRect/>
          </a:stretch>
        </p:blipFill>
        <p:spPr bwMode="auto">
          <a:xfrm>
            <a:off x="777240" y="617220"/>
            <a:ext cx="1432560" cy="1577340"/>
          </a:xfrm>
          <a:prstGeom prst="rect">
            <a:avLst/>
          </a:prstGeom>
          <a:noFill/>
          <a:ln w="9525">
            <a:noFill/>
            <a:miter lim="800000"/>
            <a:headEnd/>
            <a:tailEnd/>
          </a:ln>
          <a:effectLst/>
        </p:spPr>
      </p:pic>
      <p:sp>
        <p:nvSpPr>
          <p:cNvPr id="4" name="Rectangle 28">
            <a:extLst>
              <a:ext uri="{FF2B5EF4-FFF2-40B4-BE49-F238E27FC236}">
                <a16:creationId xmlns:a16="http://schemas.microsoft.com/office/drawing/2014/main" id="{0C327C10-1970-5D97-5474-ACAC5B7F9345}"/>
              </a:ext>
            </a:extLst>
          </p:cNvPr>
          <p:cNvSpPr/>
          <p:nvPr/>
        </p:nvSpPr>
        <p:spPr>
          <a:xfrm>
            <a:off x="10835792" y="24061173"/>
            <a:ext cx="2060885" cy="646331"/>
          </a:xfrm>
          <a:prstGeom prst="rect">
            <a:avLst/>
          </a:prstGeom>
        </p:spPr>
        <p:txBody>
          <a:bodyPr wrap="none">
            <a:spAutoFit/>
          </a:bodyPr>
          <a:lstStyle/>
          <a:p>
            <a:pPr algn="ctr"/>
            <a:r>
              <a:rPr lang="en-US" sz="3600" dirty="0"/>
              <a:t>Reference</a:t>
            </a:r>
          </a:p>
        </p:txBody>
      </p:sp>
      <p:sp>
        <p:nvSpPr>
          <p:cNvPr id="6" name="TextBox 5">
            <a:extLst>
              <a:ext uri="{FF2B5EF4-FFF2-40B4-BE49-F238E27FC236}">
                <a16:creationId xmlns:a16="http://schemas.microsoft.com/office/drawing/2014/main" id="{E656DCD2-97C4-E3E7-DF01-CEB4658DDAA7}"/>
              </a:ext>
            </a:extLst>
          </p:cNvPr>
          <p:cNvSpPr txBox="1"/>
          <p:nvPr/>
        </p:nvSpPr>
        <p:spPr>
          <a:xfrm>
            <a:off x="5345723" y="14908146"/>
            <a:ext cx="10691446" cy="734047"/>
          </a:xfrm>
          <a:prstGeom prst="rect">
            <a:avLst/>
          </a:prstGeom>
          <a:noFill/>
        </p:spPr>
        <p:txBody>
          <a:bodyPr wrap="square">
            <a:spAutoFit/>
          </a:bodyPr>
          <a:lstStyle/>
          <a:p>
            <a:r>
              <a:rPr lang="en-IN" b="0" dirty="0">
                <a:effectLst/>
              </a:rPr>
              <a:t> </a:t>
            </a:r>
            <a:endParaRPr lang="en-IN" dirty="0"/>
          </a:p>
        </p:txBody>
      </p:sp>
      <p:pic>
        <p:nvPicPr>
          <p:cNvPr id="2" name="Picture 1" descr="Taxi Booking &amp; Dispatch System for Taxi and Private Hire Companies in the UK">
            <a:extLst>
              <a:ext uri="{FF2B5EF4-FFF2-40B4-BE49-F238E27FC236}">
                <a16:creationId xmlns:a16="http://schemas.microsoft.com/office/drawing/2014/main" id="{EF653362-1C34-2ABC-742F-8A3EA9F6EB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201" y="24859284"/>
            <a:ext cx="8384479" cy="3711583"/>
          </a:xfrm>
          <a:prstGeom prst="rect">
            <a:avLst/>
          </a:prstGeom>
          <a:noFill/>
        </p:spPr>
      </p:pic>
      <p:sp>
        <p:nvSpPr>
          <p:cNvPr id="3" name="Rectangle 2">
            <a:extLst>
              <a:ext uri="{FF2B5EF4-FFF2-40B4-BE49-F238E27FC236}">
                <a16:creationId xmlns:a16="http://schemas.microsoft.com/office/drawing/2014/main" id="{701A6EA2-1DC1-C60C-4AA1-AA61E3342EEB}"/>
              </a:ext>
            </a:extLst>
          </p:cNvPr>
          <p:cNvSpPr/>
          <p:nvPr/>
        </p:nvSpPr>
        <p:spPr>
          <a:xfrm>
            <a:off x="372005" y="12880842"/>
            <a:ext cx="4047595" cy="646331"/>
          </a:xfrm>
          <a:prstGeom prst="rect">
            <a:avLst/>
          </a:prstGeom>
        </p:spPr>
        <p:txBody>
          <a:bodyPr wrap="square">
            <a:spAutoFit/>
          </a:bodyPr>
          <a:lstStyle/>
          <a:p>
            <a:pPr algn="ctr"/>
            <a:r>
              <a:rPr lang="en-US" sz="3600" dirty="0"/>
              <a:t>Technologies Used</a:t>
            </a:r>
          </a:p>
        </p:txBody>
      </p:sp>
      <p:sp>
        <p:nvSpPr>
          <p:cNvPr id="5" name="Rectangle 27">
            <a:extLst>
              <a:ext uri="{FF2B5EF4-FFF2-40B4-BE49-F238E27FC236}">
                <a16:creationId xmlns:a16="http://schemas.microsoft.com/office/drawing/2014/main" id="{C286B045-0674-C29D-EC59-30DBC81E1027}"/>
              </a:ext>
            </a:extLst>
          </p:cNvPr>
          <p:cNvSpPr/>
          <p:nvPr/>
        </p:nvSpPr>
        <p:spPr>
          <a:xfrm>
            <a:off x="10858286" y="24911430"/>
            <a:ext cx="10094783" cy="3819892"/>
          </a:xfrm>
          <a:prstGeom prst="rect">
            <a:avLst/>
          </a:prstGeom>
          <a:ln>
            <a:solidFill>
              <a:schemeClr val="accent5"/>
            </a:solidFill>
          </a:ln>
        </p:spPr>
        <p:txBody>
          <a:bodyPr wrap="square">
            <a:spAutoFit/>
          </a:bodyPr>
          <a:lstStyle/>
          <a:p>
            <a:pPr marL="342900" marR="539750" lvl="0" indent="-342900" algn="just">
              <a:lnSpc>
                <a:spcPct val="102000"/>
              </a:lnSpc>
              <a:spcBef>
                <a:spcPts val="195"/>
              </a:spcBef>
              <a:spcAft>
                <a:spcPts val="0"/>
              </a:spcAft>
              <a:buSzPts val="1500"/>
              <a:buFont typeface="Calibri" panose="020F0502020204030204" pitchFamily="34" charset="0"/>
              <a:buAutoNum type="arabicPeriod"/>
              <a:tabLst>
                <a:tab pos="288925" algn="l"/>
              </a:tabLst>
            </a:pPr>
            <a:r>
              <a:rPr lang="en-US" sz="2400" dirty="0">
                <a:effectLst/>
                <a:latin typeface="Calibri" panose="020F0502020204030204" pitchFamily="34" charset="0"/>
                <a:ea typeface="Calibri" panose="020F0502020204030204" pitchFamily="34" charset="0"/>
              </a:rPr>
              <a:t>“Design and Implementation of Taxi Management System” by </a:t>
            </a:r>
            <a:r>
              <a:rPr lang="en-US" sz="2400" dirty="0" err="1">
                <a:effectLst/>
                <a:latin typeface="Calibri" panose="020F0502020204030204" pitchFamily="34" charset="0"/>
                <a:ea typeface="Calibri" panose="020F0502020204030204" pitchFamily="34" charset="0"/>
              </a:rPr>
              <a:t>Yueming</a:t>
            </a:r>
            <a:r>
              <a:rPr lang="en-US" sz="2400" spc="5"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Peng,Shanshan</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Liu,</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Xinglong</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Dai</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intelligent</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taxi</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dispatch</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system</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that</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uses</a:t>
            </a:r>
            <a:r>
              <a:rPr lang="en-US" sz="2400" spc="-3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real-time</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to</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predict</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demand</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optimize taxi</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routes.</a:t>
            </a:r>
            <a:endParaRPr lang="en-IN" sz="2400" dirty="0">
              <a:effectLst/>
              <a:latin typeface="Calibri" panose="020F0502020204030204" pitchFamily="34" charset="0"/>
              <a:ea typeface="Calibri" panose="020F0502020204030204" pitchFamily="34" charset="0"/>
            </a:endParaRPr>
          </a:p>
          <a:p>
            <a:pPr marL="342900" marR="19050" lvl="0" indent="-342900" algn="just">
              <a:lnSpc>
                <a:spcPct val="101000"/>
              </a:lnSpc>
              <a:spcAft>
                <a:spcPts val="0"/>
              </a:spcAft>
              <a:buSzPts val="1500"/>
              <a:buFont typeface="Calibri" panose="020F0502020204030204" pitchFamily="34" charset="0"/>
              <a:buAutoNum type="arabicPeriod"/>
              <a:tabLst>
                <a:tab pos="334010" algn="l"/>
              </a:tabLst>
            </a:pPr>
            <a:r>
              <a:rPr lang="en-US" sz="2400" dirty="0">
                <a:effectLst/>
                <a:latin typeface="Calibri" panose="020F0502020204030204" pitchFamily="34" charset="0"/>
                <a:ea typeface="Calibri" panose="020F0502020204030204" pitchFamily="34" charset="0"/>
              </a:rPr>
              <a:t>“Research on the optimization of allocating resources of urban taxi based on</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decision</a:t>
            </a:r>
            <a:r>
              <a:rPr lang="en-US" sz="2400" spc="19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analysis</a:t>
            </a:r>
            <a:r>
              <a:rPr lang="en-US" sz="2400" spc="19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model”</a:t>
            </a:r>
            <a:r>
              <a:rPr lang="en-US" sz="2400" spc="19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by</a:t>
            </a:r>
            <a:r>
              <a:rPr lang="en-US" sz="2400" spc="190"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Weiyu</a:t>
            </a:r>
            <a:r>
              <a:rPr lang="en-US" sz="2400" spc="2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Chen,</a:t>
            </a:r>
            <a:r>
              <a:rPr lang="en-US" sz="2400" spc="195"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Haochi</a:t>
            </a:r>
            <a:r>
              <a:rPr lang="en-US" sz="2400" spc="19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Wu,</a:t>
            </a:r>
            <a:r>
              <a:rPr lang="en-US" sz="2400" spc="2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Zhen</a:t>
            </a:r>
            <a:r>
              <a:rPr lang="en-US" sz="2400" spc="18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Wang,</a:t>
            </a:r>
            <a:r>
              <a:rPr lang="en-US" sz="2400" spc="205"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Jialven</a:t>
            </a:r>
            <a:r>
              <a:rPr lang="en-US" sz="2400" spc="19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Huang,</a:t>
            </a:r>
            <a:r>
              <a:rPr lang="en-US" sz="2400" spc="-3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ring</a:t>
            </a:r>
            <a:r>
              <a:rPr lang="en-IN" sz="2400" dirty="0">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Jiang,</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Jing</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Zhang,</a:t>
            </a:r>
            <a:r>
              <a:rPr lang="en-US" sz="2400" spc="-15"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Lingxuan</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Zhu,</a:t>
            </a:r>
            <a:r>
              <a:rPr lang="en-US" sz="2400" spc="-20"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depecting</a:t>
            </a:r>
            <a:r>
              <a:rPr lang="en-US" sz="2400" spc="-15"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adecision</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analysis</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on</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taxi</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management.</a:t>
            </a:r>
          </a:p>
          <a:p>
            <a:pPr marL="342900" marR="19050" lvl="0" indent="-342900" algn="just">
              <a:lnSpc>
                <a:spcPct val="101000"/>
              </a:lnSpc>
              <a:spcAft>
                <a:spcPts val="0"/>
              </a:spcAft>
              <a:buSzPts val="1500"/>
              <a:buFont typeface="Calibri" panose="020F0502020204030204" pitchFamily="34" charset="0"/>
              <a:buAutoNum type="arabicPeriod"/>
              <a:tabLst>
                <a:tab pos="334010" algn="l"/>
              </a:tabLst>
            </a:pPr>
            <a:r>
              <a:rPr lang="en-US" sz="2400" dirty="0">
                <a:effectLst/>
                <a:latin typeface="Calibri" panose="020F0502020204030204" pitchFamily="34" charset="0"/>
                <a:ea typeface="Calibri" panose="020F0502020204030204" pitchFamily="34" charset="0"/>
              </a:rPr>
              <a:t>“A Service Choice Model for </a:t>
            </a:r>
            <a:r>
              <a:rPr lang="en-US" sz="2400" dirty="0" err="1">
                <a:effectLst/>
                <a:latin typeface="Calibri" panose="020F0502020204030204" pitchFamily="34" charset="0"/>
                <a:ea typeface="Calibri" panose="020F0502020204030204" pitchFamily="34" charset="0"/>
              </a:rPr>
              <a:t>optimimizing</a:t>
            </a:r>
            <a:r>
              <a:rPr lang="en-US" sz="2400" dirty="0">
                <a:effectLst/>
                <a:latin typeface="Calibri" panose="020F0502020204030204" pitchFamily="34" charset="0"/>
                <a:ea typeface="Calibri" panose="020F0502020204030204" pitchFamily="34" charset="0"/>
              </a:rPr>
              <a:t> Taxi Service Delivery” by </a:t>
            </a:r>
            <a:r>
              <a:rPr lang="en-IN"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Shih-Fen Cheng and Xin Qu. It describes Propose</a:t>
            </a:r>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leverage on  infrastructure and build a service choice model that hel</a:t>
            </a:r>
            <a:r>
              <a:rPr lang="en-US" sz="2400" dirty="0">
                <a:solidFill>
                  <a:schemeClr val="dk1"/>
                </a:solidFill>
                <a:latin typeface="Times New Roman" panose="02020603050405020304" pitchFamily="18" charset="0"/>
                <a:cs typeface="Times New Roman" panose="02020603050405020304" pitchFamily="18" charset="0"/>
              </a:rPr>
              <a:t>ps individual drivers.</a:t>
            </a:r>
            <a:endParaRPr lang="en-US" sz="2400" dirty="0">
              <a:effectLst/>
              <a:latin typeface="Calibri" panose="020F0502020204030204" pitchFamily="34" charset="0"/>
              <a:ea typeface="Calibri" panose="020F0502020204030204" pitchFamily="34" charset="0"/>
            </a:endParaRPr>
          </a:p>
        </p:txBody>
      </p:sp>
      <p:sp>
        <p:nvSpPr>
          <p:cNvPr id="8" name="Rectangle 27">
            <a:extLst>
              <a:ext uri="{FF2B5EF4-FFF2-40B4-BE49-F238E27FC236}">
                <a16:creationId xmlns:a16="http://schemas.microsoft.com/office/drawing/2014/main" id="{A882AA08-B9E6-9AA6-372F-13A5EB4BFA45}"/>
              </a:ext>
            </a:extLst>
          </p:cNvPr>
          <p:cNvSpPr/>
          <p:nvPr/>
        </p:nvSpPr>
        <p:spPr>
          <a:xfrm>
            <a:off x="453050" y="13486347"/>
            <a:ext cx="10094783" cy="2346796"/>
          </a:xfrm>
          <a:prstGeom prst="rect">
            <a:avLst/>
          </a:prstGeom>
          <a:ln>
            <a:solidFill>
              <a:schemeClr val="accent5"/>
            </a:solidFill>
          </a:ln>
        </p:spPr>
        <p:txBody>
          <a:bodyPr wrap="square">
            <a:spAutoFit/>
          </a:bodyPr>
          <a:lstStyle/>
          <a:p>
            <a:pPr marL="459105">
              <a:spcBef>
                <a:spcPts val="90"/>
              </a:spcBef>
              <a:spcAft>
                <a:spcPts val="0"/>
              </a:spcAft>
              <a:tabLst>
                <a:tab pos="459740" algn="l"/>
              </a:tabLst>
            </a:pPr>
            <a:r>
              <a:rPr lang="en-IN" sz="2400" dirty="0">
                <a:latin typeface="Times New Roman" panose="02020603050405020304" pitchFamily="18" charset="0"/>
              </a:rPr>
              <a:t>	</a:t>
            </a:r>
            <a:r>
              <a:rPr lang="en-US" sz="2400" dirty="0">
                <a:effectLst/>
                <a:latin typeface="Calibri" panose="020F0502020204030204" pitchFamily="34" charset="0"/>
                <a:ea typeface="Calibri" panose="020F0502020204030204" pitchFamily="34" charset="0"/>
              </a:rPr>
              <a:t>The taxi management system uses the following technologies:</a:t>
            </a:r>
            <a:endParaRPr lang="en-IN" sz="2400" dirty="0">
              <a:effectLst/>
              <a:latin typeface="Calibri" panose="020F0502020204030204" pitchFamily="34" charset="0"/>
              <a:ea typeface="Calibri" panose="020F0502020204030204" pitchFamily="34" charset="0"/>
            </a:endParaRPr>
          </a:p>
          <a:p>
            <a:pPr marL="459105">
              <a:spcBef>
                <a:spcPts val="90"/>
              </a:spcBef>
              <a:spcAft>
                <a:spcPts val="0"/>
              </a:spcAft>
              <a:tabLst>
                <a:tab pos="459740" algn="l"/>
              </a:tabLst>
            </a:pPr>
            <a:r>
              <a:rPr lang="en-US" sz="2400" dirty="0">
                <a:effectLst/>
                <a:latin typeface="Calibri" panose="020F0502020204030204" pitchFamily="34" charset="0"/>
                <a:ea typeface="Calibri" panose="020F0502020204030204" pitchFamily="34" charset="0"/>
              </a:rPr>
              <a:t> </a:t>
            </a:r>
            <a:endParaRPr lang="en-IN" sz="2400" dirty="0">
              <a:effectLst/>
              <a:latin typeface="Calibri" panose="020F0502020204030204" pitchFamily="34" charset="0"/>
              <a:ea typeface="Calibri" panose="020F0502020204030204" pitchFamily="34" charset="0"/>
            </a:endParaRPr>
          </a:p>
          <a:p>
            <a:pPr marL="3522345" lvl="3" indent="-342900">
              <a:spcBef>
                <a:spcPts val="90"/>
              </a:spcBef>
              <a:buSzPts val="1550"/>
              <a:buFont typeface="Arial MT"/>
              <a:buChar char="•"/>
              <a:tabLst>
                <a:tab pos="459740" algn="l"/>
              </a:tabLst>
            </a:pPr>
            <a:r>
              <a:rPr lang="en-US" sz="2400" dirty="0">
                <a:effectLst/>
                <a:latin typeface="Calibri" panose="020F0502020204030204" pitchFamily="34" charset="0"/>
                <a:ea typeface="Arial MT"/>
                <a:cs typeface="Arial MT"/>
              </a:rPr>
              <a:t>Python (3.11.3)</a:t>
            </a:r>
            <a:endParaRPr lang="en-IN" sz="2400" dirty="0">
              <a:effectLst/>
              <a:latin typeface="Calibri" panose="020F0502020204030204" pitchFamily="34" charset="0"/>
              <a:ea typeface="Arial MT"/>
              <a:cs typeface="Arial MT"/>
            </a:endParaRPr>
          </a:p>
          <a:p>
            <a:pPr marL="3522345" lvl="3" indent="-342900">
              <a:spcBef>
                <a:spcPts val="90"/>
              </a:spcBef>
              <a:buSzPts val="1550"/>
              <a:buFont typeface="Arial MT"/>
              <a:buChar char="•"/>
              <a:tabLst>
                <a:tab pos="459740" algn="l"/>
              </a:tabLst>
            </a:pPr>
            <a:r>
              <a:rPr lang="en-US" sz="2400" dirty="0">
                <a:effectLst/>
                <a:latin typeface="Calibri" panose="020F0502020204030204" pitchFamily="34" charset="0"/>
                <a:ea typeface="Arial MT"/>
                <a:cs typeface="Arial MT"/>
              </a:rPr>
              <a:t>TKINTER (3.11.3)</a:t>
            </a:r>
            <a:endParaRPr lang="en-IN" sz="2400" dirty="0">
              <a:effectLst/>
              <a:latin typeface="Calibri" panose="020F0502020204030204" pitchFamily="34" charset="0"/>
              <a:ea typeface="Arial MT"/>
              <a:cs typeface="Arial MT"/>
            </a:endParaRPr>
          </a:p>
          <a:p>
            <a:pPr marL="3465195" lvl="3" indent="-285750">
              <a:buFont typeface="Arial" panose="020B0604020202020204" pitchFamily="34" charset="0"/>
              <a:buChar char="•"/>
            </a:pPr>
            <a:r>
              <a:rPr lang="en-US" sz="2400" dirty="0" err="1">
                <a:effectLst/>
                <a:latin typeface="Calibri" panose="020F0502020204030204" pitchFamily="34" charset="0"/>
                <a:ea typeface="Calibri" panose="020F0502020204030204" pitchFamily="34" charset="0"/>
              </a:rPr>
              <a:t>MySQLLITE</a:t>
            </a:r>
            <a:r>
              <a:rPr lang="en-US" sz="2400" dirty="0">
                <a:effectLst/>
                <a:latin typeface="Calibri" panose="020F0502020204030204" pitchFamily="34" charset="0"/>
                <a:ea typeface="Calibri" panose="020F0502020204030204" pitchFamily="34" charset="0"/>
              </a:rPr>
              <a:t> (16.0.1000.6)</a:t>
            </a:r>
            <a:br>
              <a:rPr lang="en-US" sz="1800" dirty="0">
                <a:effectLst/>
                <a:latin typeface="Calibri" panose="020F0502020204030204" pitchFamily="34" charset="0"/>
                <a:ea typeface="Calibri" panose="020F0502020204030204" pitchFamily="34" charset="0"/>
              </a:rPr>
            </a:br>
            <a:endParaRPr lang="en-IN" sz="2400" b="0" i="0" u="none" strike="noStrike" dirty="0">
              <a:effectLst/>
              <a:latin typeface="Times New Roman" panose="02020603050405020304" pitchFamily="18" charset="0"/>
            </a:endParaRPr>
          </a:p>
        </p:txBody>
      </p:sp>
      <p:pic>
        <p:nvPicPr>
          <p:cNvPr id="7" name="image1.jpeg">
            <a:extLst>
              <a:ext uri="{FF2B5EF4-FFF2-40B4-BE49-F238E27FC236}">
                <a16:creationId xmlns:a16="http://schemas.microsoft.com/office/drawing/2014/main" id="{75488438-7A75-71ED-5730-738476D12561}"/>
              </a:ext>
            </a:extLst>
          </p:cNvPr>
          <p:cNvPicPr>
            <a:picLocks noChangeAspect="1"/>
          </p:cNvPicPr>
          <p:nvPr/>
        </p:nvPicPr>
        <p:blipFill>
          <a:blip r:embed="rId4" cstate="print"/>
          <a:stretch>
            <a:fillRect/>
          </a:stretch>
        </p:blipFill>
        <p:spPr>
          <a:xfrm>
            <a:off x="12358913" y="4221938"/>
            <a:ext cx="6309662" cy="3896199"/>
          </a:xfrm>
          <a:prstGeom prst="rect">
            <a:avLst/>
          </a:prstGeom>
        </p:spPr>
      </p:pic>
      <p:pic>
        <p:nvPicPr>
          <p:cNvPr id="9" name="image2.jpeg">
            <a:extLst>
              <a:ext uri="{FF2B5EF4-FFF2-40B4-BE49-F238E27FC236}">
                <a16:creationId xmlns:a16="http://schemas.microsoft.com/office/drawing/2014/main" id="{BFAA3E05-D4C1-6133-ED2E-6C52A851C997}"/>
              </a:ext>
            </a:extLst>
          </p:cNvPr>
          <p:cNvPicPr>
            <a:picLocks noChangeAspect="1"/>
          </p:cNvPicPr>
          <p:nvPr/>
        </p:nvPicPr>
        <p:blipFill>
          <a:blip r:embed="rId5" cstate="print"/>
          <a:stretch>
            <a:fillRect/>
          </a:stretch>
        </p:blipFill>
        <p:spPr>
          <a:xfrm>
            <a:off x="12358913" y="9011111"/>
            <a:ext cx="6459599" cy="3740762"/>
          </a:xfrm>
          <a:prstGeom prst="rect">
            <a:avLst/>
          </a:prstGeom>
        </p:spPr>
      </p:pic>
      <p:pic>
        <p:nvPicPr>
          <p:cNvPr id="10" name="image3.jpeg">
            <a:extLst>
              <a:ext uri="{FF2B5EF4-FFF2-40B4-BE49-F238E27FC236}">
                <a16:creationId xmlns:a16="http://schemas.microsoft.com/office/drawing/2014/main" id="{AB93C77B-1560-FF45-D756-7E1EB3C23E3B}"/>
              </a:ext>
            </a:extLst>
          </p:cNvPr>
          <p:cNvPicPr>
            <a:picLocks noChangeAspect="1"/>
          </p:cNvPicPr>
          <p:nvPr/>
        </p:nvPicPr>
        <p:blipFill>
          <a:blip r:embed="rId6" cstate="print"/>
          <a:stretch>
            <a:fillRect/>
          </a:stretch>
        </p:blipFill>
        <p:spPr>
          <a:xfrm>
            <a:off x="11575839" y="13486347"/>
            <a:ext cx="8690689" cy="49089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700</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MT</vt:lpstr>
      <vt:lpstr>Calibri</vt:lpstr>
      <vt:lpstr>Calibri Light</vt:lpstr>
      <vt:lpstr>Century Schoolbook</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Sowmiya p</cp:lastModifiedBy>
  <cp:revision>27</cp:revision>
  <dcterms:created xsi:type="dcterms:W3CDTF">2016-03-27T19:32:00Z</dcterms:created>
  <dcterms:modified xsi:type="dcterms:W3CDTF">2023-05-28T13:45:25Z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458F0C651CEB4EB187C9F093B893B893</vt:lpwstr>
  </property>
  <property fmtid="{D5CDD505-2E9C-101B-9397-08002B2CF9AE}" pid="3" name="KSOProductBuildVer">
    <vt:lpwstr>1033-11.2.0.11537</vt:lpwstr>
  </property>
</Properties>
</file>