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93" r:id="rId5"/>
  </p:sldMasterIdLst>
  <p:notesMasterIdLst>
    <p:notesMasterId r:id="rId18"/>
  </p:notesMasterIdLst>
  <p:sldIdLst>
    <p:sldId id="402" r:id="rId6"/>
    <p:sldId id="416" r:id="rId7"/>
    <p:sldId id="417" r:id="rId8"/>
    <p:sldId id="418" r:id="rId9"/>
    <p:sldId id="419" r:id="rId10"/>
    <p:sldId id="420" r:id="rId11"/>
    <p:sldId id="427" r:id="rId12"/>
    <p:sldId id="422" r:id="rId13"/>
    <p:sldId id="423" r:id="rId14"/>
    <p:sldId id="424" r:id="rId15"/>
    <p:sldId id="426" r:id="rId16"/>
    <p:sldId id="42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B2F3"/>
    <a:srgbClr val="0B8BC5"/>
    <a:srgbClr val="3399FF"/>
    <a:srgbClr val="66CCFF"/>
    <a:srgbClr val="6991E1"/>
    <a:srgbClr val="4D738A"/>
    <a:srgbClr val="ECF3FA"/>
    <a:srgbClr val="FFFFFF"/>
    <a:srgbClr val="FF9C20"/>
    <a:srgbClr val="D8E2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0F928D-6DD4-ECB2-F648-40D4827C0A9A}" v="34" dt="2019-10-28T09:44:05.18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75" d="100"/>
          <a:sy n="75" d="100"/>
        </p:scale>
        <p:origin x="1476" y="1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4" d="100"/>
        <a:sy n="114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32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D16777-3950-438D-9789-5C31C2439292}" type="datetimeFigureOut">
              <a:rPr lang="en-GB" smtClean="0"/>
              <a:t>15/03/2023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8E8ACE-7EC2-4732-99E1-1F98D25D4B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1238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Sequencing RNA reveals molecular processes a</a:t>
            </a:r>
            <a:r>
              <a:rPr lang="en-GB" baseline="0" dirty="0" smtClean="0"/>
              <a:t> </a:t>
            </a:r>
            <a:r>
              <a:rPr lang="en-GB" dirty="0" smtClean="0"/>
              <a:t>cell type/tissue</a:t>
            </a:r>
          </a:p>
          <a:p>
            <a:r>
              <a:rPr lang="en-GB" dirty="0" smtClean="0"/>
              <a:t>Identifies</a:t>
            </a:r>
            <a:r>
              <a:rPr lang="en-GB" baseline="0" dirty="0" smtClean="0"/>
              <a:t> </a:t>
            </a:r>
            <a:r>
              <a:rPr lang="en-GB" dirty="0" smtClean="0"/>
              <a:t>functional elements of genome</a:t>
            </a:r>
          </a:p>
          <a:p>
            <a:r>
              <a:rPr lang="en-GB" dirty="0" smtClean="0"/>
              <a:t>Enables understanding of development, disease, etc.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860329-699D-43A9-8ABE-AB09541D3C91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60014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Sequencing RNA reveals molecular processes a</a:t>
            </a:r>
            <a:r>
              <a:rPr lang="en-GB" baseline="0" dirty="0" smtClean="0"/>
              <a:t> </a:t>
            </a:r>
            <a:r>
              <a:rPr lang="en-GB" dirty="0" smtClean="0"/>
              <a:t>cell type/tissue</a:t>
            </a:r>
          </a:p>
          <a:p>
            <a:r>
              <a:rPr lang="en-GB" dirty="0" smtClean="0"/>
              <a:t>Identifies</a:t>
            </a:r>
            <a:r>
              <a:rPr lang="en-GB" baseline="0" dirty="0" smtClean="0"/>
              <a:t> </a:t>
            </a:r>
            <a:r>
              <a:rPr lang="en-GB" dirty="0" smtClean="0"/>
              <a:t>functional elements of genome</a:t>
            </a:r>
          </a:p>
          <a:p>
            <a:r>
              <a:rPr lang="en-GB" dirty="0" smtClean="0"/>
              <a:t>Enables understanding of development, disease, etc.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860329-699D-43A9-8ABE-AB09541D3C91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7981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3446" y="332656"/>
            <a:ext cx="9776221" cy="731168"/>
          </a:xfrm>
        </p:spPr>
        <p:txBody>
          <a:bodyPr/>
          <a:lstStyle>
            <a:lvl1pPr algn="ctr">
              <a:defRPr baseline="0">
                <a:solidFill>
                  <a:srgbClr val="000099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7435" y="1268760"/>
            <a:ext cx="10177131" cy="4903440"/>
          </a:xfr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 sz="2800"/>
            </a:lvl1pPr>
            <a:lvl2pPr marL="803275" indent="-346075">
              <a:defRPr sz="2400">
                <a:latin typeface="+mn-lt"/>
              </a:defRPr>
            </a:lvl2pPr>
            <a:lvl3pPr>
              <a:defRPr b="0"/>
            </a:lvl3pPr>
            <a:lvl4pPr marL="285750" indent="-285750">
              <a:buFont typeface="Arial" panose="020B0604020202020204" pitchFamily="34" charset="0"/>
              <a:buChar char="•"/>
              <a:defRPr b="0"/>
            </a:lvl4pPr>
            <a:lvl5pPr>
              <a:defRPr b="0"/>
            </a:lvl5pPr>
            <a:lvl6pPr marL="1435100" indent="-268288">
              <a:defRPr sz="2000"/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5"/>
            <a:r>
              <a:rPr lang="en-US" dirty="0"/>
              <a:t>Third level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11472597" y="6525344"/>
            <a:ext cx="5760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638438EC-2911-465F-B3F8-1171D9569E92}" type="slidenum">
              <a:rPr lang="en-GB" sz="800" smtClean="0">
                <a:solidFill>
                  <a:schemeClr val="tx2"/>
                </a:solidFill>
              </a:rPr>
              <a:t>‹#›</a:t>
            </a:fld>
            <a:endParaRPr lang="en-GB" sz="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8772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6487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17984" y="609600"/>
            <a:ext cx="2461683" cy="5562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6584" y="609600"/>
            <a:ext cx="7188200" cy="5562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55862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2334" y="609600"/>
            <a:ext cx="9567333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26585" y="1905000"/>
            <a:ext cx="8815916" cy="2057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6585" y="4114800"/>
            <a:ext cx="8815916" cy="2057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52971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6B44F-8329-415B-A9AE-E04E001E16E7}" type="datetimeFigureOut">
              <a:rPr lang="en-GB" smtClean="0"/>
              <a:t>15/03/2023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3B91C-1DDF-45B5-8528-7155EE8A1A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81085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6B44F-8329-415B-A9AE-E04E001E16E7}" type="datetimeFigureOut">
              <a:rPr lang="en-GB" smtClean="0"/>
              <a:t>15/03/2023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3B91C-1DDF-45B5-8528-7155EE8A1A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4250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6B44F-8329-415B-A9AE-E04E001E16E7}" type="datetimeFigureOut">
              <a:rPr lang="en-GB" smtClean="0"/>
              <a:t>15/03/2023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3B91C-1DDF-45B5-8528-7155EE8A1A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03022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6B44F-8329-415B-A9AE-E04E001E16E7}" type="datetimeFigureOut">
              <a:rPr lang="en-GB" smtClean="0"/>
              <a:t>15/03/2023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3B91C-1DDF-45B5-8528-7155EE8A1A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62713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6B44F-8329-415B-A9AE-E04E001E16E7}" type="datetimeFigureOut">
              <a:rPr lang="en-GB" smtClean="0"/>
              <a:t>15/03/2023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3B91C-1DDF-45B5-8528-7155EE8A1A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78964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6B44F-8329-415B-A9AE-E04E001E16E7}" type="datetimeFigureOut">
              <a:rPr lang="en-GB" smtClean="0"/>
              <a:t>15/03/2023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3B91C-1DDF-45B5-8528-7155EE8A1A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54801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6B44F-8329-415B-A9AE-E04E001E16E7}" type="datetimeFigureOut">
              <a:rPr lang="en-GB" smtClean="0"/>
              <a:t>15/03/2023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3B91C-1DDF-45B5-8528-7155EE8A1A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0486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>
                <a:latin typeface="+mj-lt"/>
              </a:defRPr>
            </a:lvl1pPr>
            <a:lvl2pPr>
              <a:defRPr sz="2000">
                <a:latin typeface="+mj-lt"/>
              </a:defRPr>
            </a:lvl2pPr>
            <a:lvl3pPr marL="285750" indent="-285750">
              <a:buFont typeface="Arial" panose="020B0604020202020204" pitchFamily="34" charset="0"/>
              <a:buChar char="•"/>
              <a:defRPr sz="1800">
                <a:latin typeface="+mj-lt"/>
              </a:defRPr>
            </a:lvl3pPr>
            <a:lvl4pPr marL="285750" indent="-285750">
              <a:buFont typeface="Arial" panose="020B0604020202020204" pitchFamily="34" charset="0"/>
              <a:buChar char="•"/>
              <a:defRPr sz="1600">
                <a:latin typeface="+mj-lt"/>
              </a:defRPr>
            </a:lvl4pPr>
            <a:lvl5pPr marL="285750" indent="-285750">
              <a:buFont typeface="Arial" panose="020B0604020202020204" pitchFamily="34" charset="0"/>
              <a:buChar char="•"/>
              <a:defRPr sz="1600">
                <a:latin typeface="+mj-lt"/>
              </a:defRPr>
            </a:lvl5pPr>
            <a:lvl6pPr marL="893763" indent="-171450"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5"/>
            <a:r>
              <a:rPr lang="en-US" dirty="0"/>
              <a:t>Third level</a:t>
            </a:r>
          </a:p>
          <a:p>
            <a:pPr lvl="5"/>
            <a:r>
              <a:rPr lang="en-US" dirty="0"/>
              <a:t>Fourth level</a:t>
            </a:r>
          </a:p>
          <a:p>
            <a:pPr lvl="5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>
                <a:latin typeface="+mj-lt"/>
              </a:defRPr>
            </a:lvl1pPr>
            <a:lvl2pPr>
              <a:defRPr sz="2000">
                <a:latin typeface="+mj-lt"/>
              </a:defRPr>
            </a:lvl2pPr>
            <a:lvl3pPr marL="285750" indent="-285750">
              <a:buFont typeface="Arial" panose="020B0604020202020204" pitchFamily="34" charset="0"/>
              <a:buChar char="•"/>
              <a:defRPr sz="1800">
                <a:latin typeface="+mj-lt"/>
              </a:defRPr>
            </a:lvl3pPr>
            <a:lvl4pPr marL="285750" indent="-285750">
              <a:buFont typeface="Arial" panose="020B0604020202020204" pitchFamily="34" charset="0"/>
              <a:buChar char="•"/>
              <a:defRPr sz="1600">
                <a:latin typeface="+mj-lt"/>
              </a:defRPr>
            </a:lvl4pPr>
            <a:lvl5pPr marL="285750" indent="-285750">
              <a:buFont typeface="Arial" panose="020B0604020202020204" pitchFamily="34" charset="0"/>
              <a:buChar char="•"/>
              <a:defRPr sz="1600">
                <a:latin typeface="+mj-lt"/>
              </a:defRPr>
            </a:lvl5pPr>
            <a:lvl6pPr marL="893763" indent="-171450">
              <a:defRPr sz="1600"/>
            </a:lvl6pPr>
            <a:lvl7pPr marL="893763" indent="-171450">
              <a:defRPr sz="1600"/>
            </a:lvl7pPr>
            <a:lvl8pPr marL="893763" indent="-171450"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5"/>
            <a:r>
              <a:rPr lang="en-US" dirty="0"/>
              <a:t>Third level</a:t>
            </a:r>
          </a:p>
          <a:p>
            <a:pPr lvl="6"/>
            <a:r>
              <a:rPr lang="en-US" dirty="0"/>
              <a:t>Fourth level</a:t>
            </a:r>
          </a:p>
          <a:p>
            <a:pPr lvl="7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110164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6B44F-8329-415B-A9AE-E04E001E16E7}" type="datetimeFigureOut">
              <a:rPr lang="en-GB" smtClean="0"/>
              <a:t>15/03/2023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3B91C-1DDF-45B5-8528-7155EE8A1A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81694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6B44F-8329-415B-A9AE-E04E001E16E7}" type="datetimeFigureOut">
              <a:rPr lang="en-GB" smtClean="0"/>
              <a:t>15/03/2023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3B91C-1DDF-45B5-8528-7155EE8A1A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61961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6B44F-8329-415B-A9AE-E04E001E16E7}" type="datetimeFigureOut">
              <a:rPr lang="en-GB" smtClean="0"/>
              <a:t>15/03/2023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3B91C-1DDF-45B5-8528-7155EE8A1A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27254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6B44F-8329-415B-A9AE-E04E001E16E7}" type="datetimeFigureOut">
              <a:rPr lang="en-GB" smtClean="0"/>
              <a:t>15/03/2023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3B91C-1DDF-45B5-8528-7155EE8A1A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513407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.1 - (OnCampus) 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27381" y="3429000"/>
            <a:ext cx="11041227" cy="244827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800" baseline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enter author details</a:t>
            </a:r>
          </a:p>
          <a:p>
            <a:endParaRPr lang="en-US" dirty="0"/>
          </a:p>
          <a:p>
            <a:r>
              <a:rPr lang="en-US" dirty="0"/>
              <a:t>CREAM SLIDES ARE GOOD FOR ACCESSIBILITY</a:t>
            </a:r>
            <a:endParaRPr lang="en-GB" dirty="0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27381" y="1700808"/>
            <a:ext cx="11055019" cy="64807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1" baseline="0">
                <a:solidFill>
                  <a:schemeClr val="tx1"/>
                </a:solidFill>
                <a:latin typeface="Arial" panose="020B0604020202020204" pitchFamily="34" charset="0"/>
                <a:ea typeface="Adobe Fan Heiti Std B" pitchFamily="34" charset="-128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presentation title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527383" y="2362200"/>
            <a:ext cx="11055349" cy="76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 marL="91440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 marL="137160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82880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subtitle</a:t>
            </a: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9552" y="467118"/>
            <a:ext cx="1897556" cy="68798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32101" y="434740"/>
            <a:ext cx="3036507" cy="720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317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1134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63299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6585" y="1905000"/>
            <a:ext cx="4305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35084" y="1905000"/>
            <a:ext cx="4307416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2878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3162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1246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27021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07742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2"/>
          <p:cNvPicPr>
            <a:picLocks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1424" y="1196752"/>
            <a:ext cx="10369152" cy="4975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Main Heading</a:t>
            </a:r>
          </a:p>
          <a:p>
            <a:pPr lvl="4"/>
            <a:r>
              <a:rPr lang="en-GB" dirty="0"/>
              <a:t>Sub – Head</a:t>
            </a:r>
          </a:p>
          <a:p>
            <a:pPr lvl="2"/>
            <a:r>
              <a:rPr lang="en-GB" dirty="0"/>
              <a:t>Body text</a:t>
            </a:r>
          </a:p>
        </p:txBody>
      </p:sp>
      <p:sp>
        <p:nvSpPr>
          <p:cNvPr id="4506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911424" y="188640"/>
            <a:ext cx="10273141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43590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 b="1" baseline="0">
          <a:solidFill>
            <a:srgbClr val="000099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M Perpetua" charset="0"/>
          <a:cs typeface="Arial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M Perpetua" charset="0"/>
          <a:cs typeface="Arial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M Perpetua" charset="0"/>
          <a:cs typeface="Arial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M Perpetua" charset="0"/>
          <a:cs typeface="Arial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M Perpetua" charset="0"/>
          <a:cs typeface="Arial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M Perpetua" charset="0"/>
          <a:cs typeface="Arial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M Perpetua" charset="0"/>
          <a:cs typeface="Arial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M Perpetua" charset="0"/>
          <a:cs typeface="Arial" pitchFamily="34" charset="0"/>
        </a:defRPr>
      </a:lvl9pPr>
    </p:titleStyle>
    <p:bodyStyle>
      <a:lvl1pPr marL="0" indent="0" algn="l" rtl="0" eaLnBrk="1" fontAlgn="base" hangingPunct="1">
        <a:lnSpc>
          <a:spcPct val="90000"/>
        </a:lnSpc>
        <a:spcBef>
          <a:spcPts val="576"/>
        </a:spcBef>
        <a:spcAft>
          <a:spcPts val="364"/>
        </a:spcAft>
        <a:buSzPct val="100000"/>
        <a:buNone/>
        <a:defRPr sz="2800" b="1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Times New Roman" pitchFamily="18" charset="0"/>
          <a:cs typeface="+mn-cs"/>
        </a:defRPr>
      </a:lvl2pPr>
      <a:lvl3pPr marL="0" indent="0" algn="l" rtl="0" eaLnBrk="1" fontAlgn="base" hangingPunct="1">
        <a:lnSpc>
          <a:spcPct val="90000"/>
        </a:lnSpc>
        <a:spcBef>
          <a:spcPts val="576"/>
        </a:spcBef>
        <a:spcAft>
          <a:spcPts val="364"/>
        </a:spcAft>
        <a:buSzPct val="100000"/>
        <a:buFont typeface="Arial" panose="020B0604020202020204" pitchFamily="34" charset="0"/>
        <a:buNone/>
        <a:defRPr sz="2400" b="1">
          <a:solidFill>
            <a:schemeClr val="tx2"/>
          </a:solidFill>
          <a:latin typeface="+mn-lt"/>
          <a:cs typeface="+mn-cs"/>
        </a:defRPr>
      </a:lvl3pPr>
      <a:lvl4pPr marL="0" indent="0" algn="l" rtl="0" eaLnBrk="1" fontAlgn="base" hangingPunct="1">
        <a:lnSpc>
          <a:spcPct val="90000"/>
        </a:lnSpc>
        <a:spcBef>
          <a:spcPts val="576"/>
        </a:spcBef>
        <a:spcAft>
          <a:spcPts val="364"/>
        </a:spcAft>
        <a:buSzPct val="100000"/>
        <a:buFont typeface="Arial" panose="020B0604020202020204" pitchFamily="34" charset="0"/>
        <a:buNone/>
        <a:defRPr sz="1400" b="1">
          <a:solidFill>
            <a:schemeClr val="tx2"/>
          </a:solidFill>
          <a:latin typeface="+mn-lt"/>
          <a:cs typeface="+mn-cs"/>
        </a:defRPr>
      </a:lvl4pPr>
      <a:lvl5pPr marL="0" indent="0" algn="l" rtl="0" eaLnBrk="1" fontAlgn="base" hangingPunct="1">
        <a:lnSpc>
          <a:spcPct val="90000"/>
        </a:lnSpc>
        <a:spcBef>
          <a:spcPts val="576"/>
        </a:spcBef>
        <a:spcAft>
          <a:spcPts val="364"/>
        </a:spcAft>
        <a:buSzPct val="100000"/>
        <a:buFont typeface="Arial" panose="020B0604020202020204" pitchFamily="34" charset="0"/>
        <a:buNone/>
        <a:defRPr sz="2400" b="1">
          <a:solidFill>
            <a:schemeClr val="tx2"/>
          </a:solidFill>
          <a:latin typeface="+mn-lt"/>
          <a:cs typeface="+mn-cs"/>
        </a:defRPr>
      </a:lvl5pPr>
      <a:lvl6pPr marL="2457450" indent="-1714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200" b="1">
          <a:solidFill>
            <a:schemeClr val="tx2"/>
          </a:solidFill>
          <a:latin typeface="+mn-lt"/>
          <a:cs typeface="+mn-cs"/>
        </a:defRPr>
      </a:lvl6pPr>
      <a:lvl7pPr marL="2914650" indent="-1714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200" b="1">
          <a:solidFill>
            <a:schemeClr val="tx2"/>
          </a:solidFill>
          <a:latin typeface="+mn-lt"/>
          <a:cs typeface="+mn-cs"/>
        </a:defRPr>
      </a:lvl7pPr>
      <a:lvl8pPr marL="3371850" indent="-1714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200" b="1">
          <a:solidFill>
            <a:schemeClr val="tx2"/>
          </a:solidFill>
          <a:latin typeface="+mn-lt"/>
          <a:cs typeface="+mn-cs"/>
        </a:defRPr>
      </a:lvl8pPr>
      <a:lvl9pPr marL="3829050" indent="-1714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200" b="1">
          <a:solidFill>
            <a:schemeClr val="tx2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806794-826A-4389-BB43-DD55D66FBE8B}" type="datetimeFigureOut">
              <a:rPr lang="en-GB" smtClean="0"/>
              <a:t>15/03/2023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CEA1E3-6770-4FE3-B6CF-6052541055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4490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0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5"/>
          <p:cNvSpPr>
            <a:spLocks noGrp="1"/>
          </p:cNvSpPr>
          <p:nvPr>
            <p:ph type="ctrTitle"/>
          </p:nvPr>
        </p:nvSpPr>
        <p:spPr>
          <a:xfrm>
            <a:off x="411735" y="2084912"/>
            <a:ext cx="11055019" cy="648072"/>
          </a:xfrm>
        </p:spPr>
        <p:txBody>
          <a:bodyPr>
            <a:normAutofit/>
          </a:bodyPr>
          <a:lstStyle/>
          <a:p>
            <a:pPr algn="ctr"/>
            <a:r>
              <a:rPr lang="en-GB" sz="3200" dirty="0" smtClean="0"/>
              <a:t>RNA-</a:t>
            </a:r>
            <a:r>
              <a:rPr lang="en-GB" sz="3200" dirty="0" err="1"/>
              <a:t>S</a:t>
            </a:r>
            <a:r>
              <a:rPr lang="en-GB" sz="3200" dirty="0" err="1" smtClean="0"/>
              <a:t>eq</a:t>
            </a:r>
            <a:r>
              <a:rPr lang="en-GB" sz="3200" dirty="0" smtClean="0"/>
              <a:t> Definition &amp; Technologies</a:t>
            </a:r>
            <a:endParaRPr lang="en-GB" sz="3200" dirty="0"/>
          </a:p>
        </p:txBody>
      </p:sp>
      <p:sp>
        <p:nvSpPr>
          <p:cNvPr id="18" name="TextBox 17"/>
          <p:cNvSpPr txBox="1"/>
          <p:nvPr/>
        </p:nvSpPr>
        <p:spPr>
          <a:xfrm>
            <a:off x="4055592" y="6055856"/>
            <a:ext cx="34006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solidFill>
                  <a:schemeClr val="accent1">
                    <a:lumMod val="50000"/>
                  </a:schemeClr>
                </a:solidFill>
              </a:rPr>
              <a:t>Porto, 16</a:t>
            </a:r>
            <a:r>
              <a:rPr lang="en-GB" sz="2000" b="1" baseline="30000" dirty="0">
                <a:solidFill>
                  <a:schemeClr val="accent1">
                    <a:lumMod val="50000"/>
                  </a:schemeClr>
                </a:solidFill>
              </a:rPr>
              <a:t>th</a:t>
            </a:r>
            <a:r>
              <a:rPr lang="en-GB" sz="2000" b="1" dirty="0">
                <a:solidFill>
                  <a:schemeClr val="accent1">
                    <a:lumMod val="50000"/>
                  </a:schemeClr>
                </a:solidFill>
              </a:rPr>
              <a:t> &amp; 17th March 2023</a:t>
            </a:r>
          </a:p>
        </p:txBody>
      </p:sp>
    </p:spTree>
    <p:extLst>
      <p:ext uri="{BB962C8B-B14F-4D97-AF65-F5344CB8AC3E}">
        <p14:creationId xmlns:p14="http://schemas.microsoft.com/office/powerpoint/2010/main" val="2247136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200" y="140697"/>
            <a:ext cx="4928937" cy="218391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3B91C-1DDF-45B5-8528-7155EE8A1AC9}" type="slidenum">
              <a:rPr lang="en-GB" smtClean="0"/>
              <a:t>10</a:t>
            </a:fld>
            <a:endParaRPr lang="en-GB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574616" y="4823778"/>
            <a:ext cx="6071970" cy="11950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 smtClean="0"/>
              <a:t>Differences </a:t>
            </a:r>
            <a:r>
              <a:rPr lang="en-GB" sz="2000" dirty="0"/>
              <a:t>in </a:t>
            </a:r>
            <a:r>
              <a:rPr lang="en-GB" sz="2000" dirty="0" smtClean="0"/>
              <a:t>immune </a:t>
            </a:r>
            <a:r>
              <a:rPr lang="en-GB" sz="2000" dirty="0"/>
              <a:t>response and pattern recognition genes, </a:t>
            </a:r>
            <a:r>
              <a:rPr lang="en-GB" sz="2000" dirty="0" smtClean="0"/>
              <a:t>also </a:t>
            </a:r>
            <a:r>
              <a:rPr lang="en-GB" sz="2000" dirty="0"/>
              <a:t>myogenic and iron availability factors.</a:t>
            </a:r>
          </a:p>
        </p:txBody>
      </p:sp>
      <p:pic>
        <p:nvPicPr>
          <p:cNvPr id="2050" name="Picture 2" descr="https://www.frontiersin.org/files/Articles/396456/fgene-09-00287-HTML-r2/image_m/fgene-09-00287-g002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202" y="2454443"/>
            <a:ext cx="4932935" cy="4084470"/>
          </a:xfrm>
          <a:prstGeom prst="rect">
            <a:avLst/>
          </a:prstGeom>
          <a:noFill/>
          <a:ln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www.frontiersin.org/files/Articles/396456/fgene-09-00287-HTML-r2/image_m/fgene-09-00287-g003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74615" y="140697"/>
            <a:ext cx="6071970" cy="4086436"/>
          </a:xfrm>
          <a:prstGeom prst="rect">
            <a:avLst/>
          </a:prstGeom>
          <a:noFill/>
          <a:ln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222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3B91C-1DDF-45B5-8528-7155EE8A1AC9}" type="slidenum">
              <a:rPr lang="en-GB" smtClean="0"/>
              <a:t>11</a:t>
            </a:fld>
            <a:endParaRPr lang="en-GB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0" y="6100833"/>
            <a:ext cx="7179733" cy="1031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 smtClean="0"/>
              <a:t>Several </a:t>
            </a:r>
            <a:r>
              <a:rPr lang="en-GB" sz="2000" dirty="0"/>
              <a:t>networks </a:t>
            </a:r>
            <a:r>
              <a:rPr lang="en-GB" sz="2000" dirty="0" smtClean="0"/>
              <a:t>correlated </a:t>
            </a:r>
            <a:r>
              <a:rPr lang="en-GB" sz="2000" dirty="0"/>
              <a:t>with SRS resistance </a:t>
            </a:r>
            <a:r>
              <a:rPr lang="en-GB" sz="2000" dirty="0" smtClean="0"/>
              <a:t>EBVs : </a:t>
            </a:r>
            <a:br>
              <a:rPr lang="en-GB" sz="2000" dirty="0" smtClean="0"/>
            </a:br>
            <a:r>
              <a:rPr lang="en-GB" sz="2000" dirty="0" smtClean="0"/>
              <a:t>Apoptosis</a:t>
            </a:r>
            <a:r>
              <a:rPr lang="en-GB" sz="2000" dirty="0"/>
              <a:t>, cytoskeletal organisation, and the </a:t>
            </a:r>
            <a:r>
              <a:rPr lang="en-GB" sz="2000" dirty="0" err="1"/>
              <a:t>inflammasome</a:t>
            </a:r>
            <a:r>
              <a:rPr lang="en-GB" sz="2000" dirty="0"/>
              <a:t>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5647267" cy="2132183"/>
          </a:xfrm>
          <a:prstGeom prst="rect">
            <a:avLst/>
          </a:prstGeom>
        </p:spPr>
      </p:pic>
      <p:pic>
        <p:nvPicPr>
          <p:cNvPr id="4100" name="Picture 4" descr="fig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71955" y="84537"/>
            <a:ext cx="6059179" cy="2954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fig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83400" y="3186964"/>
            <a:ext cx="4936067" cy="3386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fig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242629"/>
            <a:ext cx="5971955" cy="3495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204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fig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55080" y="224592"/>
            <a:ext cx="4484070" cy="3299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3B91C-1DDF-45B5-8528-7155EE8A1AC9}" type="slidenum">
              <a:rPr lang="en-GB" smtClean="0"/>
              <a:t>12</a:t>
            </a:fld>
            <a:endParaRPr lang="en-GB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431866" y="2046623"/>
            <a:ext cx="2912533" cy="19549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 smtClean="0"/>
              <a:t>GWAS vs RNA-</a:t>
            </a:r>
            <a:r>
              <a:rPr lang="en-GB" sz="2000" dirty="0" err="1" smtClean="0"/>
              <a:t>Seq</a:t>
            </a:r>
            <a:r>
              <a:rPr lang="en-GB" sz="2000" dirty="0" smtClean="0"/>
              <a:t> hits</a:t>
            </a:r>
          </a:p>
          <a:p>
            <a:r>
              <a:rPr lang="en-GB" sz="2000" dirty="0" smtClean="0"/>
              <a:t>Significance of IFN response elements highlighted for resistance</a:t>
            </a:r>
            <a:endParaRPr lang="en-GB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115095"/>
            <a:ext cx="5259628" cy="1931528"/>
          </a:xfrm>
          <a:prstGeom prst="rect">
            <a:avLst/>
          </a:prstGeom>
        </p:spPr>
      </p:pic>
      <p:pic>
        <p:nvPicPr>
          <p:cNvPr id="3074" name="Picture 2" descr="fig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663" y="2204131"/>
            <a:ext cx="5190965" cy="4584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fig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67375" y="3892550"/>
            <a:ext cx="6524625" cy="282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2748455" y="2517228"/>
            <a:ext cx="236483" cy="19792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3636579" y="4724401"/>
            <a:ext cx="168166" cy="2133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684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3898900"/>
            <a:ext cx="5237782" cy="21399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07141" y="2154049"/>
            <a:ext cx="2953552" cy="255801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9460">
            <a:off x="7264079" y="1670623"/>
            <a:ext cx="3153432" cy="28620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77129" y="2389384"/>
            <a:ext cx="1588035" cy="1424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947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36021" y="2621131"/>
            <a:ext cx="8295640" cy="412954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916070" y="5532194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DNA</a:t>
            </a:r>
            <a:endParaRPr lang="en-GB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6651002" y="4924109"/>
            <a:ext cx="713913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712045" y="5424767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</a:t>
            </a:r>
            <a:r>
              <a:rPr lang="en-GB" dirty="0" smtClean="0"/>
              <a:t>NA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8115820" y="5286268"/>
            <a:ext cx="15263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Amino acid -&gt; </a:t>
            </a:r>
            <a:br>
              <a:rPr lang="en-GB" dirty="0" smtClean="0"/>
            </a:br>
            <a:r>
              <a:rPr lang="en-GB" dirty="0" smtClean="0"/>
              <a:t>Protein</a:t>
            </a:r>
            <a:endParaRPr lang="en-GB" dirty="0"/>
          </a:p>
        </p:txBody>
      </p:sp>
      <p:sp>
        <p:nvSpPr>
          <p:cNvPr id="14" name="Oval 13"/>
          <p:cNvSpPr/>
          <p:nvPr/>
        </p:nvSpPr>
        <p:spPr>
          <a:xfrm>
            <a:off x="6124190" y="3946694"/>
            <a:ext cx="1636863" cy="19548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/>
          <p:cNvSpPr txBox="1"/>
          <p:nvPr/>
        </p:nvSpPr>
        <p:spPr>
          <a:xfrm>
            <a:off x="5066762" y="3693865"/>
            <a:ext cx="1405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Transcription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7508282" y="3693865"/>
            <a:ext cx="1215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Translation</a:t>
            </a:r>
            <a:endParaRPr lang="en-GB" dirty="0"/>
          </a:p>
        </p:txBody>
      </p:sp>
      <p:sp>
        <p:nvSpPr>
          <p:cNvPr id="4" name="Down Arrow Callout 3"/>
          <p:cNvSpPr/>
          <p:nvPr/>
        </p:nvSpPr>
        <p:spPr>
          <a:xfrm>
            <a:off x="3450965" y="1155864"/>
            <a:ext cx="7113986" cy="2784857"/>
          </a:xfrm>
          <a:prstGeom prst="downArrowCallout">
            <a:avLst>
              <a:gd name="adj1" fmla="val 14631"/>
              <a:gd name="adj2" fmla="val 17511"/>
              <a:gd name="adj3" fmla="val 10023"/>
              <a:gd name="adj4" fmla="val 44815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Reveals molecular processes of a cell/tissue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Identifies functional elements of a genome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Enables understanding of development, disease etc. 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512494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Transcription Analysis Methods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1924909"/>
            <a:ext cx="10515600" cy="4152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782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Current </a:t>
            </a:r>
            <a:r>
              <a:rPr lang="en-GB" dirty="0" smtClean="0"/>
              <a:t>capabilities</a:t>
            </a:r>
            <a:endParaRPr lang="en-GB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9100" y="1524702"/>
            <a:ext cx="11353800" cy="533329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731933" y="4792132"/>
            <a:ext cx="745066" cy="2116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 flipV="1">
            <a:off x="8661400" y="4377266"/>
            <a:ext cx="1371599" cy="4656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 flipV="1">
            <a:off x="2125133" y="4377267"/>
            <a:ext cx="1439334" cy="2201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6308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b="1" dirty="0" smtClean="0"/>
              <a:t>What have we used RNA-</a:t>
            </a:r>
            <a:r>
              <a:rPr lang="en-GB" sz="3200" b="1" dirty="0" err="1" smtClean="0"/>
              <a:t>Seq</a:t>
            </a:r>
            <a:r>
              <a:rPr lang="en-GB" sz="3200" b="1" dirty="0" smtClean="0"/>
              <a:t> for?</a:t>
            </a:r>
            <a:endParaRPr lang="en-GB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Describing evolutionary adaptation</a:t>
            </a:r>
          </a:p>
          <a:p>
            <a:r>
              <a:rPr lang="en-GB" dirty="0" smtClean="0"/>
              <a:t>Cross-species comparisons</a:t>
            </a:r>
          </a:p>
          <a:p>
            <a:r>
              <a:rPr lang="en-GB" dirty="0" smtClean="0"/>
              <a:t>Identifying genetic basis for disease resistance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3B91C-1DDF-45B5-8528-7155EE8A1AC9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6155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5"/>
          <p:cNvSpPr>
            <a:spLocks noGrp="1"/>
          </p:cNvSpPr>
          <p:nvPr>
            <p:ph type="ctrTitle"/>
          </p:nvPr>
        </p:nvSpPr>
        <p:spPr>
          <a:xfrm>
            <a:off x="838200" y="1432979"/>
            <a:ext cx="11055019" cy="648072"/>
          </a:xfrm>
        </p:spPr>
        <p:txBody>
          <a:bodyPr>
            <a:normAutofit fontScale="90000"/>
          </a:bodyPr>
          <a:lstStyle/>
          <a:p>
            <a:r>
              <a:rPr lang="en-GB" sz="3200" dirty="0"/>
              <a:t>What have we used RNA-</a:t>
            </a:r>
            <a:r>
              <a:rPr lang="en-GB" sz="3200" dirty="0" err="1"/>
              <a:t>Seq</a:t>
            </a:r>
            <a:r>
              <a:rPr lang="en-GB" sz="3200" dirty="0"/>
              <a:t> for</a:t>
            </a:r>
            <a:r>
              <a:rPr lang="en-GB" sz="3200" dirty="0" smtClean="0"/>
              <a:t>?</a:t>
            </a:r>
            <a:br>
              <a:rPr lang="en-GB" sz="3200" dirty="0" smtClean="0"/>
            </a:br>
            <a:endParaRPr lang="en-GB" sz="32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2081051"/>
            <a:ext cx="10515600" cy="40959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 baseline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/>
              <a:t>Describing evolutionary adaptation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/>
              <a:t>Cross-species comparisons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/>
              <a:t>Identifying genetic basis for disease resistance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978301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4514193" cy="2811608"/>
          </a:xfrm>
          <a:ln>
            <a:solidFill>
              <a:srgbClr val="21B2F3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3B91C-1DDF-45B5-8528-7155EE8A1AC9}" type="slidenum">
              <a:rPr lang="en-GB" smtClean="0"/>
              <a:t>8</a:t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2814" y="3679600"/>
            <a:ext cx="3941379" cy="27627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31978" y="0"/>
            <a:ext cx="5215486" cy="4882165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4829502" y="5247290"/>
            <a:ext cx="6660931" cy="119506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Close </a:t>
            </a:r>
            <a:r>
              <a:rPr lang="en-GB" dirty="0"/>
              <a:t>evolutionary distance to </a:t>
            </a:r>
            <a:r>
              <a:rPr lang="en-GB" i="1" dirty="0" err="1" smtClean="0"/>
              <a:t>Pinctada</a:t>
            </a:r>
            <a:r>
              <a:rPr lang="en-GB" i="1" dirty="0" smtClean="0"/>
              <a:t> </a:t>
            </a:r>
            <a:r>
              <a:rPr lang="en-GB" i="1" dirty="0" err="1"/>
              <a:t>imbricata</a:t>
            </a:r>
            <a:r>
              <a:rPr lang="en-GB" i="1" dirty="0"/>
              <a:t> </a:t>
            </a:r>
            <a:r>
              <a:rPr lang="en-GB" i="1" dirty="0" err="1"/>
              <a:t>fucata</a:t>
            </a:r>
            <a:r>
              <a:rPr lang="en-GB" i="1" dirty="0"/>
              <a:t> </a:t>
            </a:r>
            <a:endParaRPr lang="en-GB" i="1" dirty="0" smtClean="0"/>
          </a:p>
          <a:p>
            <a:r>
              <a:rPr lang="en-GB" dirty="0" smtClean="0"/>
              <a:t>Highlights </a:t>
            </a:r>
            <a:r>
              <a:rPr lang="en-GB" dirty="0"/>
              <a:t>differences in immune genes and </a:t>
            </a:r>
            <a:r>
              <a:rPr lang="en-GB" dirty="0" smtClean="0"/>
              <a:t>distinctive </a:t>
            </a:r>
            <a:r>
              <a:rPr lang="en-GB" dirty="0"/>
              <a:t>transposon families, suggesting recent adaptive divergence.</a:t>
            </a:r>
          </a:p>
        </p:txBody>
      </p:sp>
    </p:spTree>
    <p:extLst>
      <p:ext uri="{BB962C8B-B14F-4D97-AF65-F5344CB8AC3E}">
        <p14:creationId xmlns:p14="http://schemas.microsoft.com/office/powerpoint/2010/main" val="1364662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"/>
            <a:ext cx="5688531" cy="211143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3B91C-1DDF-45B5-8528-7155EE8A1AC9}" type="slidenum">
              <a:rPr lang="en-GB" smtClean="0"/>
              <a:t>9</a:t>
            </a:fld>
            <a:endParaRPr lang="en-GB" dirty="0"/>
          </a:p>
        </p:txBody>
      </p:sp>
      <p:pic>
        <p:nvPicPr>
          <p:cNvPr id="1026" name="Picture 2" descr="Fig. 1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349" y="2190833"/>
            <a:ext cx="4467629" cy="4530642"/>
          </a:xfrm>
          <a:prstGeom prst="rect">
            <a:avLst/>
          </a:prstGeom>
          <a:noFill/>
          <a:ln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4829502" y="5948412"/>
            <a:ext cx="6660931" cy="4939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 smtClean="0"/>
              <a:t>Potential candidate genes of interest</a:t>
            </a:r>
            <a:endParaRPr lang="en-GB" sz="2000" dirty="0"/>
          </a:p>
        </p:txBody>
      </p:sp>
      <p:pic>
        <p:nvPicPr>
          <p:cNvPr id="1028" name="Picture 4" descr="Fig. 2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463814" y="1"/>
            <a:ext cx="3418100" cy="3497647"/>
          </a:xfrm>
          <a:prstGeom prst="rect">
            <a:avLst/>
          </a:prstGeom>
          <a:noFill/>
          <a:ln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ig. 4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17949" y="3862772"/>
            <a:ext cx="6639861" cy="2050959"/>
          </a:xfrm>
          <a:prstGeom prst="rect">
            <a:avLst/>
          </a:prstGeom>
          <a:noFill/>
          <a:ln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5532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UoElogo">
  <a:themeElements>
    <a:clrScheme name="UOE monochrome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UOE monochrome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E monochrome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OE monochrome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E monochrome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E monochrome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E monochrome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E monochrome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93524EAF67B0A42BAC0017202052094" ma:contentTypeVersion="5" ma:contentTypeDescription="Create a new document." ma:contentTypeScope="" ma:versionID="3d0f9796777324a16f3593f4e4efadeb">
  <xsd:schema xmlns:xsd="http://www.w3.org/2001/XMLSchema" xmlns:xs="http://www.w3.org/2001/XMLSchema" xmlns:p="http://schemas.microsoft.com/office/2006/metadata/properties" xmlns:ns3="72547d64-87b3-48ac-ac39-bbcd68f94795" xmlns:ns4="05011ad1-e236-4218-95c9-97e5711e0726" targetNamespace="http://schemas.microsoft.com/office/2006/metadata/properties" ma:root="true" ma:fieldsID="10b1e6c56c4efae4b425d347bd4a5f7b" ns3:_="" ns4:_="">
    <xsd:import namespace="72547d64-87b3-48ac-ac39-bbcd68f94795"/>
    <xsd:import namespace="05011ad1-e236-4218-95c9-97e5711e072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547d64-87b3-48ac-ac39-bbcd68f9479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5011ad1-e236-4218-95c9-97e5711e0726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68F2CBB-091B-43E2-8033-E2F1370CFE8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2547d64-87b3-48ac-ac39-bbcd68f94795"/>
    <ds:schemaRef ds:uri="05011ad1-e236-4218-95c9-97e5711e072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CB43A6B-B967-49FF-8465-B0422EAC23A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76EBD55-2066-432C-8B93-F5965ADCD7FC}">
  <ds:schemaRefs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http://purl.org/dc/terms/"/>
    <ds:schemaRef ds:uri="http://schemas.microsoft.com/office/2006/documentManagement/types"/>
    <ds:schemaRef ds:uri="05011ad1-e236-4218-95c9-97e5711e0726"/>
    <ds:schemaRef ds:uri="72547d64-87b3-48ac-ac39-bbcd68f94795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8006</TotalTime>
  <Words>207</Words>
  <Application>Microsoft Office PowerPoint</Application>
  <PresentationFormat>Widescreen</PresentationFormat>
  <Paragraphs>41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Adobe Fan Heiti Std B</vt:lpstr>
      <vt:lpstr>Arial</vt:lpstr>
      <vt:lpstr>Calibri</vt:lpstr>
      <vt:lpstr>Calibri Light</vt:lpstr>
      <vt:lpstr>M Perpetua</vt:lpstr>
      <vt:lpstr>Times New Roman</vt:lpstr>
      <vt:lpstr>UoElogo</vt:lpstr>
      <vt:lpstr>Office Theme</vt:lpstr>
      <vt:lpstr>RNA-Seq Definition &amp; Technologies</vt:lpstr>
      <vt:lpstr>PowerPoint Presentation</vt:lpstr>
      <vt:lpstr>PowerPoint Presentation</vt:lpstr>
      <vt:lpstr>Transcription Analysis Methods</vt:lpstr>
      <vt:lpstr>Current capabilities</vt:lpstr>
      <vt:lpstr>What have we used RNA-Seq for?</vt:lpstr>
      <vt:lpstr>What have we used RNA-Seq for?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Edinburgh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REF 2021</dc:title>
  <dc:creator>BRADY Charlotte</dc:creator>
  <cp:lastModifiedBy>Tim Regan</cp:lastModifiedBy>
  <cp:revision>427</cp:revision>
  <dcterms:created xsi:type="dcterms:W3CDTF">2018-10-12T15:36:03Z</dcterms:created>
  <dcterms:modified xsi:type="dcterms:W3CDTF">2023-03-15T14:28:44Z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0x010100893524EAF67B0A42BAC0017202052094</vt:lpwstr>
  </property>
</Properties>
</file>