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3" r:id="rId5"/>
  </p:sldMasterIdLst>
  <p:notesMasterIdLst>
    <p:notesMasterId r:id="rId25"/>
  </p:notesMasterIdLst>
  <p:sldIdLst>
    <p:sldId id="402" r:id="rId6"/>
    <p:sldId id="415" r:id="rId7"/>
    <p:sldId id="422" r:id="rId8"/>
    <p:sldId id="414" r:id="rId9"/>
    <p:sldId id="423" r:id="rId10"/>
    <p:sldId id="416" r:id="rId11"/>
    <p:sldId id="417" r:id="rId12"/>
    <p:sldId id="424" r:id="rId13"/>
    <p:sldId id="419" r:id="rId14"/>
    <p:sldId id="420" r:id="rId15"/>
    <p:sldId id="418" r:id="rId16"/>
    <p:sldId id="425" r:id="rId17"/>
    <p:sldId id="421" r:id="rId18"/>
    <p:sldId id="427" r:id="rId19"/>
    <p:sldId id="426" r:id="rId20"/>
    <p:sldId id="428" r:id="rId21"/>
    <p:sldId id="430" r:id="rId22"/>
    <p:sldId id="431" r:id="rId23"/>
    <p:sldId id="43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BC5"/>
    <a:srgbClr val="21B2F3"/>
    <a:srgbClr val="3399FF"/>
    <a:srgbClr val="66CCFF"/>
    <a:srgbClr val="6991E1"/>
    <a:srgbClr val="4D738A"/>
    <a:srgbClr val="ECF3FA"/>
    <a:srgbClr val="FFFFFF"/>
    <a:srgbClr val="FF9C20"/>
    <a:srgbClr val="D8E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0F928D-6DD4-ECB2-F648-40D4827C0A9A}" v="34" dt="2019-10-28T09:44:05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HARD Florence" userId="S::fgohard@ed.ac.uk::92f09754-6baa-40d6-869a-96a4a80abc38" providerId="AD" clId="Web-{500F928D-6DD4-ECB2-F648-40D4827C0A9A}"/>
    <pc:docChg chg="modSld">
      <pc:chgData name="GOHARD Florence" userId="S::fgohard@ed.ac.uk::92f09754-6baa-40d6-869a-96a4a80abc38" providerId="AD" clId="Web-{500F928D-6DD4-ECB2-F648-40D4827C0A9A}" dt="2019-10-28T09:44:02.891" v="31" actId="20577"/>
      <pc:docMkLst>
        <pc:docMk/>
      </pc:docMkLst>
      <pc:sldChg chg="modSp">
        <pc:chgData name="GOHARD Florence" userId="S::fgohard@ed.ac.uk::92f09754-6baa-40d6-869a-96a4a80abc38" providerId="AD" clId="Web-{500F928D-6DD4-ECB2-F648-40D4827C0A9A}" dt="2019-10-28T09:44:02.891" v="30" actId="20577"/>
        <pc:sldMkLst>
          <pc:docMk/>
          <pc:sldMk cId="4265005175" sldId="367"/>
        </pc:sldMkLst>
        <pc:spChg chg="mod">
          <ac:chgData name="GOHARD Florence" userId="S::fgohard@ed.ac.uk::92f09754-6baa-40d6-869a-96a4a80abc38" providerId="AD" clId="Web-{500F928D-6DD4-ECB2-F648-40D4827C0A9A}" dt="2019-10-28T09:44:02.891" v="30" actId="20577"/>
          <ac:spMkLst>
            <pc:docMk/>
            <pc:sldMk cId="4265005175" sldId="367"/>
            <ac:spMk id="3" creationId="{00000000-0000-0000-0000-000000000000}"/>
          </ac:spMkLst>
        </pc:spChg>
      </pc:sldChg>
      <pc:sldChg chg="modSp">
        <pc:chgData name="GOHARD Florence" userId="S::fgohard@ed.ac.uk::92f09754-6baa-40d6-869a-96a4a80abc38" providerId="AD" clId="Web-{500F928D-6DD4-ECB2-F648-40D4827C0A9A}" dt="2019-10-28T09:43:07.468" v="7" actId="20577"/>
        <pc:sldMkLst>
          <pc:docMk/>
          <pc:sldMk cId="9139995" sldId="381"/>
        </pc:sldMkLst>
        <pc:spChg chg="mod">
          <ac:chgData name="GOHARD Florence" userId="S::fgohard@ed.ac.uk::92f09754-6baa-40d6-869a-96a4a80abc38" providerId="AD" clId="Web-{500F928D-6DD4-ECB2-F648-40D4827C0A9A}" dt="2019-10-28T09:43:07.468" v="7" actId="20577"/>
          <ac:spMkLst>
            <pc:docMk/>
            <pc:sldMk cId="9139995" sldId="38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6777-3950-438D-9789-5C31C243929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E8ACE-7EC2-4732-99E1-1F98D25D4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23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6" y="332656"/>
            <a:ext cx="9776221" cy="731168"/>
          </a:xfrm>
        </p:spPr>
        <p:txBody>
          <a:bodyPr/>
          <a:lstStyle>
            <a:lvl1pPr algn="ctr">
              <a:defRPr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435" y="1268760"/>
            <a:ext cx="10177131" cy="490344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 marL="803275" indent="-346075">
              <a:defRPr sz="2400">
                <a:latin typeface="+mn-lt"/>
              </a:defRPr>
            </a:lvl2pPr>
            <a:lvl3pPr>
              <a:defRPr b="0"/>
            </a:lvl3pPr>
            <a:lvl4pPr marL="285750" indent="-285750">
              <a:buFont typeface="Arial" panose="020B0604020202020204" pitchFamily="34" charset="0"/>
              <a:buChar char="•"/>
              <a:defRPr b="0"/>
            </a:lvl4pPr>
            <a:lvl5pPr>
              <a:defRPr b="0"/>
            </a:lvl5pPr>
            <a:lvl6pPr marL="1435100" indent="-268288">
              <a:defRPr sz="20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5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472597" y="6525344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38438EC-2911-465F-B3F8-1171D9569E92}" type="slidenum">
              <a:rPr lang="en-GB" sz="800" smtClean="0">
                <a:solidFill>
                  <a:schemeClr val="tx2"/>
                </a:solidFill>
              </a:rPr>
              <a:t>‹#›</a:t>
            </a:fld>
            <a:endParaRPr lang="en-GB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7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48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17984" y="609600"/>
            <a:ext cx="2461683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6584" y="609600"/>
            <a:ext cx="71882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58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4" y="609600"/>
            <a:ext cx="9567333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26585" y="1905000"/>
            <a:ext cx="8815916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6585" y="4114800"/>
            <a:ext cx="8815916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297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B44F-8329-415B-A9AE-E04E001E16E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108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B44F-8329-415B-A9AE-E04E001E16E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425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B44F-8329-415B-A9AE-E04E001E16E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302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B44F-8329-415B-A9AE-E04E001E16E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271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B44F-8329-415B-A9AE-E04E001E16E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896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B44F-8329-415B-A9AE-E04E001E16E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480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B44F-8329-415B-A9AE-E04E001E16E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48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 marL="285750" indent="-285750">
              <a:buFont typeface="Arial" panose="020B0604020202020204" pitchFamily="34" charset="0"/>
              <a:buChar char="•"/>
              <a:defRPr sz="1800">
                <a:latin typeface="+mj-lt"/>
              </a:defRPr>
            </a:lvl3pPr>
            <a:lvl4pPr marL="285750" indent="-285750">
              <a:buFont typeface="Arial" panose="020B0604020202020204" pitchFamily="34" charset="0"/>
              <a:buChar char="•"/>
              <a:defRPr sz="1600">
                <a:latin typeface="+mj-lt"/>
              </a:defRPr>
            </a:lvl4pPr>
            <a:lvl5pPr marL="285750" indent="-285750">
              <a:buFont typeface="Arial" panose="020B0604020202020204" pitchFamily="34" charset="0"/>
              <a:buChar char="•"/>
              <a:defRPr sz="1600">
                <a:latin typeface="+mj-lt"/>
              </a:defRPr>
            </a:lvl5pPr>
            <a:lvl6pPr marL="893763" indent="-171450"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5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 marL="285750" indent="-285750">
              <a:buFont typeface="Arial" panose="020B0604020202020204" pitchFamily="34" charset="0"/>
              <a:buChar char="•"/>
              <a:defRPr sz="1800">
                <a:latin typeface="+mj-lt"/>
              </a:defRPr>
            </a:lvl3pPr>
            <a:lvl4pPr marL="285750" indent="-285750">
              <a:buFont typeface="Arial" panose="020B0604020202020204" pitchFamily="34" charset="0"/>
              <a:buChar char="•"/>
              <a:defRPr sz="1600">
                <a:latin typeface="+mj-lt"/>
              </a:defRPr>
            </a:lvl4pPr>
            <a:lvl5pPr marL="285750" indent="-285750">
              <a:buFont typeface="Arial" panose="020B0604020202020204" pitchFamily="34" charset="0"/>
              <a:buChar char="•"/>
              <a:defRPr sz="1600">
                <a:latin typeface="+mj-lt"/>
              </a:defRPr>
            </a:lvl5pPr>
            <a:lvl6pPr marL="893763" indent="-171450">
              <a:defRPr sz="1600"/>
            </a:lvl6pPr>
            <a:lvl7pPr marL="893763" indent="-171450">
              <a:defRPr sz="1600"/>
            </a:lvl7pPr>
            <a:lvl8pPr marL="893763" indent="-171450"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5"/>
            <a:r>
              <a:rPr lang="en-US" dirty="0"/>
              <a:t>Third level</a:t>
            </a:r>
          </a:p>
          <a:p>
            <a:pPr lvl="6"/>
            <a:r>
              <a:rPr lang="en-US" dirty="0"/>
              <a:t>Fourth level</a:t>
            </a:r>
          </a:p>
          <a:p>
            <a:pPr lvl="7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016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B44F-8329-415B-A9AE-E04E001E16E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169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B44F-8329-415B-A9AE-E04E001E16E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196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B44F-8329-415B-A9AE-E04E001E16E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72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B44F-8329-415B-A9AE-E04E001E16E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1340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.1 - (OnCampus)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7381" y="3429000"/>
            <a:ext cx="11041227" cy="24482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enter author details</a:t>
            </a:r>
          </a:p>
          <a:p>
            <a:endParaRPr lang="en-US" dirty="0"/>
          </a:p>
          <a:p>
            <a:r>
              <a:rPr lang="en-US" dirty="0"/>
              <a:t>CREAM SLIDES ARE GOOD FOR ACCESSIBILITY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7381" y="1700808"/>
            <a:ext cx="11055019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3" y="2362200"/>
            <a:ext cx="11055349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67118"/>
            <a:ext cx="1897556" cy="6879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101" y="434740"/>
            <a:ext cx="3036507" cy="72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1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13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29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6585" y="1905000"/>
            <a:ext cx="4305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5084" y="1905000"/>
            <a:ext cx="4307416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87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16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24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02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74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424" y="1196752"/>
            <a:ext cx="10369152" cy="497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Main Heading</a:t>
            </a:r>
          </a:p>
          <a:p>
            <a:pPr lvl="4"/>
            <a:r>
              <a:rPr lang="en-GB" dirty="0"/>
              <a:t>Sub – Head</a:t>
            </a:r>
          </a:p>
          <a:p>
            <a:pPr lvl="2"/>
            <a:r>
              <a:rPr lang="en-GB" dirty="0"/>
              <a:t>Body text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1424" y="188640"/>
            <a:ext cx="1027314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59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baseline="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 Perpetua" charset="0"/>
          <a:cs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 Perpetua" charset="0"/>
          <a:cs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 Perpetua" charset="0"/>
          <a:cs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 Perpetua" charset="0"/>
          <a:cs typeface="Arial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 Perpetua" charset="0"/>
          <a:cs typeface="Arial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 Perpetua" charset="0"/>
          <a:cs typeface="Arial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 Perpetua" charset="0"/>
          <a:cs typeface="Arial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 Perpetua" charset="0"/>
          <a:cs typeface="Arial" pitchFamily="34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576"/>
        </a:spcBef>
        <a:spcAft>
          <a:spcPts val="364"/>
        </a:spcAft>
        <a:buSzPct val="100000"/>
        <a:buNone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  <a:cs typeface="+mn-cs"/>
        </a:defRPr>
      </a:lvl2pPr>
      <a:lvl3pPr marL="0" indent="0" algn="l" rtl="0" eaLnBrk="1" fontAlgn="base" hangingPunct="1">
        <a:lnSpc>
          <a:spcPct val="90000"/>
        </a:lnSpc>
        <a:spcBef>
          <a:spcPts val="576"/>
        </a:spcBef>
        <a:spcAft>
          <a:spcPts val="364"/>
        </a:spcAft>
        <a:buSzPct val="100000"/>
        <a:buFont typeface="Arial" panose="020B0604020202020204" pitchFamily="34" charset="0"/>
        <a:buNone/>
        <a:defRPr sz="2400" b="1">
          <a:solidFill>
            <a:schemeClr val="tx2"/>
          </a:solidFill>
          <a:latin typeface="+mn-lt"/>
          <a:cs typeface="+mn-cs"/>
        </a:defRPr>
      </a:lvl3pPr>
      <a:lvl4pPr marL="0" indent="0" algn="l" rtl="0" eaLnBrk="1" fontAlgn="base" hangingPunct="1">
        <a:lnSpc>
          <a:spcPct val="90000"/>
        </a:lnSpc>
        <a:spcBef>
          <a:spcPts val="576"/>
        </a:spcBef>
        <a:spcAft>
          <a:spcPts val="364"/>
        </a:spcAft>
        <a:buSzPct val="100000"/>
        <a:buFont typeface="Arial" panose="020B0604020202020204" pitchFamily="34" charset="0"/>
        <a:buNone/>
        <a:defRPr sz="1400" b="1">
          <a:solidFill>
            <a:schemeClr val="tx2"/>
          </a:solidFill>
          <a:latin typeface="+mn-lt"/>
          <a:cs typeface="+mn-cs"/>
        </a:defRPr>
      </a:lvl4pPr>
      <a:lvl5pPr marL="0" indent="0" algn="l" rtl="0" eaLnBrk="1" fontAlgn="base" hangingPunct="1">
        <a:lnSpc>
          <a:spcPct val="90000"/>
        </a:lnSpc>
        <a:spcBef>
          <a:spcPts val="576"/>
        </a:spcBef>
        <a:spcAft>
          <a:spcPts val="364"/>
        </a:spcAft>
        <a:buSzPct val="100000"/>
        <a:buFont typeface="Arial" panose="020B0604020202020204" pitchFamily="34" charset="0"/>
        <a:buNone/>
        <a:defRPr sz="2400" b="1">
          <a:solidFill>
            <a:schemeClr val="tx2"/>
          </a:solidFill>
          <a:latin typeface="+mn-lt"/>
          <a:cs typeface="+mn-cs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chemeClr val="tx2"/>
          </a:solidFill>
          <a:latin typeface="+mn-lt"/>
          <a:cs typeface="+mn-cs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chemeClr val="tx2"/>
          </a:solidFill>
          <a:latin typeface="+mn-lt"/>
          <a:cs typeface="+mn-cs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chemeClr val="tx2"/>
          </a:solidFill>
          <a:latin typeface="+mn-lt"/>
          <a:cs typeface="+mn-cs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06794-826A-4389-BB43-DD55D66FBE8B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EA1E3-6770-4FE3-B6CF-605254105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4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www.salmon-ireland.com/images/salmon-fishing-articles/hatching-a-plan-for-the-moyola/eyed-salmon-egg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" y="3355910"/>
            <a:ext cx="2879334" cy="22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aquacul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0150" y="3356667"/>
            <a:ext cx="3347479" cy="22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Image result for salmon Atlantic"/>
          <p:cNvPicPr>
            <a:picLocks noChangeAspect="1" noChangeArrowheads="1"/>
          </p:cNvPicPr>
          <p:nvPr/>
        </p:nvPicPr>
        <p:blipFill>
          <a:blip r:embed="rId4" cstate="print"/>
          <a:srcRect r="6096"/>
          <a:stretch>
            <a:fillRect/>
          </a:stretch>
        </p:blipFill>
        <p:spPr bwMode="auto">
          <a:xfrm>
            <a:off x="5756062" y="3356667"/>
            <a:ext cx="3102039" cy="221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5"/>
          <p:cNvSpPr>
            <a:spLocks noGrp="1"/>
          </p:cNvSpPr>
          <p:nvPr>
            <p:ph type="ctrTitle"/>
          </p:nvPr>
        </p:nvSpPr>
        <p:spPr>
          <a:xfrm>
            <a:off x="411735" y="2084912"/>
            <a:ext cx="11055019" cy="648072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GRINNAQUA – GENOMICS WORKSHOP</a:t>
            </a:r>
            <a:endParaRPr lang="en-GB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055592" y="6055856"/>
            <a:ext cx="3400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accent1">
                    <a:lumMod val="50000"/>
                  </a:schemeClr>
                </a:solidFill>
              </a:rPr>
              <a:t>Porto, 16</a:t>
            </a:r>
            <a:r>
              <a:rPr lang="en-GB" sz="2000" b="1" baseline="30000" dirty="0" smtClean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GB" sz="2000" b="1" dirty="0" smtClean="0">
                <a:solidFill>
                  <a:schemeClr val="accent1">
                    <a:lumMod val="50000"/>
                  </a:schemeClr>
                </a:solidFill>
              </a:rPr>
              <a:t> &amp; 17th March 2023</a:t>
            </a:r>
            <a:endParaRPr lang="en-GB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933" y="3355910"/>
            <a:ext cx="2950997" cy="2210400"/>
          </a:xfrm>
          <a:prstGeom prst="rect">
            <a:avLst/>
          </a:prstGeom>
        </p:spPr>
      </p:pic>
      <p:pic>
        <p:nvPicPr>
          <p:cNvPr id="1026" name="Picture 2" descr="GrinnAqu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37" y="141965"/>
            <a:ext cx="3576984" cy="10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13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655" y="1513195"/>
            <a:ext cx="10918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GB" sz="2400" b="1" dirty="0" smtClean="0"/>
              <a:t>Overview of the genomics pipeline</a:t>
            </a:r>
            <a:endParaRPr lang="en-GB" sz="1050" b="1" dirty="0"/>
          </a:p>
        </p:txBody>
      </p:sp>
      <p:pic>
        <p:nvPicPr>
          <p:cNvPr id="29" name="Picture 2" descr="GrinnAq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37" y="141965"/>
            <a:ext cx="3576984" cy="10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56967" y="253414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Raw sequencing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0157" y="3471433"/>
            <a:ext cx="15779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Quality control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600" i="1" dirty="0" err="1" smtClean="0">
                <a:solidFill>
                  <a:schemeClr val="accent1">
                    <a:lumMod val="75000"/>
                  </a:schemeClr>
                </a:solidFill>
              </a:rPr>
              <a:t>fastp</a:t>
            </a:r>
            <a:r>
              <a:rPr lang="en-GB" sz="1600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80862" y="3471433"/>
            <a:ext cx="305436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Alignment against the genome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(STAR)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472932" y="5623989"/>
            <a:ext cx="30723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Differential expression analysis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(DESeq2)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886469" y="3019933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wn Arrow 15"/>
          <p:cNvSpPr/>
          <p:nvPr/>
        </p:nvSpPr>
        <p:spPr>
          <a:xfrm>
            <a:off x="2886469" y="4243323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>
            <a:off x="2886468" y="5271212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6200000">
            <a:off x="4422657" y="3363540"/>
            <a:ext cx="245308" cy="58602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512462" y="4596100"/>
            <a:ext cx="299287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Estimation of gene expression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600" i="1" dirty="0" err="1" smtClean="0">
                <a:solidFill>
                  <a:schemeClr val="accent1">
                    <a:lumMod val="75000"/>
                  </a:schemeClr>
                </a:solidFill>
              </a:rPr>
              <a:t>kallisto</a:t>
            </a:r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8" name="Down Arrow 17"/>
          <p:cNvSpPr/>
          <p:nvPr/>
        </p:nvSpPr>
        <p:spPr>
          <a:xfrm rot="3105802">
            <a:off x="4728797" y="4084029"/>
            <a:ext cx="245308" cy="60915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>
            <a:off x="6685389" y="4363985"/>
            <a:ext cx="245308" cy="57525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502785" y="5164277"/>
            <a:ext cx="2549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SNP calling</a:t>
            </a:r>
          </a:p>
          <a:p>
            <a:pPr algn="ctr"/>
            <a:r>
              <a:rPr lang="en-GB" dirty="0" smtClean="0"/>
              <a:t>Allelic specific expression</a:t>
            </a:r>
          </a:p>
          <a:p>
            <a:pPr algn="ctr"/>
            <a:r>
              <a:rPr lang="en-GB" dirty="0" smtClean="0"/>
              <a:t>Alternative splicing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280862" y="3409872"/>
            <a:ext cx="3217170" cy="67711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96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655" y="1513195"/>
            <a:ext cx="10918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GB" sz="2400" b="1" dirty="0" smtClean="0"/>
              <a:t>STAR – </a:t>
            </a:r>
            <a:r>
              <a:rPr lang="en-GB" b="1" dirty="0"/>
              <a:t>Spliced Transcripts Alignment to a </a:t>
            </a:r>
            <a:r>
              <a:rPr lang="en-GB" b="1" dirty="0"/>
              <a:t>Reference       (https://</a:t>
            </a:r>
            <a:r>
              <a:rPr lang="en-GB" b="1" dirty="0" smtClean="0"/>
              <a:t>github.com/alexdobin/STAR)</a:t>
            </a:r>
            <a:endParaRPr lang="en-GB" sz="1050" b="1" dirty="0"/>
          </a:p>
        </p:txBody>
      </p:sp>
      <p:pic>
        <p:nvPicPr>
          <p:cNvPr id="29" name="Picture 2" descr="GrinnAq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37" y="141965"/>
            <a:ext cx="3576984" cy="10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332" y="2685009"/>
            <a:ext cx="6324133" cy="38739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60765" y="2351368"/>
            <a:ext cx="4874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Faster, less resource intensive and as accurate as traditional aligners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1996" y="2351367"/>
            <a:ext cx="518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+ </a:t>
            </a:r>
          </a:p>
        </p:txBody>
      </p:sp>
      <p:sp>
        <p:nvSpPr>
          <p:cNvPr id="9" name="Rectangle 8"/>
          <p:cNvSpPr/>
          <p:nvPr/>
        </p:nvSpPr>
        <p:spPr>
          <a:xfrm>
            <a:off x="923560" y="3051039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-</a:t>
            </a:r>
            <a:r>
              <a:rPr lang="en-GB" sz="3600" dirty="0" smtClean="0">
                <a:solidFill>
                  <a:srgbClr val="00B050"/>
                </a:solidFill>
              </a:rPr>
              <a:t> </a:t>
            </a:r>
            <a:endParaRPr lang="en-GB" sz="3600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60765" y="3109175"/>
            <a:ext cx="4874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Only for gene expression analyses, not valid for other downstream analysis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upload.wikimedia.org/wikipedia/en/0/01/RNA-Seq-alignm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6060" y="4102265"/>
            <a:ext cx="2565613" cy="24567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41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655" y="1513195"/>
            <a:ext cx="10918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GB" sz="2400" b="1" dirty="0" smtClean="0"/>
              <a:t>Overview of the genomics pipeline</a:t>
            </a:r>
            <a:endParaRPr lang="en-GB" sz="1050" b="1" dirty="0"/>
          </a:p>
        </p:txBody>
      </p:sp>
      <p:pic>
        <p:nvPicPr>
          <p:cNvPr id="29" name="Picture 2" descr="GrinnAq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37" y="141965"/>
            <a:ext cx="3576984" cy="10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56967" y="253414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Raw sequencing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0157" y="3471433"/>
            <a:ext cx="15779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Quality control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600" i="1" dirty="0" err="1" smtClean="0">
                <a:solidFill>
                  <a:schemeClr val="accent1">
                    <a:lumMod val="75000"/>
                  </a:schemeClr>
                </a:solidFill>
              </a:rPr>
              <a:t>fastp</a:t>
            </a:r>
            <a:r>
              <a:rPr lang="en-GB" sz="1600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80862" y="3471433"/>
            <a:ext cx="305436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Alignment against the genome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(STAR)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472932" y="5623989"/>
            <a:ext cx="30723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Differential expression analysis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(DESeq2)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886469" y="3019933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wn Arrow 15"/>
          <p:cNvSpPr/>
          <p:nvPr/>
        </p:nvSpPr>
        <p:spPr>
          <a:xfrm>
            <a:off x="2886469" y="4243323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>
            <a:off x="2886468" y="5271212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6200000">
            <a:off x="4422657" y="3363540"/>
            <a:ext cx="245308" cy="58602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512462" y="4596100"/>
            <a:ext cx="299287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Estimation of gene expression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600" i="1" dirty="0" err="1" smtClean="0">
                <a:solidFill>
                  <a:schemeClr val="accent1">
                    <a:lumMod val="75000"/>
                  </a:schemeClr>
                </a:solidFill>
              </a:rPr>
              <a:t>kallisto</a:t>
            </a:r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8" name="Down Arrow 17"/>
          <p:cNvSpPr/>
          <p:nvPr/>
        </p:nvSpPr>
        <p:spPr>
          <a:xfrm rot="3105802">
            <a:off x="4728797" y="4084029"/>
            <a:ext cx="245308" cy="60915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>
            <a:off x="6685389" y="4363985"/>
            <a:ext cx="245308" cy="57525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502785" y="5164277"/>
            <a:ext cx="2549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SNP calling</a:t>
            </a:r>
          </a:p>
          <a:p>
            <a:pPr algn="ctr"/>
            <a:r>
              <a:rPr lang="en-GB" dirty="0" smtClean="0"/>
              <a:t>Allelic specific expression</a:t>
            </a:r>
          </a:p>
          <a:p>
            <a:pPr algn="ctr"/>
            <a:r>
              <a:rPr lang="en-GB" dirty="0" smtClean="0"/>
              <a:t>Alternative splicing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1288162" y="5524720"/>
            <a:ext cx="3350339" cy="67711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2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655" y="1513195"/>
            <a:ext cx="10918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GB" sz="2400" b="1" dirty="0" smtClean="0"/>
              <a:t>DESeq2 – testing for differential expression using negative binomial distributions</a:t>
            </a:r>
            <a:endParaRPr lang="en-GB" sz="1050" b="1" dirty="0"/>
          </a:p>
        </p:txBody>
      </p:sp>
      <p:pic>
        <p:nvPicPr>
          <p:cNvPr id="29" name="Picture 2" descr="GrinnAq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37" y="141965"/>
            <a:ext cx="3576984" cy="10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Beta-Negative Binomial distribution | Vose 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83" y="2533006"/>
            <a:ext cx="5791200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021483" y="2598758"/>
            <a:ext cx="4670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/>
              <a:t>https://bioconductor.org/packages/release/bioc/vignettes/DESeq2/inst/doc/DESeq2.html</a:t>
            </a:r>
          </a:p>
        </p:txBody>
      </p:sp>
    </p:spTree>
    <p:extLst>
      <p:ext uri="{BB962C8B-B14F-4D97-AF65-F5344CB8AC3E}">
        <p14:creationId xmlns:p14="http://schemas.microsoft.com/office/powerpoint/2010/main" val="2621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655" y="1513195"/>
            <a:ext cx="10918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GB" sz="2400" b="1" dirty="0" smtClean="0"/>
              <a:t>Overview of the genomics pipeline</a:t>
            </a:r>
            <a:endParaRPr lang="en-GB" sz="1050" b="1" dirty="0"/>
          </a:p>
        </p:txBody>
      </p:sp>
      <p:pic>
        <p:nvPicPr>
          <p:cNvPr id="29" name="Picture 2" descr="GrinnAq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37" y="141965"/>
            <a:ext cx="3576984" cy="10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56967" y="253414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Raw sequencing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0157" y="3471433"/>
            <a:ext cx="15779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Quality control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600" i="1" dirty="0" err="1" smtClean="0">
                <a:solidFill>
                  <a:schemeClr val="accent1">
                    <a:lumMod val="75000"/>
                  </a:schemeClr>
                </a:solidFill>
              </a:rPr>
              <a:t>fastp</a:t>
            </a:r>
            <a:r>
              <a:rPr lang="en-GB" sz="1600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80862" y="3471433"/>
            <a:ext cx="305436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Alignment against the genome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(STAR)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472932" y="5623989"/>
            <a:ext cx="30723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Differential expression analysis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(DESeq2)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886469" y="3019933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wn Arrow 15"/>
          <p:cNvSpPr/>
          <p:nvPr/>
        </p:nvSpPr>
        <p:spPr>
          <a:xfrm>
            <a:off x="2886469" y="4243323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>
            <a:off x="2886468" y="5271212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6200000">
            <a:off x="4422657" y="3363540"/>
            <a:ext cx="245308" cy="58602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512462" y="4596100"/>
            <a:ext cx="299287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Estimation of gene expression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600" i="1" dirty="0" err="1" smtClean="0">
                <a:solidFill>
                  <a:schemeClr val="accent1">
                    <a:lumMod val="75000"/>
                  </a:schemeClr>
                </a:solidFill>
              </a:rPr>
              <a:t>kallisto</a:t>
            </a:r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8" name="Down Arrow 17"/>
          <p:cNvSpPr/>
          <p:nvPr/>
        </p:nvSpPr>
        <p:spPr>
          <a:xfrm rot="3105802">
            <a:off x="4728797" y="4084029"/>
            <a:ext cx="245308" cy="60915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>
            <a:off x="6685389" y="4363985"/>
            <a:ext cx="245308" cy="57525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502785" y="5164277"/>
            <a:ext cx="2549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SNP calling</a:t>
            </a:r>
          </a:p>
          <a:p>
            <a:pPr algn="ctr"/>
            <a:r>
              <a:rPr lang="en-GB" dirty="0" smtClean="0"/>
              <a:t>Allelic specific expression</a:t>
            </a:r>
          </a:p>
          <a:p>
            <a:pPr algn="ctr"/>
            <a:r>
              <a:rPr lang="en-GB" dirty="0" smtClean="0"/>
              <a:t>Alternative splicing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132873" y="5223226"/>
            <a:ext cx="3350339" cy="86438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655" y="1513195"/>
            <a:ext cx="10918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GB" sz="2400" b="1" dirty="0" smtClean="0"/>
              <a:t>Beyond differential expression</a:t>
            </a:r>
            <a:endParaRPr lang="en-GB" sz="1050" b="1" dirty="0"/>
          </a:p>
        </p:txBody>
      </p:sp>
      <p:pic>
        <p:nvPicPr>
          <p:cNvPr id="29" name="Picture 2" descr="GrinnAq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37" y="141965"/>
            <a:ext cx="3576984" cy="10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0817" y="3318940"/>
            <a:ext cx="3138583" cy="263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7 CuadroTexto"/>
          <p:cNvSpPr txBox="1"/>
          <p:nvPr/>
        </p:nvSpPr>
        <p:spPr>
          <a:xfrm>
            <a:off x="3322636" y="3251861"/>
            <a:ext cx="2930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2"/>
                </a:solidFill>
              </a:rPr>
              <a:t>Differential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err="1" smtClean="0">
                <a:solidFill>
                  <a:schemeClr val="tx2"/>
                </a:solidFill>
              </a:rPr>
              <a:t>abundance</a:t>
            </a:r>
            <a:r>
              <a:rPr lang="es-ES" dirty="0" smtClean="0">
                <a:solidFill>
                  <a:schemeClr val="tx2"/>
                </a:solidFill>
              </a:rPr>
              <a:t> of </a:t>
            </a:r>
            <a:r>
              <a:rPr lang="es-ES" dirty="0" err="1" smtClean="0">
                <a:solidFill>
                  <a:schemeClr val="tx2"/>
                </a:solidFill>
              </a:rPr>
              <a:t>the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err="1" smtClean="0">
                <a:solidFill>
                  <a:schemeClr val="tx2"/>
                </a:solidFill>
              </a:rPr>
              <a:t>allelic</a:t>
            </a:r>
            <a:r>
              <a:rPr lang="es-ES" dirty="0" smtClean="0">
                <a:solidFill>
                  <a:schemeClr val="tx2"/>
                </a:solidFill>
              </a:rPr>
              <a:t> copies of a </a:t>
            </a:r>
            <a:r>
              <a:rPr lang="es-ES" dirty="0" err="1" smtClean="0">
                <a:solidFill>
                  <a:schemeClr val="tx2"/>
                </a:solidFill>
              </a:rPr>
              <a:t>transcript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8" name="11 Imagen" descr="Supplementary file - A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95797" y="2774950"/>
            <a:ext cx="4967673" cy="33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655" y="1513195"/>
            <a:ext cx="10918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GB" sz="2400" b="1" dirty="0" smtClean="0"/>
              <a:t>Beyond differential expression</a:t>
            </a:r>
            <a:endParaRPr lang="en-GB" sz="1050" b="1" dirty="0"/>
          </a:p>
        </p:txBody>
      </p:sp>
      <p:pic>
        <p:nvPicPr>
          <p:cNvPr id="29" name="Picture 2" descr="GrinnAq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37" y="141965"/>
            <a:ext cx="3576984" cy="10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pubs.niaaa.nih.gov/publications/arcr343/images/wolen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21" y="3747093"/>
            <a:ext cx="4942754" cy="2436430"/>
          </a:xfrm>
          <a:prstGeom prst="rect">
            <a:avLst/>
          </a:prstGeom>
          <a:noFill/>
        </p:spPr>
      </p:pic>
      <p:sp>
        <p:nvSpPr>
          <p:cNvPr id="10" name="7 CuadroTexto"/>
          <p:cNvSpPr txBox="1"/>
          <p:nvPr/>
        </p:nvSpPr>
        <p:spPr>
          <a:xfrm>
            <a:off x="1363064" y="3151562"/>
            <a:ext cx="302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2"/>
                </a:solidFill>
              </a:rPr>
              <a:t>Expression</a:t>
            </a:r>
            <a:r>
              <a:rPr lang="es-ES" dirty="0" smtClean="0">
                <a:solidFill>
                  <a:schemeClr val="tx2"/>
                </a:solidFill>
              </a:rPr>
              <a:t> QTL: </a:t>
            </a:r>
            <a:r>
              <a:rPr lang="es-ES" dirty="0" err="1" smtClean="0">
                <a:solidFill>
                  <a:schemeClr val="tx2"/>
                </a:solidFill>
              </a:rPr>
              <a:t>SNPs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err="1" smtClean="0">
                <a:solidFill>
                  <a:schemeClr val="tx2"/>
                </a:solidFill>
              </a:rPr>
              <a:t>altering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err="1" smtClean="0">
                <a:solidFill>
                  <a:schemeClr val="tx2"/>
                </a:solidFill>
              </a:rPr>
              <a:t>the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err="1" smtClean="0">
                <a:solidFill>
                  <a:schemeClr val="tx2"/>
                </a:solidFill>
              </a:rPr>
              <a:t>expression</a:t>
            </a:r>
            <a:r>
              <a:rPr lang="es-ES" dirty="0" smtClean="0">
                <a:solidFill>
                  <a:schemeClr val="tx2"/>
                </a:solidFill>
              </a:rPr>
              <a:t> of a gene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7119" y="1530350"/>
            <a:ext cx="311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700" y="2088130"/>
            <a:ext cx="5817043" cy="47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7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655" y="1513195"/>
            <a:ext cx="10918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GB" sz="2400" b="1" dirty="0" smtClean="0"/>
              <a:t>Overview of the genomics pipeline</a:t>
            </a:r>
            <a:endParaRPr lang="en-GB" sz="1050" b="1" dirty="0"/>
          </a:p>
        </p:txBody>
      </p:sp>
      <p:pic>
        <p:nvPicPr>
          <p:cNvPr id="29" name="Picture 2" descr="GrinnAq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37" y="141965"/>
            <a:ext cx="3576984" cy="10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56967" y="253414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Raw sequencing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0157" y="3471433"/>
            <a:ext cx="15779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Quality control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600" i="1" dirty="0" err="1" smtClean="0">
                <a:solidFill>
                  <a:schemeClr val="accent1">
                    <a:lumMod val="75000"/>
                  </a:schemeClr>
                </a:solidFill>
              </a:rPr>
              <a:t>fastp</a:t>
            </a:r>
            <a:r>
              <a:rPr lang="en-GB" sz="1600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80862" y="3471433"/>
            <a:ext cx="305436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Alignment against the genome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(STAR)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472932" y="5623989"/>
            <a:ext cx="30723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Differential expression analysis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(DESeq2)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886469" y="3019933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wn Arrow 15"/>
          <p:cNvSpPr/>
          <p:nvPr/>
        </p:nvSpPr>
        <p:spPr>
          <a:xfrm>
            <a:off x="2886469" y="4243323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>
            <a:off x="2886468" y="5271212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6200000">
            <a:off x="4422657" y="3363540"/>
            <a:ext cx="245308" cy="58602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512462" y="4596100"/>
            <a:ext cx="299287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Estimation of gene expression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600" i="1" dirty="0" err="1" smtClean="0">
                <a:solidFill>
                  <a:schemeClr val="accent1">
                    <a:lumMod val="75000"/>
                  </a:schemeClr>
                </a:solidFill>
              </a:rPr>
              <a:t>kallisto</a:t>
            </a:r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8" name="Down Arrow 17"/>
          <p:cNvSpPr/>
          <p:nvPr/>
        </p:nvSpPr>
        <p:spPr>
          <a:xfrm rot="3105802">
            <a:off x="4728797" y="4084029"/>
            <a:ext cx="245308" cy="60915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>
            <a:off x="6685389" y="4363985"/>
            <a:ext cx="245308" cy="57525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502785" y="5164277"/>
            <a:ext cx="2549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SNP calling</a:t>
            </a:r>
          </a:p>
          <a:p>
            <a:pPr algn="ctr"/>
            <a:r>
              <a:rPr lang="en-GB" dirty="0" smtClean="0"/>
              <a:t>Allelic specific expression</a:t>
            </a:r>
          </a:p>
          <a:p>
            <a:pPr algn="ctr"/>
            <a:r>
              <a:rPr lang="en-GB" dirty="0" smtClean="0"/>
              <a:t>Alternative splicing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132873" y="5223226"/>
            <a:ext cx="3350339" cy="86438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 rot="16200000">
            <a:off x="6299427" y="597722"/>
            <a:ext cx="245308" cy="4313315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689144" y="2552709"/>
            <a:ext cx="325929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De novo transcriptome assembly</a:t>
            </a:r>
            <a:endParaRPr lang="en-GB" dirty="0" smtClean="0"/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(trinity)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25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655" y="1513195"/>
            <a:ext cx="10918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GB" sz="2400" b="1" dirty="0" smtClean="0"/>
              <a:t>Overview of the genomics pipeline</a:t>
            </a:r>
            <a:endParaRPr lang="en-GB" sz="1050" b="1" dirty="0"/>
          </a:p>
        </p:txBody>
      </p:sp>
      <p:pic>
        <p:nvPicPr>
          <p:cNvPr id="29" name="Picture 2" descr="GrinnAq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37" y="141965"/>
            <a:ext cx="3576984" cy="10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56967" y="253414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Raw sequencing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0157" y="3471433"/>
            <a:ext cx="15779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Quality control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600" i="1" dirty="0" err="1" smtClean="0">
                <a:solidFill>
                  <a:schemeClr val="accent1">
                    <a:lumMod val="75000"/>
                  </a:schemeClr>
                </a:solidFill>
              </a:rPr>
              <a:t>fastp</a:t>
            </a:r>
            <a:r>
              <a:rPr lang="en-GB" sz="1600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80862" y="3471433"/>
            <a:ext cx="305436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Alignment against the genome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(STAR)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472932" y="5623989"/>
            <a:ext cx="30723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Differential expression analysis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(DESeq2)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886469" y="3019933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wn Arrow 15"/>
          <p:cNvSpPr/>
          <p:nvPr/>
        </p:nvSpPr>
        <p:spPr>
          <a:xfrm>
            <a:off x="2886469" y="4243323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>
            <a:off x="2886468" y="5271212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6200000">
            <a:off x="4422657" y="3363540"/>
            <a:ext cx="245308" cy="58602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512462" y="4596100"/>
            <a:ext cx="299287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Estimation of gene expression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600" i="1" dirty="0" err="1" smtClean="0">
                <a:solidFill>
                  <a:schemeClr val="accent1">
                    <a:lumMod val="75000"/>
                  </a:schemeClr>
                </a:solidFill>
              </a:rPr>
              <a:t>kallisto</a:t>
            </a:r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8" name="Down Arrow 17"/>
          <p:cNvSpPr/>
          <p:nvPr/>
        </p:nvSpPr>
        <p:spPr>
          <a:xfrm rot="3105802">
            <a:off x="4728797" y="4084029"/>
            <a:ext cx="245308" cy="60915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>
            <a:off x="6685389" y="4363985"/>
            <a:ext cx="245308" cy="57525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502785" y="5164277"/>
            <a:ext cx="2549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SNP calling</a:t>
            </a:r>
          </a:p>
          <a:p>
            <a:pPr algn="ctr"/>
            <a:r>
              <a:rPr lang="en-GB" dirty="0" smtClean="0"/>
              <a:t>Allelic specific expression</a:t>
            </a:r>
          </a:p>
          <a:p>
            <a:pPr algn="ctr"/>
            <a:r>
              <a:rPr lang="en-GB" dirty="0" smtClean="0"/>
              <a:t>Alternative splicing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132873" y="5223226"/>
            <a:ext cx="3350339" cy="86438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 rot="16200000">
            <a:off x="6299427" y="597722"/>
            <a:ext cx="245308" cy="4313315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689144" y="2552709"/>
            <a:ext cx="325929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De novo transcriptome assembly</a:t>
            </a:r>
            <a:endParaRPr lang="en-GB" dirty="0" smtClean="0"/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(trinity)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13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655" y="1513195"/>
            <a:ext cx="1091892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GB" sz="2400" b="1" dirty="0"/>
              <a:t>Trinity - </a:t>
            </a:r>
            <a:r>
              <a:rPr lang="en-GB" dirty="0"/>
              <a:t>efficient and robust </a:t>
            </a:r>
            <a:r>
              <a:rPr lang="en-GB" i="1" dirty="0"/>
              <a:t>de novo </a:t>
            </a:r>
            <a:r>
              <a:rPr lang="en-GB" dirty="0"/>
              <a:t>reconstruction of transcriptomes from RNA-</a:t>
            </a:r>
            <a:r>
              <a:rPr lang="en-GB" dirty="0" err="1"/>
              <a:t>seq</a:t>
            </a:r>
            <a:r>
              <a:rPr lang="en-GB" dirty="0"/>
              <a:t> </a:t>
            </a:r>
            <a:r>
              <a:rPr lang="en-GB" dirty="0" smtClean="0"/>
              <a:t>data </a:t>
            </a:r>
            <a:r>
              <a:rPr lang="en-GB" sz="1100" dirty="0" smtClean="0"/>
              <a:t>(</a:t>
            </a:r>
            <a:r>
              <a:rPr lang="en-GB" sz="1100" b="1" dirty="0" smtClean="0"/>
              <a:t>https</a:t>
            </a:r>
            <a:r>
              <a:rPr lang="en-GB" sz="1100" b="1" dirty="0"/>
              <a:t>://</a:t>
            </a:r>
            <a:r>
              <a:rPr lang="en-GB" sz="1100" b="1" dirty="0" smtClean="0"/>
              <a:t>github.com/trinityrnaseq/trinityrnaseq/wiki)</a:t>
            </a:r>
            <a:endParaRPr lang="en-GB" sz="1100" b="1" dirty="0"/>
          </a:p>
        </p:txBody>
      </p:sp>
      <p:pic>
        <p:nvPicPr>
          <p:cNvPr id="29" name="Picture 2" descr="GrinnAq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37" y="141965"/>
            <a:ext cx="3576984" cy="10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2533" y="2427963"/>
            <a:ext cx="5595576" cy="418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48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655" y="1513195"/>
            <a:ext cx="10918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GB" sz="2400" b="1" dirty="0" smtClean="0"/>
              <a:t>Overview of the genomics pipeline</a:t>
            </a:r>
            <a:endParaRPr lang="en-GB" sz="1050" b="1" dirty="0"/>
          </a:p>
        </p:txBody>
      </p:sp>
      <p:pic>
        <p:nvPicPr>
          <p:cNvPr id="29" name="Picture 2" descr="GrinnAq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37" y="141965"/>
            <a:ext cx="3576984" cy="10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56967" y="253414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Raw sequencing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0157" y="3471433"/>
            <a:ext cx="15779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Quality control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600" i="1" dirty="0" err="1" smtClean="0">
                <a:solidFill>
                  <a:schemeClr val="accent1">
                    <a:lumMod val="75000"/>
                  </a:schemeClr>
                </a:solidFill>
              </a:rPr>
              <a:t>fastp</a:t>
            </a:r>
            <a:r>
              <a:rPr lang="en-GB" sz="1600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12687" y="4593453"/>
            <a:ext cx="299287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Estimation of gene expression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600" i="1" dirty="0" err="1" smtClean="0">
                <a:solidFill>
                  <a:schemeClr val="accent1">
                    <a:lumMod val="75000"/>
                  </a:schemeClr>
                </a:solidFill>
              </a:rPr>
              <a:t>kallisto</a:t>
            </a:r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472932" y="5623989"/>
            <a:ext cx="30723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Differential expression analysis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(DESeq2)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886469" y="3019933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wn Arrow 15"/>
          <p:cNvSpPr/>
          <p:nvPr/>
        </p:nvSpPr>
        <p:spPr>
          <a:xfrm>
            <a:off x="2886469" y="4243323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>
            <a:off x="2886468" y="5271212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2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655" y="1513195"/>
            <a:ext cx="10918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GB" sz="2400" b="1" dirty="0" smtClean="0"/>
              <a:t>Overview of the genomics pipeline</a:t>
            </a:r>
            <a:endParaRPr lang="en-GB" sz="1050" b="1" dirty="0"/>
          </a:p>
        </p:txBody>
      </p:sp>
      <p:pic>
        <p:nvPicPr>
          <p:cNvPr id="29" name="Picture 2" descr="GrinnAq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37" y="141965"/>
            <a:ext cx="3576984" cy="10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56967" y="253414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Raw sequencing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0157" y="3471433"/>
            <a:ext cx="15779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Quality control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600" i="1" dirty="0" err="1" smtClean="0">
                <a:solidFill>
                  <a:schemeClr val="accent1">
                    <a:lumMod val="75000"/>
                  </a:schemeClr>
                </a:solidFill>
              </a:rPr>
              <a:t>fastp</a:t>
            </a:r>
            <a:r>
              <a:rPr lang="en-GB" sz="1600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12687" y="4593453"/>
            <a:ext cx="299287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Estimation of gene expression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600" i="1" dirty="0" err="1" smtClean="0">
                <a:solidFill>
                  <a:schemeClr val="accent1">
                    <a:lumMod val="75000"/>
                  </a:schemeClr>
                </a:solidFill>
              </a:rPr>
              <a:t>kallisto</a:t>
            </a:r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472932" y="5623989"/>
            <a:ext cx="30723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Differential expression analysis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(DESeq2)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886469" y="3019933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wn Arrow 15"/>
          <p:cNvSpPr/>
          <p:nvPr/>
        </p:nvSpPr>
        <p:spPr>
          <a:xfrm>
            <a:off x="2886469" y="4243323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>
            <a:off x="2886468" y="5271212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886904" y="2402378"/>
            <a:ext cx="2244436" cy="61755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655" y="1513195"/>
            <a:ext cx="10918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GB" sz="2400" b="1" dirty="0" smtClean="0"/>
              <a:t>FASTQ files – the beginning of all genomics pipelines</a:t>
            </a:r>
            <a:endParaRPr lang="en-GB" sz="1050" b="1" dirty="0"/>
          </a:p>
        </p:txBody>
      </p:sp>
      <p:pic>
        <p:nvPicPr>
          <p:cNvPr id="29" name="Picture 2" descr="GrinnAq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37" y="141965"/>
            <a:ext cx="3576984" cy="10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96" y="3184082"/>
            <a:ext cx="7537546" cy="19033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4860175" y="2883382"/>
            <a:ext cx="6456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</a:rPr>
              <a:t>1) A 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sequence identifier with information about the sequencing run and the cluster. </a:t>
            </a:r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</a:rPr>
              <a:t>Can vary depending on 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software </a:t>
            </a:r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</a:rPr>
              <a:t>used to </a:t>
            </a:r>
            <a:r>
              <a:rPr lang="en-GB" sz="1600" dirty="0" err="1" smtClean="0">
                <a:solidFill>
                  <a:schemeClr val="accent1">
                    <a:lumMod val="75000"/>
                  </a:schemeClr>
                </a:solidFill>
              </a:rPr>
              <a:t>demultiplex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21042" y="3599580"/>
            <a:ext cx="1679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</a:rPr>
              <a:t>2) The sequence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74773" y="4194021"/>
            <a:ext cx="1867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</a:rPr>
              <a:t>3) Just a separator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3093" y="4937451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</a:rPr>
              <a:t>4) The 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base call </a:t>
            </a:r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</a:rPr>
              <a:t>quality scores. 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These are 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Phred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+33 encoded, using </a:t>
            </a:r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</a:rPr>
              <a:t>ASCII characters 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to represent the numerical quality </a:t>
            </a:r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</a:rPr>
              <a:t>scores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17704" y="5565103"/>
            <a:ext cx="6406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i="1" dirty="0">
                <a:solidFill>
                  <a:srgbClr val="444648"/>
                </a:solidFill>
              </a:rPr>
              <a:t>A quality score of 20 (Q20) represents an error rate of 1 in 100 (meaning every 100 </a:t>
            </a:r>
            <a:r>
              <a:rPr lang="en-GB" sz="1400" i="1" dirty="0" err="1">
                <a:solidFill>
                  <a:srgbClr val="444648"/>
                </a:solidFill>
              </a:rPr>
              <a:t>bp</a:t>
            </a:r>
            <a:r>
              <a:rPr lang="en-GB" sz="1400" i="1" dirty="0">
                <a:solidFill>
                  <a:srgbClr val="444648"/>
                </a:solidFill>
              </a:rPr>
              <a:t> sequencing read may contain an error), with a corresponding call accuracy of 99%. </a:t>
            </a:r>
            <a:endParaRPr lang="en-GB" sz="1400" i="1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21"/>
          <a:stretch/>
        </p:blipFill>
        <p:spPr bwMode="auto">
          <a:xfrm>
            <a:off x="893098" y="5542202"/>
            <a:ext cx="4136030" cy="129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ead alignment"/>
          <p:cNvPicPr>
            <a:picLocks noChangeAspect="1" noChangeArrowheads="1"/>
          </p:cNvPicPr>
          <p:nvPr/>
        </p:nvPicPr>
        <p:blipFill rotWithShape="1">
          <a:blip r:embed="rId5"/>
          <a:srcRect t="1" b="-42129"/>
          <a:stretch/>
        </p:blipFill>
        <p:spPr bwMode="auto">
          <a:xfrm>
            <a:off x="539655" y="2883381"/>
            <a:ext cx="11085103" cy="395799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4384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655" y="1513195"/>
            <a:ext cx="10918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GB" sz="2400" b="1" dirty="0" smtClean="0"/>
              <a:t>Overview of the genomics pipeline</a:t>
            </a:r>
            <a:endParaRPr lang="en-GB" sz="1050" b="1" dirty="0"/>
          </a:p>
        </p:txBody>
      </p:sp>
      <p:pic>
        <p:nvPicPr>
          <p:cNvPr id="29" name="Picture 2" descr="GrinnAq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37" y="141965"/>
            <a:ext cx="3576984" cy="10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56967" y="253414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Raw sequencing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0157" y="3471433"/>
            <a:ext cx="15779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Quality control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600" i="1" dirty="0" err="1" smtClean="0">
                <a:solidFill>
                  <a:schemeClr val="accent1">
                    <a:lumMod val="75000"/>
                  </a:schemeClr>
                </a:solidFill>
              </a:rPr>
              <a:t>fastp</a:t>
            </a:r>
            <a:r>
              <a:rPr lang="en-GB" sz="1600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12687" y="4593453"/>
            <a:ext cx="299287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Estimation of gene expression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600" i="1" dirty="0" err="1" smtClean="0">
                <a:solidFill>
                  <a:schemeClr val="accent1">
                    <a:lumMod val="75000"/>
                  </a:schemeClr>
                </a:solidFill>
              </a:rPr>
              <a:t>kallisto</a:t>
            </a:r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472932" y="5623989"/>
            <a:ext cx="30723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Differential expression analysis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(DESeq2)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886469" y="3019933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wn Arrow 15"/>
          <p:cNvSpPr/>
          <p:nvPr/>
        </p:nvSpPr>
        <p:spPr>
          <a:xfrm>
            <a:off x="2886469" y="4243323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>
            <a:off x="2886468" y="5271212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886904" y="3473771"/>
            <a:ext cx="2244436" cy="61755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655" y="1513195"/>
            <a:ext cx="10918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GB" sz="2400" b="1" dirty="0" smtClean="0"/>
              <a:t>FASTQ files – the beginning of all genomics pipelines</a:t>
            </a:r>
            <a:endParaRPr lang="en-GB" sz="1050" b="1" dirty="0"/>
          </a:p>
        </p:txBody>
      </p:sp>
      <p:pic>
        <p:nvPicPr>
          <p:cNvPr id="29" name="Picture 2" descr="GrinnAq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37" y="141965"/>
            <a:ext cx="3576984" cy="10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260764" y="2351368"/>
            <a:ext cx="6456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Fastq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files are usually </a:t>
            </a:r>
            <a:r>
              <a:rPr lang="en-GB" b="1" u="sng" dirty="0" smtClean="0">
                <a:solidFill>
                  <a:schemeClr val="accent1">
                    <a:lumMod val="75000"/>
                  </a:schemeClr>
                </a:solidFill>
              </a:rPr>
              <a:t>PAIRED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What are paired-end reads? – The Sequencing 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248" y="3097207"/>
            <a:ext cx="6870181" cy="282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417695" y="2243646"/>
            <a:ext cx="3299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We usually talk about read 1 and read 2, or left reads and right reads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8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655" y="1513195"/>
            <a:ext cx="10918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GB" sz="2400" b="1" dirty="0" smtClean="0"/>
              <a:t>Quality control – remove low quality bases and reads</a:t>
            </a:r>
            <a:endParaRPr lang="en-GB" sz="1050" b="1" dirty="0"/>
          </a:p>
        </p:txBody>
      </p:sp>
      <p:pic>
        <p:nvPicPr>
          <p:cNvPr id="29" name="Picture 2" descr="GrinnAq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37" y="141965"/>
            <a:ext cx="3576984" cy="10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60764" y="2351368"/>
            <a:ext cx="9246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Fastp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fast all-in-one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preprocessing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FastQ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files (https://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github.com/OpenGene/fastp)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105" y="2720700"/>
            <a:ext cx="4945380" cy="40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655" y="1513195"/>
            <a:ext cx="10918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GB" sz="2400" b="1" dirty="0" smtClean="0"/>
              <a:t>Overview of the genomics pipeline</a:t>
            </a:r>
            <a:endParaRPr lang="en-GB" sz="1050" b="1" dirty="0"/>
          </a:p>
        </p:txBody>
      </p:sp>
      <p:pic>
        <p:nvPicPr>
          <p:cNvPr id="29" name="Picture 2" descr="GrinnAq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37" y="141965"/>
            <a:ext cx="3576984" cy="10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56967" y="253414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Raw sequencing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0157" y="3471433"/>
            <a:ext cx="15779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Quality control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600" i="1" dirty="0" err="1" smtClean="0">
                <a:solidFill>
                  <a:schemeClr val="accent1">
                    <a:lumMod val="75000"/>
                  </a:schemeClr>
                </a:solidFill>
              </a:rPr>
              <a:t>fastp</a:t>
            </a:r>
            <a:r>
              <a:rPr lang="en-GB" sz="1600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12687" y="4593453"/>
            <a:ext cx="299287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Estimation of gene expression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600" i="1" dirty="0" err="1" smtClean="0">
                <a:solidFill>
                  <a:schemeClr val="accent1">
                    <a:lumMod val="75000"/>
                  </a:schemeClr>
                </a:solidFill>
              </a:rPr>
              <a:t>kallisto</a:t>
            </a:r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472932" y="5623989"/>
            <a:ext cx="30723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Differential expression analysis</a:t>
            </a:r>
          </a:p>
          <a:p>
            <a:pPr algn="ctr"/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(DESeq2)</a:t>
            </a:r>
            <a:endParaRPr lang="en-GB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886469" y="3019933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wn Arrow 15"/>
          <p:cNvSpPr/>
          <p:nvPr/>
        </p:nvSpPr>
        <p:spPr>
          <a:xfrm>
            <a:off x="2886469" y="4243323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>
            <a:off x="2886468" y="5271212"/>
            <a:ext cx="245308" cy="29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288388" y="4533895"/>
            <a:ext cx="3217170" cy="67711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6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655" y="1513195"/>
            <a:ext cx="10918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GB" sz="2400" b="1" dirty="0" smtClean="0"/>
              <a:t>Estimation of gene expression</a:t>
            </a:r>
            <a:endParaRPr lang="en-GB" sz="1050" b="1" dirty="0"/>
          </a:p>
        </p:txBody>
      </p:sp>
      <p:pic>
        <p:nvPicPr>
          <p:cNvPr id="29" name="Picture 2" descr="GrinnAq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37" y="141965"/>
            <a:ext cx="3576984" cy="10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100" y="2718456"/>
            <a:ext cx="6324133" cy="38739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4142" y="3309446"/>
            <a:ext cx="4874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Faster, less resource intensive and as accurate as traditional aligners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5373" y="3309445"/>
            <a:ext cx="518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+ </a:t>
            </a:r>
          </a:p>
        </p:txBody>
      </p:sp>
      <p:sp>
        <p:nvSpPr>
          <p:cNvPr id="9" name="Rectangle 8"/>
          <p:cNvSpPr/>
          <p:nvPr/>
        </p:nvSpPr>
        <p:spPr>
          <a:xfrm>
            <a:off x="496937" y="4009117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-</a:t>
            </a:r>
            <a:r>
              <a:rPr lang="en-GB" sz="3600" dirty="0" smtClean="0">
                <a:solidFill>
                  <a:srgbClr val="00B050"/>
                </a:solidFill>
              </a:rPr>
              <a:t> </a:t>
            </a:r>
            <a:endParaRPr lang="en-GB" sz="3600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4142" y="4067253"/>
            <a:ext cx="4874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Only for gene expression analyses, not valid for other downstream analysis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76307" y="1440343"/>
            <a:ext cx="41092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GB" b="1" dirty="0" err="1" smtClean="0">
                <a:solidFill>
                  <a:schemeClr val="accent1">
                    <a:lumMod val="75000"/>
                  </a:schemeClr>
                </a:solidFill>
              </a:rPr>
              <a:t>Kallisto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GB" b="1" dirty="0" err="1" smtClean="0">
                <a:solidFill>
                  <a:schemeClr val="accent1">
                    <a:lumMod val="75000"/>
                  </a:schemeClr>
                </a:solidFill>
              </a:rPr>
              <a:t>pseudoalignment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against a transcriptome to estimate 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expression</a:t>
            </a:r>
          </a:p>
          <a:p>
            <a:pPr>
              <a:spcBef>
                <a:spcPts val="576"/>
              </a:spcBef>
            </a:pPr>
            <a:endParaRPr lang="en-GB" sz="9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ts val="576"/>
              </a:spcBef>
            </a:pPr>
            <a:r>
              <a:rPr lang="en-GB" sz="1100" b="1" dirty="0">
                <a:solidFill>
                  <a:schemeClr val="accent1">
                    <a:lumMod val="75000"/>
                  </a:schemeClr>
                </a:solidFill>
              </a:rPr>
              <a:t>(https://pachterlab.github.io/kallisto</a:t>
            </a:r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/)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3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Elogo">
  <a:themeElements>
    <a:clrScheme name="UOE monochrome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OE monochrome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E monochrome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E monochrome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E monochrome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E monochrome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E monochrome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E monochrome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3524EAF67B0A42BAC0017202052094" ma:contentTypeVersion="5" ma:contentTypeDescription="Create a new document." ma:contentTypeScope="" ma:versionID="3d0f9796777324a16f3593f4e4efadeb">
  <xsd:schema xmlns:xsd="http://www.w3.org/2001/XMLSchema" xmlns:xs="http://www.w3.org/2001/XMLSchema" xmlns:p="http://schemas.microsoft.com/office/2006/metadata/properties" xmlns:ns3="72547d64-87b3-48ac-ac39-bbcd68f94795" xmlns:ns4="05011ad1-e236-4218-95c9-97e5711e0726" targetNamespace="http://schemas.microsoft.com/office/2006/metadata/properties" ma:root="true" ma:fieldsID="10b1e6c56c4efae4b425d347bd4a5f7b" ns3:_="" ns4:_="">
    <xsd:import namespace="72547d64-87b3-48ac-ac39-bbcd68f94795"/>
    <xsd:import namespace="05011ad1-e236-4218-95c9-97e5711e07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47d64-87b3-48ac-ac39-bbcd68f947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11ad1-e236-4218-95c9-97e5711e072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6EBD55-2066-432C-8B93-F5965ADCD7FC}">
  <ds:schemaRefs>
    <ds:schemaRef ds:uri="http://purl.org/dc/terms/"/>
    <ds:schemaRef ds:uri="72547d64-87b3-48ac-ac39-bbcd68f94795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5011ad1-e236-4218-95c9-97e5711e072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68F2CBB-091B-43E2-8033-E2F1370CF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547d64-87b3-48ac-ac39-bbcd68f94795"/>
    <ds:schemaRef ds:uri="05011ad1-e236-4218-95c9-97e5711e0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B43A6B-B967-49FF-8465-B0422EAC23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13577</TotalTime>
  <Words>611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Adobe Fan Heiti Std B</vt:lpstr>
      <vt:lpstr>Arial</vt:lpstr>
      <vt:lpstr>Calibri</vt:lpstr>
      <vt:lpstr>Calibri Light</vt:lpstr>
      <vt:lpstr>M Perpetua</vt:lpstr>
      <vt:lpstr>Times New Roman</vt:lpstr>
      <vt:lpstr>UoElogo</vt:lpstr>
      <vt:lpstr>Office Theme</vt:lpstr>
      <vt:lpstr>GRINNAQUA – GENOMICS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 2021</dc:title>
  <dc:creator>BRADY Charlotte</dc:creator>
  <cp:lastModifiedBy>Diego Robledo</cp:lastModifiedBy>
  <cp:revision>434</cp:revision>
  <dcterms:created xsi:type="dcterms:W3CDTF">2018-10-12T15:36:03Z</dcterms:created>
  <dcterms:modified xsi:type="dcterms:W3CDTF">2023-03-15T14:59:39Z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0x010100893524EAF67B0A42BAC0017202052094</vt:lpwstr>
  </property>
</Properties>
</file>