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2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3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0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7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3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6259-26DC-4F86-ACE3-8CD0BC1E069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C425-22DA-404F-8F79-67D983242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42899" y="1203189"/>
            <a:ext cx="8100532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200" dirty="0"/>
              <a:t>Классификация способов резервирования и расчет надежности при различных видах резервирования. Основные технические состояния, дефекты, повреждения, отказы. Характеристики надежности электрических схем с одновременным учетом отказов типов «обрыв» и «короткое замыкание».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072893" y="5486400"/>
            <a:ext cx="30175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tx1"/>
                </a:solidFill>
              </a:rPr>
              <a:t>Мазаева Е.М</a:t>
            </a:r>
          </a:p>
          <a:p>
            <a:pPr algn="ctr"/>
            <a:r>
              <a:rPr lang="ru-RU" sz="3600" dirty="0" smtClean="0">
                <a:ln w="0"/>
              </a:rPr>
              <a:t>Гр.1934</a:t>
            </a:r>
            <a:endParaRPr lang="ru-RU" sz="36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3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5999" y="618545"/>
            <a:ext cx="9725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объекта из одного вышестоящего технического состояния в нижестоящее происходит вследствие определённых событий: отказов и повреждений.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Отказ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событие, заключающееся в нарушении работоспособного состояния объекта.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Повреждение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событие, заключающееся в нарушении исправного состояния при сохранении работоспособного состояния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Дефект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- каждое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отдельное несоответствие продукции установленным требованиям.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8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6040" t="22350" r="23549" b="10147"/>
          <a:stretch/>
        </p:blipFill>
        <p:spPr bwMode="auto">
          <a:xfrm>
            <a:off x="960582" y="406400"/>
            <a:ext cx="10510982" cy="5763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723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3602" t="23717" r="26884" b="14816"/>
          <a:stretch/>
        </p:blipFill>
        <p:spPr bwMode="auto">
          <a:xfrm>
            <a:off x="1537363" y="860598"/>
            <a:ext cx="8835073" cy="4598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976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873" y="94964"/>
            <a:ext cx="11425382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исключения одновременного влияния отказов типа "обрыв" и КЗ на надежность системы, необходимо применять параллельно-последовательное соединение элементов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3084" t="48119" r="56130" b="20183"/>
          <a:stretch/>
        </p:blipFill>
        <p:spPr bwMode="auto">
          <a:xfrm>
            <a:off x="4433859" y="1167592"/>
            <a:ext cx="3407410" cy="1973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89564" y="3550829"/>
            <a:ext cx="6096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500" marR="571500">
              <a:spcBef>
                <a:spcPts val="1500"/>
              </a:spcBef>
              <a:spcAft>
                <a:spcPts val="1500"/>
              </a:spcAft>
            </a:pPr>
            <a:r>
              <a:rPr lang="ru-RU" sz="2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указанных условиях вероятность безотказной работы системы: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 marR="571500" algn="ctr">
              <a:spcBef>
                <a:spcPts val="1500"/>
              </a:spcBef>
              <a:spcAft>
                <a:spcPts val="1500"/>
              </a:spcAft>
            </a:pPr>
            <a:r>
              <a:rPr lang="de-DE" sz="24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de-DE" sz="2400" baseline="-250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de-DE" sz="2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(t)=[ 1-Q</a:t>
            </a:r>
            <a:r>
              <a:rPr lang="ru-RU" sz="2400" baseline="-250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кз</a:t>
            </a:r>
            <a:r>
              <a:rPr lang="de-DE" sz="2400" baseline="300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de-DE" sz="2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(t)]</a:t>
            </a:r>
            <a:r>
              <a:rPr lang="de-DE" sz="2400" baseline="300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de-DE" sz="2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{ 1-(1-Q</a:t>
            </a:r>
            <a:r>
              <a:rPr lang="de-DE" sz="2400" baseline="-250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de-DE" sz="2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(t))</a:t>
            </a:r>
            <a:r>
              <a:rPr lang="de-DE" sz="2400" baseline="300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de-DE" sz="2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de-DE" sz="2400" baseline="300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9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271" y="2105189"/>
            <a:ext cx="10843491" cy="3073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marR="571500" algn="ctr">
              <a:spcBef>
                <a:spcPts val="1500"/>
              </a:spcBef>
              <a:spcAft>
                <a:spcPts val="1500"/>
              </a:spcAft>
            </a:pPr>
            <a:r>
              <a:rPr lang="ru-RU" b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источников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1.Решетов Д.Н. и др. Надежность машин: Уч. пособие для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машиностр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спец. вузов/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Д.Н.Решетов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А.С.Иванов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В.З.Фадеев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Под ред.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Д.Н.Решетова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– М.: Высшая школа, 1988. – 234с., 190с., 267с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Воробьев В.Г., Константинов В.Д. Надежность и техническая диагностика авиационного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оборудования</a:t>
            </a:r>
          </a:p>
          <a:p>
            <a:endParaRPr lang="ru-RU" sz="32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Воробьев В.Г., Константинов В.Д. Техническая эксплуатация авиационного оборудования</a:t>
            </a:r>
            <a:endParaRPr lang="ru-RU" sz="32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 smtClean="0">
                <a:solidFill>
                  <a:srgbClr val="585858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571500" algn="just">
              <a:spcBef>
                <a:spcPts val="1500"/>
              </a:spcBef>
              <a:spcAft>
                <a:spcPts val="1500"/>
              </a:spcAft>
            </a:pPr>
            <a:r>
              <a:rPr lang="ru-RU" b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2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1001" y="345254"/>
            <a:ext cx="9300891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/>
              <a:t>Резервированием </a:t>
            </a:r>
            <a:r>
              <a:rPr lang="ru-RU" sz="3600" dirty="0"/>
              <a:t>называется применение дополнительных средств и/или возможностей с целью сохранения работоспособного состояния объекта при отказе одного или нескольких его элементов. </a:t>
            </a:r>
            <a:endParaRPr lang="ru-RU" sz="3600" dirty="0" smtClean="0"/>
          </a:p>
          <a:p>
            <a:pPr algn="ctr"/>
            <a:endParaRPr lang="ru-RU" sz="3600" dirty="0" smtClean="0"/>
          </a:p>
          <a:p>
            <a:pPr algn="ctr"/>
            <a:endParaRPr lang="ru-RU" sz="3200" dirty="0"/>
          </a:p>
          <a:p>
            <a:pPr algn="ctr"/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1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991" y="1295553"/>
            <a:ext cx="918461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/>
              <a:t>Существуют разнообразные методы резервирования. Их разделяют по следующим признакам: вид резервирования, способ соединения элементов, кратность резервирования, способ включения резерва, режим его работы, восстанавливаемость.</a:t>
            </a:r>
          </a:p>
        </p:txBody>
      </p:sp>
    </p:spTree>
    <p:extLst>
      <p:ext uri="{BB962C8B-B14F-4D97-AF65-F5344CB8AC3E}">
        <p14:creationId xmlns:p14="http://schemas.microsoft.com/office/powerpoint/2010/main" val="291686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1550" t="20981" r="25858" b="23147"/>
          <a:stretch/>
        </p:blipFill>
        <p:spPr bwMode="auto">
          <a:xfrm>
            <a:off x="1117599" y="507999"/>
            <a:ext cx="9550400" cy="5514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672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8670" y="195855"/>
            <a:ext cx="10013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Общее горячее резервирование  с целой кратностью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36686" t="25086" r="37146" b="56670"/>
          <a:stretch/>
        </p:blipFill>
        <p:spPr bwMode="auto">
          <a:xfrm>
            <a:off x="646560" y="1016210"/>
            <a:ext cx="4996858" cy="2549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41176" t="63398" r="39711" b="25655"/>
          <a:stretch/>
        </p:blipFill>
        <p:spPr bwMode="auto">
          <a:xfrm>
            <a:off x="6805026" y="1420151"/>
            <a:ext cx="3842405" cy="1557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73809" y="3678535"/>
            <a:ext cx="82187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/>
              <a:t>Этот вид резервирования наиболее целесообразно использовать для резервирования достаточно надежных объектов разового использования с коротким временем непрерывной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21112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7542" y="370698"/>
            <a:ext cx="8956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ln w="0"/>
              </a:rPr>
              <a:t>Раздельное горячее резервирование с целой кратностью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0021" t="22805" r="34068" b="59407"/>
          <a:stretch/>
        </p:blipFill>
        <p:spPr bwMode="auto">
          <a:xfrm>
            <a:off x="806833" y="1065472"/>
            <a:ext cx="5289178" cy="2030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2709" t="71555" r="32144" b="20410"/>
          <a:stretch/>
        </p:blipFill>
        <p:spPr bwMode="auto">
          <a:xfrm>
            <a:off x="5791200" y="1535883"/>
            <a:ext cx="5378420" cy="1477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07356" y="3268015"/>
            <a:ext cx="8942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прочих равных условиях раздельное резервирование дает существенное повышение надежности по сравнению с общим резервированием. Раздельное резервирование используется для повышения надежности объектов с большим числом элементов и длительным временем использования.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0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71876" y="131772"/>
            <a:ext cx="51558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</a:rPr>
              <a:t>Мажоритарное резервирование</a:t>
            </a:r>
            <a:endParaRPr lang="ru-RU" sz="28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43228" t="24857" r="39198" b="48917"/>
          <a:stretch/>
        </p:blipFill>
        <p:spPr bwMode="auto">
          <a:xfrm>
            <a:off x="1386579" y="654991"/>
            <a:ext cx="4441565" cy="2802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0273" t="41277" r="25345" b="41847"/>
          <a:stretch/>
        </p:blipFill>
        <p:spPr bwMode="auto">
          <a:xfrm>
            <a:off x="5578764" y="951346"/>
            <a:ext cx="6613235" cy="2505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54737" y="3457170"/>
            <a:ext cx="9190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Резервирование с дробной кратностью нецелесообразно использовать для объектов с длительным временем непрерывной работы.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5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9466" y="247157"/>
            <a:ext cx="10071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Общее холодное резервирование с целой кратностью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40278" t="33067" r="35992" b="50057"/>
          <a:stretch/>
        </p:blipFill>
        <p:spPr bwMode="auto">
          <a:xfrm>
            <a:off x="568757" y="1160838"/>
            <a:ext cx="4649788" cy="32171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182637" y="2154615"/>
                <a:ext cx="3952942" cy="101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d>
                        <m:d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ru-RU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𝐦</m:t>
                          </m:r>
                        </m:sup>
                        <m:e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ru-R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ru-R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ru-RU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0">
                                      <a:latin typeface="Cambria Math" panose="02040503050406030204" pitchFamily="18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ru-RU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ru-RU" b="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b="1" i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b="1" i="0">
                                              <a:latin typeface="Cambria Math" panose="02040503050406030204" pitchFamily="18" charset="0"/>
                                            </a:rPr>
                                            <m:t>𝛌</m:t>
                                          </m:r>
                                        </m:e>
                                        <m:sub>
                                          <m:r>
                                            <a:rPr lang="ru-RU" b="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b="1" i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  <m:sSup>
                                        <m:sSupPr>
                                          <m:ctrlPr>
                                            <a:rPr lang="ru-RU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/>
                                        <m:sup/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ru-R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ru-RU" b="0" i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37" y="2154615"/>
                <a:ext cx="3952942" cy="1015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5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75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346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Лиза Мазаева</dc:creator>
  <cp:lastModifiedBy>Лиза Мазаева</cp:lastModifiedBy>
  <cp:revision>8</cp:revision>
  <dcterms:created xsi:type="dcterms:W3CDTF">2022-04-04T07:40:49Z</dcterms:created>
  <dcterms:modified xsi:type="dcterms:W3CDTF">2022-04-18T08:53:07Z</dcterms:modified>
</cp:coreProperties>
</file>