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sldIdLst>
    <p:sldId id="282" r:id="rId2"/>
    <p:sldId id="286" r:id="rId3"/>
    <p:sldId id="285" r:id="rId4"/>
    <p:sldId id="287" r:id="rId5"/>
    <p:sldId id="289" r:id="rId6"/>
    <p:sldId id="290" r:id="rId7"/>
    <p:sldId id="291" r:id="rId8"/>
    <p:sldId id="288" r:id="rId9"/>
    <p:sldId id="292" r:id="rId10"/>
    <p:sldId id="293" r:id="rId11"/>
    <p:sldId id="29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B3B3"/>
    <a:srgbClr val="C8102E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7796A-1C37-4FA8-BBA6-BC91C28DF379}" type="datetimeFigureOut">
              <a:rPr lang="en-US" smtClean="0"/>
              <a:t>4/16/2022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E8579-D081-4282-83BD-DE127B903E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52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ctr">
            <a:normAutofit/>
          </a:bodyPr>
          <a:lstStyle>
            <a:lvl1pPr>
              <a:defRPr sz="3600" cap="small" baseline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cap="small" baseline="0"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2DBB07D-C4F8-42EC-8DEE-7A2EEB9089B6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A938A05-F9FB-499E-B0CC-19675191CB28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526D7D3-955C-4BE7-AE67-3B98DCA7E10B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59F79A0-A901-415D-9EDE-9E065A1BD403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ctr">
            <a:normAutofit/>
          </a:bodyPr>
          <a:lstStyle>
            <a:lvl1pPr>
              <a:defRPr sz="3600" cap="small" baseline="0">
                <a:solidFill>
                  <a:srgbClr val="13294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cap="small" baseline="0">
                <a:solidFill>
                  <a:srgbClr val="B1B3B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C2DBB07D-C4F8-42EC-8DEE-7A2EEB9089B6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36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369604"/>
            <a:ext cx="2844799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9671CA29-1894-4D7D-9447-99F8002AB3A9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9604"/>
            <a:ext cx="1052508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12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/>
        </p:nvSpPr>
        <p:spPr>
          <a:xfrm>
            <a:off x="440286" y="614407"/>
            <a:ext cx="11309338" cy="1554480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369604"/>
            <a:ext cx="2844799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9671CA29-1894-4D7D-9447-99F8002AB3A9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9604"/>
            <a:ext cx="1052508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408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rgbClr val="13294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C99E020-C39A-46E5-BEBA-1DAC17C803FF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854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2A4973C1-44D3-4422-B015-081A5E8DFD36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501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2D72C85E-48EE-4FC1-AA4F-7F844EFEDFE1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306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934CB762-6D31-4026-9098-C6B0D644D1E2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8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369604"/>
            <a:ext cx="2844799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671CA29-1894-4D7D-9447-99F8002AB3A9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9604"/>
            <a:ext cx="1052508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AE76A414-EBCA-47A8-AB72-79372EB2B3CD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907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3843458C-437B-478B-8585-FB68531A7999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40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13294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1A938A05-F9FB-499E-B0CC-19675191CB28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138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E526D7D3-955C-4BE7-AE67-3B98DCA7E10B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3374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759F79A0-A901-415D-9EDE-9E065A1BD403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7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/>
        </p:nvSpPr>
        <p:spPr>
          <a:xfrm>
            <a:off x="440286" y="614407"/>
            <a:ext cx="11309338" cy="15544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369604"/>
            <a:ext cx="2844799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671CA29-1894-4D7D-9447-99F8002AB3A9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9604"/>
            <a:ext cx="1052508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7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C99E020-C39A-46E5-BEBA-1DAC17C803FF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A4973C1-44D3-4422-B015-081A5E8DFD36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D72C85E-48EE-4FC1-AA4F-7F844EFEDFE1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34CB762-6D31-4026-9098-C6B0D644D1E2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E76A414-EBCA-47A8-AB72-79372EB2B3CD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6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843458C-437B-478B-8585-FB68531A7999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36960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EFCF9BF-2E43-434C-8EA9-84C0B70B4CD5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365278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36960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13294B"/>
          </a:solidFill>
          <a:ln>
            <a:solidFill>
              <a:srgbClr val="13294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72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small" baseline="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roslyns@mail.smu.edu" TargetMode="Externa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C15CF7-14A8-4B96-8AD4-7DFEB9CAAB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Employee Attrition and Salary Analysis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CFA6E27-5EA7-4AF1-82A5-258E6F0F24F2}"/>
              </a:ext>
            </a:extLst>
          </p:cNvPr>
          <p:cNvSpPr txBox="1">
            <a:spLocks/>
          </p:cNvSpPr>
          <p:nvPr/>
        </p:nvSpPr>
        <p:spPr>
          <a:xfrm>
            <a:off x="599227" y="3490057"/>
            <a:ext cx="10993546" cy="1539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small" baseline="0">
                <a:solidFill>
                  <a:srgbClr val="B1B3B3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</a:rPr>
              <a:t>Roslyn Smith</a:t>
            </a:r>
          </a:p>
          <a:p>
            <a:r>
              <a:rPr lang="en-US" sz="4000" dirty="0">
                <a:solidFill>
                  <a:schemeClr val="bg1"/>
                </a:solidFill>
              </a:rPr>
              <a:t>April 16, 2022</a:t>
            </a:r>
          </a:p>
        </p:txBody>
      </p:sp>
    </p:spTree>
    <p:extLst>
      <p:ext uri="{BB962C8B-B14F-4D97-AF65-F5344CB8AC3E}">
        <p14:creationId xmlns:p14="http://schemas.microsoft.com/office/powerpoint/2010/main" val="1455143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D437-8990-40FA-9CF7-024A9A99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Monthly Income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CB707-43C4-43AF-BCFF-C12B4A1A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582EC0A8-1519-4B5B-B421-ACE66BEC69A1}"/>
              </a:ext>
            </a:extLst>
          </p:cNvPr>
          <p:cNvSpPr txBox="1">
            <a:spLocks/>
          </p:cNvSpPr>
          <p:nvPr/>
        </p:nvSpPr>
        <p:spPr>
          <a:xfrm>
            <a:off x="581192" y="1965884"/>
            <a:ext cx="11119396" cy="13558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A linear regression model was used in order to predict income.  Similar to classifying attrition, 75% of the employee data was split into a training set and the remaining was used as a test set in order to test the accuracy of the model.</a:t>
            </a:r>
          </a:p>
          <a:p>
            <a:pPr marL="0" indent="0">
              <a:buClr>
                <a:schemeClr val="tx1"/>
              </a:buClr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The initial linear model was run without any filters on variables to determine the best variables to include.  Based on the results, the metrics used for the model were: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3DA8148F-0216-4354-A99E-ED6B9C7CCDC2}"/>
              </a:ext>
            </a:extLst>
          </p:cNvPr>
          <p:cNvSpPr txBox="1">
            <a:spLocks/>
          </p:cNvSpPr>
          <p:nvPr/>
        </p:nvSpPr>
        <p:spPr>
          <a:xfrm>
            <a:off x="725778" y="3471805"/>
            <a:ext cx="3108960" cy="8415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Business Travel Frequency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Job Level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F94B2F72-00F6-467F-9296-07BDD6C11774}"/>
              </a:ext>
            </a:extLst>
          </p:cNvPr>
          <p:cNvSpPr txBox="1">
            <a:spLocks/>
          </p:cNvSpPr>
          <p:nvPr/>
        </p:nvSpPr>
        <p:spPr>
          <a:xfrm>
            <a:off x="514530" y="4497619"/>
            <a:ext cx="11252719" cy="7103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In using these variables, we were able to get a Root Mean Square Error (RMSE) of 1,122.  The RMSE measures how concentrated the data is around the line of best fit.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309C0668-1117-45DD-AD25-C1618FDE25AF}"/>
              </a:ext>
            </a:extLst>
          </p:cNvPr>
          <p:cNvSpPr txBox="1">
            <a:spLocks/>
          </p:cNvSpPr>
          <p:nvPr/>
        </p:nvSpPr>
        <p:spPr>
          <a:xfrm>
            <a:off x="4658703" y="3471805"/>
            <a:ext cx="3108960" cy="8415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Job Role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Total Working Years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BFCED835-F78F-42D4-914E-0648E5640DFD}"/>
              </a:ext>
            </a:extLst>
          </p:cNvPr>
          <p:cNvSpPr txBox="1">
            <a:spLocks/>
          </p:cNvSpPr>
          <p:nvPr/>
        </p:nvSpPr>
        <p:spPr>
          <a:xfrm>
            <a:off x="8591628" y="3471805"/>
            <a:ext cx="3108960" cy="3767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Years Since Last Promotion</a:t>
            </a:r>
          </a:p>
        </p:txBody>
      </p:sp>
    </p:spTree>
    <p:extLst>
      <p:ext uri="{BB962C8B-B14F-4D97-AF65-F5344CB8AC3E}">
        <p14:creationId xmlns:p14="http://schemas.microsoft.com/office/powerpoint/2010/main" val="180191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44D766-F71C-4787-9EE7-8DAB979B4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29" y="655273"/>
            <a:ext cx="11029615" cy="1497507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cap="small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A182D-9202-4046-9272-501CE733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58816-2A44-4E82-8A51-D07E50198E95}"/>
              </a:ext>
            </a:extLst>
          </p:cNvPr>
          <p:cNvSpPr txBox="1"/>
          <p:nvPr/>
        </p:nvSpPr>
        <p:spPr>
          <a:xfrm>
            <a:off x="1446025" y="2538312"/>
            <a:ext cx="9299951" cy="1781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Contact Information: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Roslyn Smith 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roslyns@mail.smu.edu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2272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C5272E-5E19-481B-A21F-6E3CA2CC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Adjustments</a:t>
            </a:r>
            <a:endParaRPr lang="en-US" cap="non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54CBDB-E838-42A0-9544-B45F03CF0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1600" dirty="0">
                <a:solidFill>
                  <a:schemeClr val="tx1"/>
                </a:solidFill>
              </a:rPr>
              <a:t>Adjustments to data provided - I excluded employee unique identifiers as well as columns with same data from the analysis to better group employees and reduce dataset.  In addition, I converted the Attrition Yes / No indicators to binary 0/1 in order to better run a model.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600" u="sng" dirty="0">
                <a:solidFill>
                  <a:schemeClr val="tx1"/>
                </a:solidFill>
              </a:rPr>
              <a:t>Columns Excluded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Employee Unique Identifiers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ID and Employee Number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Columns with no differentiation in data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Employee Count: Value is all 1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Over 18: Value is all Yes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Standard Hours: Value is all 80 hours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4B82F-8484-4661-8B12-4A4F4A8C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19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C5272E-5E19-481B-A21F-6E3CA2CC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Attrition Model</a:t>
            </a:r>
            <a:br>
              <a:rPr lang="en-US" dirty="0"/>
            </a:br>
            <a:r>
              <a:rPr lang="en-US" sz="2000" cap="none" dirty="0"/>
              <a:t>Create an initial model to determine significant variables that impact attrition</a:t>
            </a:r>
            <a:endParaRPr lang="en-US" sz="2400" cap="non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54CBDB-E838-42A0-9544-B45F03CF0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41155"/>
            <a:ext cx="4087061" cy="3505559"/>
          </a:xfrm>
          <a:solidFill>
            <a:schemeClr val="bg1">
              <a:lumMod val="95000"/>
            </a:schemeClr>
          </a:solidFill>
          <a:ln>
            <a:solidFill>
              <a:srgbClr val="B1B3B3"/>
            </a:solidFill>
          </a:ln>
        </p:spPr>
        <p:txBody>
          <a:bodyPr anchor="ctr">
            <a:no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dirty="0">
                <a:solidFill>
                  <a:schemeClr val="tx1"/>
                </a:solidFill>
              </a:rPr>
              <a:t>In running a linear regression model with all variables, the variables with the most significance were: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Overtime completed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Job Involvement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Job Satisfaction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Number of Companies Worked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Marital Status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4B82F-8484-4661-8B12-4A4F4A8C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BA8472-DA77-4D14-95A0-674CE7446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331575"/>
              </p:ext>
            </p:extLst>
          </p:nvPr>
        </p:nvGraphicFramePr>
        <p:xfrm>
          <a:off x="4767779" y="2241156"/>
          <a:ext cx="6795992" cy="27432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3134682943"/>
                    </a:ext>
                  </a:extLst>
                </a:gridCol>
                <a:gridCol w="1013198">
                  <a:extLst>
                    <a:ext uri="{9D8B030D-6E8A-4147-A177-3AD203B41FA5}">
                      <a16:colId xmlns:a16="http://schemas.microsoft.com/office/drawing/2014/main" val="51700336"/>
                    </a:ext>
                  </a:extLst>
                </a:gridCol>
                <a:gridCol w="1013198">
                  <a:extLst>
                    <a:ext uri="{9D8B030D-6E8A-4147-A177-3AD203B41FA5}">
                      <a16:colId xmlns:a16="http://schemas.microsoft.com/office/drawing/2014/main" val="3072501581"/>
                    </a:ext>
                  </a:extLst>
                </a:gridCol>
                <a:gridCol w="1013198">
                  <a:extLst>
                    <a:ext uri="{9D8B030D-6E8A-4147-A177-3AD203B41FA5}">
                      <a16:colId xmlns:a16="http://schemas.microsoft.com/office/drawing/2014/main" val="1054278489"/>
                    </a:ext>
                  </a:extLst>
                </a:gridCol>
                <a:gridCol w="1013198">
                  <a:extLst>
                    <a:ext uri="{9D8B030D-6E8A-4147-A177-3AD203B41FA5}">
                      <a16:colId xmlns:a16="http://schemas.microsoft.com/office/drawing/2014/main" val="208589516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Estimate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Std. Error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 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Pr(&gt;|t|)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804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 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2.00E-16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5184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 Involvement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(0.08)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(5.18)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2.73E-07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28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 Satisfaction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(0.04)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(4.35)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1.52E-05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3693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Companies Worked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4.78E-05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6413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Marital Status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8.42E-04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371127"/>
                  </a:ext>
                </a:extLst>
              </a:tr>
            </a:tbl>
          </a:graphicData>
        </a:graphic>
      </p:graphicFrame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63F01FA0-6D28-44A2-8214-884FDB4D4A0C}"/>
              </a:ext>
            </a:extLst>
          </p:cNvPr>
          <p:cNvSpPr txBox="1">
            <a:spLocks/>
          </p:cNvSpPr>
          <p:nvPr/>
        </p:nvSpPr>
        <p:spPr>
          <a:xfrm>
            <a:off x="4819581" y="5272396"/>
            <a:ext cx="6791227" cy="4743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tx1"/>
              </a:buClr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All these variables were considered significant at a 99.9% level with p-values less than 0.001.</a:t>
            </a:r>
          </a:p>
        </p:txBody>
      </p:sp>
    </p:spTree>
    <p:extLst>
      <p:ext uri="{BB962C8B-B14F-4D97-AF65-F5344CB8AC3E}">
        <p14:creationId xmlns:p14="http://schemas.microsoft.com/office/powerpoint/2010/main" val="414802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F97D-7B26-46D2-A722-285A9925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vs. Top 3 Significant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ADF96-4862-4899-9532-72882E4F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62F8821-0A77-4DD8-94B9-61FFB538F435}"/>
              </a:ext>
            </a:extLst>
          </p:cNvPr>
          <p:cNvSpPr txBox="1">
            <a:spLocks/>
          </p:cNvSpPr>
          <p:nvPr/>
        </p:nvSpPr>
        <p:spPr>
          <a:xfrm>
            <a:off x="501063" y="5142046"/>
            <a:ext cx="3310128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1B3B3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The column chart shows a higher percentage of employees who worked overtime also </a:t>
            </a:r>
            <a:r>
              <a:rPr lang="en-US" dirty="0" err="1">
                <a:solidFill>
                  <a:schemeClr val="tx1"/>
                </a:solidFill>
              </a:rPr>
              <a:t>attrited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474C15-3FEB-4EDF-BB8F-9A517921F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581" y="1954000"/>
            <a:ext cx="3306666" cy="26971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4967D2E-F52D-4CE5-84FF-E4503607B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322" y="1954000"/>
            <a:ext cx="3306666" cy="26971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1BAA92B-687D-4767-B3C7-A6BA99817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63" y="1954000"/>
            <a:ext cx="3306666" cy="2697143"/>
          </a:xfrm>
          <a:prstGeom prst="rect">
            <a:avLst/>
          </a:prstGeom>
        </p:spPr>
      </p:pic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BB75CD09-74A4-4AD7-B523-5E6A65FC3F85}"/>
              </a:ext>
            </a:extLst>
          </p:cNvPr>
          <p:cNvSpPr txBox="1">
            <a:spLocks/>
          </p:cNvSpPr>
          <p:nvPr/>
        </p:nvSpPr>
        <p:spPr>
          <a:xfrm>
            <a:off x="4451322" y="5142045"/>
            <a:ext cx="3310128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1B3B3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As job involvement increases, we see a decrease in attrition.  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370B341A-7781-4200-931B-0CF64759632E}"/>
              </a:ext>
            </a:extLst>
          </p:cNvPr>
          <p:cNvSpPr txBox="1">
            <a:spLocks/>
          </p:cNvSpPr>
          <p:nvPr/>
        </p:nvSpPr>
        <p:spPr>
          <a:xfrm>
            <a:off x="8401581" y="5142045"/>
            <a:ext cx="3310128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1B3B3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Similar to job involvement, we see an inverse trend with job satisfaction and attrition.</a:t>
            </a:r>
          </a:p>
        </p:txBody>
      </p:sp>
    </p:spTree>
    <p:extLst>
      <p:ext uri="{BB962C8B-B14F-4D97-AF65-F5344CB8AC3E}">
        <p14:creationId xmlns:p14="http://schemas.microsoft.com/office/powerpoint/2010/main" val="308648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F97D-7B26-46D2-A722-285A9925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vs. Other Significant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ADF96-4862-4899-9532-72882E4F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62F8821-0A77-4DD8-94B9-61FFB538F435}"/>
              </a:ext>
            </a:extLst>
          </p:cNvPr>
          <p:cNvSpPr txBox="1">
            <a:spLocks/>
          </p:cNvSpPr>
          <p:nvPr/>
        </p:nvSpPr>
        <p:spPr>
          <a:xfrm>
            <a:off x="874293" y="5112114"/>
            <a:ext cx="4572000" cy="11704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1B3B3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As there is an increase in the number of companies the employees worked with, we see an increasing trend of attrition.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BB75CD09-74A4-4AD7-B523-5E6A65FC3F85}"/>
              </a:ext>
            </a:extLst>
          </p:cNvPr>
          <p:cNvSpPr txBox="1">
            <a:spLocks/>
          </p:cNvSpPr>
          <p:nvPr/>
        </p:nvSpPr>
        <p:spPr>
          <a:xfrm>
            <a:off x="6538580" y="5112114"/>
            <a:ext cx="4572000" cy="1167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1B3B3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Employees’ personal life also impact attrition.  There is a higher proportion of single employees that </a:t>
            </a:r>
            <a:r>
              <a:rPr lang="en-US" dirty="0" err="1">
                <a:solidFill>
                  <a:schemeClr val="tx1"/>
                </a:solidFill>
              </a:rPr>
              <a:t>attrited</a:t>
            </a:r>
            <a:r>
              <a:rPr lang="en-US" dirty="0">
                <a:solidFill>
                  <a:schemeClr val="tx1"/>
                </a:solidFill>
              </a:rPr>
              <a:t> when compared to married or divorced employees.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2553B-6F87-421F-986A-BC9A83CB6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960" y="1926886"/>
            <a:ext cx="3306666" cy="2697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948863-1794-4649-918A-53B88E059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247" y="1926886"/>
            <a:ext cx="3306666" cy="269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59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F97D-7B26-46D2-A722-285A9925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vs. Additional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ADF96-4862-4899-9532-72882E4F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62F8821-0A77-4DD8-94B9-61FFB538F435}"/>
              </a:ext>
            </a:extLst>
          </p:cNvPr>
          <p:cNvSpPr txBox="1">
            <a:spLocks/>
          </p:cNvSpPr>
          <p:nvPr/>
        </p:nvSpPr>
        <p:spPr>
          <a:xfrm>
            <a:off x="939607" y="5381734"/>
            <a:ext cx="4572000" cy="11704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1B3B3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There is significantly higher attrition in the Sales Representative role which is not replicated in any other role.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BB75CD09-74A4-4AD7-B523-5E6A65FC3F85}"/>
              </a:ext>
            </a:extLst>
          </p:cNvPr>
          <p:cNvSpPr txBox="1">
            <a:spLocks/>
          </p:cNvSpPr>
          <p:nvPr/>
        </p:nvSpPr>
        <p:spPr>
          <a:xfrm>
            <a:off x="6538580" y="5384779"/>
            <a:ext cx="4572000" cy="1167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1B3B3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There is also an increasing trend of attrition as the volume of business travel also increases.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D8C40D-B675-4606-86C2-4A567C7AC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20" y="1926886"/>
            <a:ext cx="4133333" cy="33714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E31474-B2B1-4BCE-B470-D394040CA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914" y="1926886"/>
            <a:ext cx="4133333" cy="3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19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D437-8990-40FA-9CF7-024A9A99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Attrition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CB707-43C4-43AF-BCFF-C12B4A1A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582EC0A8-1519-4B5B-B421-ACE66BEC69A1}"/>
              </a:ext>
            </a:extLst>
          </p:cNvPr>
          <p:cNvSpPr txBox="1">
            <a:spLocks/>
          </p:cNvSpPr>
          <p:nvPr/>
        </p:nvSpPr>
        <p:spPr>
          <a:xfrm>
            <a:off x="581192" y="1751280"/>
            <a:ext cx="11119396" cy="7103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Naïve Bayes model was used in order to classify attrition.  75% of the employee data was split into a training set and the remaining was used as a test set in order to test the accuracy of the model.  The metrics used for the model were: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2462593-4973-4FAE-9B0C-C4982E87C7D8}"/>
              </a:ext>
            </a:extLst>
          </p:cNvPr>
          <p:cNvSpPr txBox="1">
            <a:spLocks/>
          </p:cNvSpPr>
          <p:nvPr/>
        </p:nvSpPr>
        <p:spPr>
          <a:xfrm>
            <a:off x="825553" y="2461640"/>
            <a:ext cx="3108960" cy="32176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Age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Business Travel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Department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Distance from Home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Education Level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Environment Satisfaction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Hourly Rate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Job Involvement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4EBA86D-5A44-44CF-8527-47324492FB98}"/>
              </a:ext>
            </a:extLst>
          </p:cNvPr>
          <p:cNvSpPr txBox="1">
            <a:spLocks/>
          </p:cNvSpPr>
          <p:nvPr/>
        </p:nvSpPr>
        <p:spPr>
          <a:xfrm>
            <a:off x="4601217" y="2461640"/>
            <a:ext cx="3108960" cy="32176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Job Level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Job Role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Job Satisfaction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Marital Status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Monthly Income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Overtime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Performance Rating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Relationship Satisfaction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3DA8148F-0216-4354-A99E-ED6B9C7CCDC2}"/>
              </a:ext>
            </a:extLst>
          </p:cNvPr>
          <p:cNvSpPr txBox="1">
            <a:spLocks/>
          </p:cNvSpPr>
          <p:nvPr/>
        </p:nvSpPr>
        <p:spPr>
          <a:xfrm>
            <a:off x="8376880" y="2461640"/>
            <a:ext cx="3108960" cy="32176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Total Working Years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Work Life Balance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Years At Company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Years In Current Role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Years Since Last Promotion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Years With Current Manager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F94B2F72-00F6-467F-9296-07BDD6C11774}"/>
              </a:ext>
            </a:extLst>
          </p:cNvPr>
          <p:cNvSpPr txBox="1">
            <a:spLocks/>
          </p:cNvSpPr>
          <p:nvPr/>
        </p:nvSpPr>
        <p:spPr>
          <a:xfrm>
            <a:off x="447869" y="5679312"/>
            <a:ext cx="11252719" cy="7103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In using these variables, we were able to get 88% accuracy in the prediction, sensitivity of 93.3% (the ability to properly classify people who </a:t>
            </a:r>
            <a:r>
              <a:rPr lang="en-US" dirty="0" err="1">
                <a:solidFill>
                  <a:schemeClr val="tx1"/>
                </a:solidFill>
              </a:rPr>
              <a:t>attrited</a:t>
            </a:r>
            <a:r>
              <a:rPr lang="en-US" dirty="0">
                <a:solidFill>
                  <a:schemeClr val="tx1"/>
                </a:solidFill>
              </a:rPr>
              <a:t>) and a specificity of 62% (the ability to properly classify people who did not attrite).</a:t>
            </a:r>
          </a:p>
        </p:txBody>
      </p:sp>
    </p:spTree>
    <p:extLst>
      <p:ext uri="{BB962C8B-B14F-4D97-AF65-F5344CB8AC3E}">
        <p14:creationId xmlns:p14="http://schemas.microsoft.com/office/powerpoint/2010/main" val="312274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D437-8990-40FA-9CF7-024A9A99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Insights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CB707-43C4-43AF-BCFF-C12B4A1A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4CAF128-E4F6-4FF0-86AD-A7E55D6D4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57" y="1855252"/>
            <a:ext cx="4771429" cy="3371429"/>
          </a:xfrm>
          <a:prstGeom prst="rect">
            <a:avLst/>
          </a:prstGeom>
        </p:spPr>
      </p:pic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769393F-5F40-4CAE-A6C7-1171F2064EBD}"/>
              </a:ext>
            </a:extLst>
          </p:cNvPr>
          <p:cNvSpPr txBox="1">
            <a:spLocks/>
          </p:cNvSpPr>
          <p:nvPr/>
        </p:nvSpPr>
        <p:spPr>
          <a:xfrm>
            <a:off x="836457" y="5226681"/>
            <a:ext cx="4771429" cy="11704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1B3B3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Generally all roles are more than 50% Satisfied or Very Satisfied (3 or 4 in response).  Manager roles were at 49% in those two categories.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689922C-989E-4863-B0AF-64BB8790F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461" y="1855252"/>
            <a:ext cx="4771429" cy="3371429"/>
          </a:xfrm>
          <a:prstGeom prst="rect">
            <a:avLst/>
          </a:prstGeom>
        </p:spPr>
      </p:pic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94EF245A-0247-47DC-89E3-B625EEA838E0}"/>
              </a:ext>
            </a:extLst>
          </p:cNvPr>
          <p:cNvSpPr txBox="1">
            <a:spLocks/>
          </p:cNvSpPr>
          <p:nvPr/>
        </p:nvSpPr>
        <p:spPr>
          <a:xfrm>
            <a:off x="6537461" y="5226681"/>
            <a:ext cx="4771429" cy="11704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1B3B3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We do see a decreasing trend of job satisfaction as the job level’s increase with Level 5 roles having the least proportion of employees rating a 4 in Job Satisfaction.</a:t>
            </a:r>
          </a:p>
        </p:txBody>
      </p:sp>
    </p:spTree>
    <p:extLst>
      <p:ext uri="{BB962C8B-B14F-4D97-AF65-F5344CB8AC3E}">
        <p14:creationId xmlns:p14="http://schemas.microsoft.com/office/powerpoint/2010/main" val="371045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D437-8990-40FA-9CF7-024A9A99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Insights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CB707-43C4-43AF-BCFF-C12B4A1A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769393F-5F40-4CAE-A6C7-1171F2064EBD}"/>
              </a:ext>
            </a:extLst>
          </p:cNvPr>
          <p:cNvSpPr txBox="1">
            <a:spLocks/>
          </p:cNvSpPr>
          <p:nvPr/>
        </p:nvSpPr>
        <p:spPr>
          <a:xfrm>
            <a:off x="3710286" y="5226681"/>
            <a:ext cx="4771429" cy="11704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1B3B3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Similar to job levels, the higher paid employees then to be less satisfied.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1B625D-0A56-48A6-B77D-7B1E8C800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286" y="1855252"/>
            <a:ext cx="4771429" cy="3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7990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C8102E"/>
      </a:accent1>
      <a:accent2>
        <a:srgbClr val="FFFFFF"/>
      </a:accent2>
      <a:accent3>
        <a:srgbClr val="13294B"/>
      </a:accent3>
      <a:accent4>
        <a:srgbClr val="B1B3B3"/>
      </a:accent4>
      <a:accent5>
        <a:srgbClr val="000000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2235</TotalTime>
  <Words>752</Words>
  <Application>Microsoft Office PowerPoint</Application>
  <PresentationFormat>Widescreen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Wingdings</vt:lpstr>
      <vt:lpstr>Wingdings 2</vt:lpstr>
      <vt:lpstr>Dividend</vt:lpstr>
      <vt:lpstr>Employee Attrition and Salary Analysis</vt:lpstr>
      <vt:lpstr>Data Adjustments</vt:lpstr>
      <vt:lpstr>Attrition Model Create an initial model to determine significant variables that impact attrition</vt:lpstr>
      <vt:lpstr>Attrition vs. Top 3 Significant Variables</vt:lpstr>
      <vt:lpstr>Attrition vs. Other Significant Variables</vt:lpstr>
      <vt:lpstr>Attrition vs. Additional Variables</vt:lpstr>
      <vt:lpstr>Classifying Attrition</vt:lpstr>
      <vt:lpstr>Additional Insights</vt:lpstr>
      <vt:lpstr>Additional Insights</vt:lpstr>
      <vt:lpstr>Predicting Monthly Income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Joy</dc:creator>
  <cp:lastModifiedBy>R Joy</cp:lastModifiedBy>
  <cp:revision>41</cp:revision>
  <dcterms:created xsi:type="dcterms:W3CDTF">2022-02-19T19:00:34Z</dcterms:created>
  <dcterms:modified xsi:type="dcterms:W3CDTF">2022-04-17T04:44:43Z</dcterms:modified>
</cp:coreProperties>
</file>