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795E00F-915A-4F8E-9B6D-77F2DFACEACC}">
          <p14:sldIdLst>
            <p14:sldId id="258"/>
          </p14:sldIdLst>
        </p14:section>
      </p14:sectionLst>
    </p:ext>
    <p:ext uri="{EFAFB233-063F-42B5-8137-9DF3F51BA10A}">
      <p15:sldGuideLst xmlns:p15="http://schemas.microsoft.com/office/powerpoint/2012/main">
        <p15:guide id="2" orient="horz" pos="265">
          <p15:clr>
            <a:srgbClr val="A4A3A4"/>
          </p15:clr>
        </p15:guide>
        <p15:guide id="3" orient="horz" pos="18541">
          <p15:clr>
            <a:srgbClr val="A4A3A4"/>
          </p15:clr>
        </p15:guide>
        <p15:guide id="4" pos="67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7" autoAdjust="0"/>
    <p:restoredTop sz="94777" autoAdjust="0"/>
  </p:normalViewPr>
  <p:slideViewPr>
    <p:cSldViewPr snapToGrid="0" snapToObjects="1" showGuides="1">
      <p:cViewPr>
        <p:scale>
          <a:sx n="25" d="100"/>
          <a:sy n="25" d="100"/>
        </p:scale>
        <p:origin x="1998" y="-1740"/>
      </p:cViewPr>
      <p:guideLst>
        <p:guide orient="horz" pos="265"/>
        <p:guide orient="horz" pos="18541"/>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11/9/2024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450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2591044"/>
            <a:ext cx="15608232" cy="586791"/>
          </a:xfrm>
          <a:prstGeom prst="rect">
            <a:avLst/>
          </a:prstGeom>
        </p:spPr>
        <p:txBody>
          <a:bodyPr lIns="54681" tIns="27341" rIns="54681" bIns="27341">
            <a:normAutofit/>
          </a:bodyPr>
          <a:lstStyle>
            <a:lvl1pPr marL="0" indent="0" algn="ctr">
              <a:buFontTx/>
              <a:buNone/>
              <a:defRPr sz="24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1644072"/>
            <a:ext cx="15608232" cy="769233"/>
          </a:xfrm>
          <a:prstGeom prst="rect">
            <a:avLst/>
          </a:prstGeom>
        </p:spPr>
        <p:txBody>
          <a:bodyPr lIns="54681" tIns="27341" rIns="54681" bIns="27341" anchor="t" anchorCtr="1">
            <a:normAutofit/>
          </a:bodyPr>
          <a:lstStyle>
            <a:lvl1pPr marL="0" indent="0" algn="ctr">
              <a:buFontTx/>
              <a:buNone/>
              <a:defRPr sz="36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9"/>
            <a:ext cx="15608232" cy="1117674"/>
          </a:xfrm>
          <a:prstGeom prst="rect">
            <a:avLst/>
          </a:prstGeom>
        </p:spPr>
        <p:txBody>
          <a:bodyPr lIns="54681" tIns="27341" rIns="54681" bIns="27341" anchor="t" anchorCtr="1">
            <a:normAutofit/>
          </a:bodyPr>
          <a:lstStyle>
            <a:lvl1pPr marL="0" indent="0" algn="ctr">
              <a:buFontTx/>
              <a:buNone/>
              <a:defRPr sz="5400" b="1">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32A2D4-7911-61B6-0348-5C9DF3FF9C09}"/>
              </a:ext>
            </a:extLst>
          </p:cNvPr>
          <p:cNvSpPr/>
          <p:nvPr userDrawn="1"/>
        </p:nvSpPr>
        <p:spPr>
          <a:xfrm>
            <a:off x="-1" y="29433838"/>
            <a:ext cx="21388387" cy="841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77515" y="29739208"/>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817833161"/>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2022</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3776F652-0B05-796D-0743-D471C1E61465}"/>
              </a:ext>
            </a:extLst>
          </p:cNvPr>
          <p:cNvGrpSpPr/>
          <p:nvPr userDrawn="1"/>
        </p:nvGrpSpPr>
        <p:grpSpPr>
          <a:xfrm>
            <a:off x="0" y="-29666"/>
            <a:ext cx="21388388" cy="4314166"/>
            <a:chOff x="0" y="-1"/>
            <a:chExt cx="12192000" cy="1219223"/>
          </a:xfrm>
        </p:grpSpPr>
        <p:sp>
          <p:nvSpPr>
            <p:cNvPr id="6" name="Document 5">
              <a:extLst>
                <a:ext uri="{FF2B5EF4-FFF2-40B4-BE49-F238E27FC236}">
                  <a16:creationId xmlns:a16="http://schemas.microsoft.com/office/drawing/2014/main" id="{E08493CA-86D3-9278-2DC8-D1B59AC17CEB}"/>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A5A0A1A7-58C9-9041-B034-4A93267DEC0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oreilly.com/catalog/errata.csp?isbn=978149195766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afaribooksonlin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F9C3F-CDFF-4F83-4C13-624A223AEFF8}"/>
              </a:ext>
            </a:extLst>
          </p:cNvPr>
          <p:cNvSpPr>
            <a:spLocks noGrp="1"/>
          </p:cNvSpPr>
          <p:nvPr>
            <p:ph type="body" sz="quarter" idx="10"/>
          </p:nvPr>
        </p:nvSpPr>
        <p:spPr>
          <a:xfrm>
            <a:off x="456472" y="5447056"/>
            <a:ext cx="9940933" cy="3098889"/>
          </a:xfrm>
        </p:spPr>
        <p:txBody>
          <a:bodyPr/>
          <a:lstStyle/>
          <a:p>
            <a:pPr algn="just"/>
            <a:r>
              <a:rPr lang="en-GB" kern="100" dirty="0">
                <a:latin typeface="Arial" panose="020B0604020202020204" pitchFamily="34" charset="0"/>
              </a:rPr>
              <a:t>Agriculture is highly sensitive to climate change, with extreme weather events, disrupting seasonal patterns and destabilizing production. These disruptions not only affect grain supply but also drive price volatility.</a:t>
            </a:r>
          </a:p>
          <a:p>
            <a:pPr algn="just"/>
            <a:r>
              <a:rPr lang="en-GB" kern="100" dirty="0">
                <a:latin typeface="Arial" panose="020B0604020202020204" pitchFamily="34" charset="0"/>
              </a:rPr>
              <a:t>This  extends this understanding by examining the broader economic consequences of weather events, particularly their influence on financial markets, through how it affect the performance of stock market, and analysing the relationship between them.</a:t>
            </a:r>
          </a:p>
          <a:p>
            <a:pPr algn="just"/>
            <a:r>
              <a:rPr lang="en-GB" kern="100" dirty="0">
                <a:latin typeface="Arial" panose="020B0604020202020204" pitchFamily="34" charset="0"/>
              </a:rPr>
              <a:t>By integrating insights from agriculture and financial markets, this research aims to advance decision-making forescat and predictions, providing actionable intelligence to investors and risk managers.</a:t>
            </a:r>
          </a:p>
          <a:p>
            <a:endParaRPr lang="en-US" dirty="0"/>
          </a:p>
        </p:txBody>
      </p:sp>
      <p:sp>
        <p:nvSpPr>
          <p:cNvPr id="3" name="Text Placeholder 2">
            <a:extLst>
              <a:ext uri="{FF2B5EF4-FFF2-40B4-BE49-F238E27FC236}">
                <a16:creationId xmlns:a16="http://schemas.microsoft.com/office/drawing/2014/main" id="{C1DDD53F-1B13-4853-CA49-1F664B33EDE1}"/>
              </a:ext>
            </a:extLst>
          </p:cNvPr>
          <p:cNvSpPr>
            <a:spLocks noGrp="1"/>
          </p:cNvSpPr>
          <p:nvPr>
            <p:ph type="body" sz="quarter" idx="11"/>
          </p:nvPr>
        </p:nvSpPr>
        <p:spPr>
          <a:xfrm>
            <a:off x="226814" y="4812970"/>
            <a:ext cx="10093882" cy="566030"/>
          </a:xfrm>
        </p:spPr>
        <p:txBody>
          <a:bodyPr/>
          <a:lstStyle/>
          <a:p>
            <a:r>
              <a:rPr lang="en-US" sz="3200" dirty="0"/>
              <a:t>INTRODUCTION</a:t>
            </a:r>
            <a:endParaRPr lang="en-US" dirty="0"/>
          </a:p>
        </p:txBody>
      </p:sp>
      <p:sp>
        <p:nvSpPr>
          <p:cNvPr id="4" name="Text Placeholder 3">
            <a:extLst>
              <a:ext uri="{FF2B5EF4-FFF2-40B4-BE49-F238E27FC236}">
                <a16:creationId xmlns:a16="http://schemas.microsoft.com/office/drawing/2014/main" id="{D3F3E970-12C0-426D-4EC7-4ECA9CAFED3D}"/>
              </a:ext>
            </a:extLst>
          </p:cNvPr>
          <p:cNvSpPr>
            <a:spLocks noGrp="1"/>
          </p:cNvSpPr>
          <p:nvPr>
            <p:ph type="body" sz="quarter" idx="20"/>
          </p:nvPr>
        </p:nvSpPr>
        <p:spPr>
          <a:xfrm>
            <a:off x="301056" y="8730484"/>
            <a:ext cx="10096349" cy="566030"/>
          </a:xfrm>
        </p:spPr>
        <p:txBody>
          <a:bodyPr/>
          <a:lstStyle/>
          <a:p>
            <a:r>
              <a:rPr lang="en-US" sz="3200" dirty="0"/>
              <a:t>OBJECTIVES</a:t>
            </a:r>
          </a:p>
        </p:txBody>
      </p:sp>
      <p:sp>
        <p:nvSpPr>
          <p:cNvPr id="17" name="Text Placeholder 16">
            <a:extLst>
              <a:ext uri="{FF2B5EF4-FFF2-40B4-BE49-F238E27FC236}">
                <a16:creationId xmlns:a16="http://schemas.microsoft.com/office/drawing/2014/main" id="{8A4411A1-399C-822A-62CF-19B23CBEBF56}"/>
              </a:ext>
            </a:extLst>
          </p:cNvPr>
          <p:cNvSpPr>
            <a:spLocks noGrp="1"/>
          </p:cNvSpPr>
          <p:nvPr>
            <p:ph type="body" sz="quarter" idx="26"/>
          </p:nvPr>
        </p:nvSpPr>
        <p:spPr>
          <a:xfrm>
            <a:off x="326308" y="17666784"/>
            <a:ext cx="9940205" cy="1550731"/>
          </a:xfrm>
        </p:spPr>
        <p:txBody>
          <a:bodyPr/>
          <a:lstStyle/>
          <a:p>
            <a:pPr algn="just"/>
            <a:r>
              <a:rPr lang="en-GB" kern="100" dirty="0">
                <a:latin typeface="Arial" panose="020B0604020202020204" pitchFamily="34" charset="0"/>
                <a:cs typeface="Arial" panose="020B0604020202020204" pitchFamily="34" charset="0"/>
              </a:rPr>
              <a:t>The Linear Regression model yielded promising results, with a high R² close to 1, indicating that it captured most of the variability in the data. Its low mean error suggests that the predicted values were close to the actual returns, making it suitable for short-term predictions. </a:t>
            </a:r>
          </a:p>
        </p:txBody>
      </p:sp>
      <p:sp>
        <p:nvSpPr>
          <p:cNvPr id="7" name="Text Placeholder 6">
            <a:extLst>
              <a:ext uri="{FF2B5EF4-FFF2-40B4-BE49-F238E27FC236}">
                <a16:creationId xmlns:a16="http://schemas.microsoft.com/office/drawing/2014/main" id="{7256DDE5-B2D5-DB8B-DDA4-04D5A709C8FC}"/>
              </a:ext>
            </a:extLst>
          </p:cNvPr>
          <p:cNvSpPr>
            <a:spLocks noGrp="1"/>
          </p:cNvSpPr>
          <p:nvPr>
            <p:ph type="body" sz="quarter" idx="27"/>
          </p:nvPr>
        </p:nvSpPr>
        <p:spPr>
          <a:xfrm>
            <a:off x="175535" y="12562513"/>
            <a:ext cx="10090978" cy="620293"/>
          </a:xfrm>
        </p:spPr>
        <p:txBody>
          <a:bodyPr/>
          <a:lstStyle/>
          <a:p>
            <a:r>
              <a:rPr lang="en-GB" sz="3200" dirty="0"/>
              <a:t>METHODOLOGY AND MATERIALS</a:t>
            </a:r>
            <a:endParaRPr lang="en-US" sz="3200" dirty="0"/>
          </a:p>
        </p:txBody>
      </p:sp>
      <p:sp>
        <p:nvSpPr>
          <p:cNvPr id="18" name="Text Placeholder 17">
            <a:extLst>
              <a:ext uri="{FF2B5EF4-FFF2-40B4-BE49-F238E27FC236}">
                <a16:creationId xmlns:a16="http://schemas.microsoft.com/office/drawing/2014/main" id="{630BC9F9-DECC-F12C-90AB-E38AE201D74F}"/>
              </a:ext>
            </a:extLst>
          </p:cNvPr>
          <p:cNvSpPr>
            <a:spLocks noGrp="1"/>
          </p:cNvSpPr>
          <p:nvPr>
            <p:ph type="body" sz="quarter" idx="28"/>
          </p:nvPr>
        </p:nvSpPr>
        <p:spPr>
          <a:xfrm>
            <a:off x="485878" y="13430077"/>
            <a:ext cx="9911527" cy="3191694"/>
          </a:xfrm>
        </p:spPr>
        <p:txBody>
          <a:bodyPr/>
          <a:lstStyle/>
          <a:p>
            <a:pPr algn="just"/>
            <a:r>
              <a:rPr lang="en-GB" kern="100" dirty="0">
                <a:latin typeface="Arial" panose="020B0604020202020204" pitchFamily="34" charset="0"/>
                <a:cs typeface="Arial" panose="020B0604020202020204" pitchFamily="34" charset="0"/>
              </a:rPr>
              <a:t>The methodology involves collecting and preprocessing historical data on weather and stock market, ensuring clean and normalized datasets aligned over time. Exploratory Data Analysis (EDA) is conducted to uncover patterns and relationships between weather events and stock market performance. We then apply various modelling approaches: ARIMA and SARIMA to capture time-series trends and seasonality, while Linear Regression and Random Forest Regressor captures actual and predicted values. Models are evaluated using metrics like MAE, RMSE, and R-squared, with cross-validation and hyperparameter tuning enhancing performance. Finally, a forescat is performed to understand and predict the economic impacts of extreme weather.</a:t>
            </a:r>
            <a:endParaRPr lang="en-IE" kern="100" dirty="0">
              <a:latin typeface="Arial" panose="020B0604020202020204" pitchFamily="34" charset="0"/>
              <a:cs typeface="Arial" panose="020B0604020202020204" pitchFamily="34" charset="0"/>
            </a:endParaRPr>
          </a:p>
          <a:p>
            <a:endParaRPr lang="en-GB" dirty="0"/>
          </a:p>
        </p:txBody>
      </p:sp>
      <p:sp>
        <p:nvSpPr>
          <p:cNvPr id="9" name="Text Placeholder 8">
            <a:extLst>
              <a:ext uri="{FF2B5EF4-FFF2-40B4-BE49-F238E27FC236}">
                <a16:creationId xmlns:a16="http://schemas.microsoft.com/office/drawing/2014/main" id="{0A576C81-5C5A-2F04-C202-6C233F6B55A6}"/>
              </a:ext>
            </a:extLst>
          </p:cNvPr>
          <p:cNvSpPr>
            <a:spLocks noGrp="1"/>
          </p:cNvSpPr>
          <p:nvPr>
            <p:ph type="body" sz="quarter" idx="29"/>
          </p:nvPr>
        </p:nvSpPr>
        <p:spPr>
          <a:xfrm>
            <a:off x="11154572" y="17699519"/>
            <a:ext cx="9962037" cy="620293"/>
          </a:xfrm>
        </p:spPr>
        <p:txBody>
          <a:bodyPr/>
          <a:lstStyle/>
          <a:p>
            <a:r>
              <a:rPr lang="en-US" sz="3200" dirty="0"/>
              <a:t>REFERENCES</a:t>
            </a:r>
          </a:p>
        </p:txBody>
      </p:sp>
      <p:sp>
        <p:nvSpPr>
          <p:cNvPr id="19" name="Text Placeholder 18">
            <a:extLst>
              <a:ext uri="{FF2B5EF4-FFF2-40B4-BE49-F238E27FC236}">
                <a16:creationId xmlns:a16="http://schemas.microsoft.com/office/drawing/2014/main" id="{5DE5E4B1-1400-A547-974C-5B5FE119D1FA}"/>
              </a:ext>
            </a:extLst>
          </p:cNvPr>
          <p:cNvSpPr>
            <a:spLocks noGrp="1"/>
          </p:cNvSpPr>
          <p:nvPr>
            <p:ph type="body" sz="quarter" idx="30"/>
          </p:nvPr>
        </p:nvSpPr>
        <p:spPr>
          <a:xfrm>
            <a:off x="10905001" y="18851885"/>
            <a:ext cx="9962037" cy="9786832"/>
          </a:xfrm>
        </p:spPr>
        <p:txBody>
          <a:bodyPr/>
          <a:lstStyle/>
          <a:p>
            <a:pPr marL="457200" lvl="0" indent="-457200" algn="just">
              <a:lnSpc>
                <a:spcPct val="150000"/>
              </a:lnSpc>
              <a:spcAft>
                <a:spcPts val="1200"/>
              </a:spcAft>
              <a:buFont typeface="Arial" panose="020B0604020202020204" pitchFamily="34" charset="0"/>
              <a:buChar char="•"/>
            </a:pPr>
            <a:r>
              <a:rPr lang="en-GB" kern="100" dirty="0">
                <a:latin typeface="Arial" panose="020B0604020202020204" pitchFamily="34" charset="0"/>
                <a:cs typeface="Arial" panose="020B0604020202020204" pitchFamily="34" charset="0"/>
              </a:rPr>
              <a:t>Brownlee, J. (2017). Introduction to Time Series Forecasting With Python. Machine Learning Mastery.</a:t>
            </a:r>
          </a:p>
          <a:p>
            <a:pPr marL="457200" lvl="0" indent="-457200" algn="just">
              <a:lnSpc>
                <a:spcPct val="107000"/>
              </a:lnSpc>
              <a:buFont typeface="Arial" panose="020B0604020202020204" pitchFamily="34" charset="0"/>
              <a:buChar char="•"/>
            </a:pPr>
            <a:r>
              <a:rPr lang="en-IE" kern="100" dirty="0">
                <a:latin typeface="Arial" panose="020B0604020202020204" pitchFamily="34" charset="0"/>
                <a:cs typeface="Arial" panose="020B0604020202020204" pitchFamily="34" charset="0"/>
              </a:rPr>
              <a:t>I</a:t>
            </a:r>
            <a:r>
              <a:rPr lang="en-US" kern="100" dirty="0" err="1">
                <a:latin typeface="Arial" panose="020B0604020202020204" pitchFamily="34" charset="0"/>
                <a:cs typeface="Arial" panose="020B0604020202020204" pitchFamily="34" charset="0"/>
              </a:rPr>
              <a:t>qbal</a:t>
            </a:r>
            <a:r>
              <a:rPr lang="en-US" kern="100" dirty="0">
                <a:latin typeface="Arial" panose="020B0604020202020204" pitchFamily="34" charset="0"/>
                <a:cs typeface="Arial" panose="020B0604020202020204" pitchFamily="34" charset="0"/>
              </a:rPr>
              <a:t>, M. (2024).  ARIMA Times Series Model. Lecture 6  Week 1. CCT Moodle: CCT College.</a:t>
            </a:r>
            <a:endParaRPr lang="en-GB" kern="100" dirty="0">
              <a:latin typeface="Arial" panose="020B0604020202020204" pitchFamily="34" charset="0"/>
              <a:cs typeface="Arial" panose="020B0604020202020204" pitchFamily="34" charset="0"/>
            </a:endParaRPr>
          </a:p>
          <a:p>
            <a:pPr marL="457200" indent="-457200" algn="just">
              <a:lnSpc>
                <a:spcPct val="107000"/>
              </a:lnSpc>
              <a:buFont typeface="Arial" panose="020B0604020202020204" pitchFamily="34" charset="0"/>
              <a:buChar char="•"/>
            </a:pPr>
            <a:r>
              <a:rPr lang="en-IE" kern="100" dirty="0">
                <a:latin typeface="Arial" panose="020B0604020202020204" pitchFamily="34" charset="0"/>
                <a:cs typeface="Arial" panose="020B0604020202020204" pitchFamily="34" charset="0"/>
              </a:rPr>
              <a:t> </a:t>
            </a:r>
            <a:r>
              <a:rPr lang="en-US" kern="100" dirty="0">
                <a:latin typeface="Arial" panose="020B0604020202020204" pitchFamily="34" charset="0"/>
                <a:cs typeface="Arial" panose="020B0604020202020204" pitchFamily="34" charset="0"/>
              </a:rPr>
              <a:t>McKinney, W. (2018). Python for Data Analysis Data Wrangling with Pandas, NumPy, and </a:t>
            </a:r>
            <a:r>
              <a:rPr lang="en-US" kern="100" dirty="0" err="1">
                <a:latin typeface="Arial" panose="020B0604020202020204" pitchFamily="34" charset="0"/>
                <a:cs typeface="Arial" panose="020B0604020202020204" pitchFamily="34" charset="0"/>
              </a:rPr>
              <a:t>IPython</a:t>
            </a:r>
            <a:r>
              <a:rPr lang="en-US" kern="100" dirty="0">
                <a:latin typeface="Arial" panose="020B0604020202020204" pitchFamily="34" charset="0"/>
                <a:cs typeface="Arial" panose="020B0604020202020204" pitchFamily="34" charset="0"/>
              </a:rPr>
              <a:t>. [online] file:///C:/Users/Dell/Downloads/Python%20for%20Data%20Analysis.%20Data%20Wrangling%20with%20Pandas,%20NumPy,%20and%20IPython%20(2017,%20O%E2%80%99Reilly)%20(3).pdf. Available at: </a:t>
            </a:r>
            <a:r>
              <a:rPr lang="en-US" kern="1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http://oreilly.com/catalog/errata.csp?isbn=9781491957660</a:t>
            </a:r>
            <a:r>
              <a:rPr lang="en-US" kern="100" dirty="0">
                <a:latin typeface="Arial" panose="020B0604020202020204" pitchFamily="34" charset="0"/>
                <a:cs typeface="Arial" panose="020B0604020202020204" pitchFamily="34" charset="0"/>
              </a:rPr>
              <a:t>.</a:t>
            </a:r>
            <a:endParaRPr lang="en-GB" kern="100" dirty="0">
              <a:latin typeface="Arial" panose="020B0604020202020204" pitchFamily="34" charset="0"/>
              <a:cs typeface="Arial" panose="020B0604020202020204" pitchFamily="34" charset="0"/>
            </a:endParaRPr>
          </a:p>
          <a:p>
            <a:pPr marL="457200" lvl="0" indent="-457200" algn="just">
              <a:lnSpc>
                <a:spcPct val="150000"/>
              </a:lnSpc>
              <a:spcAft>
                <a:spcPts val="1200"/>
              </a:spcAft>
              <a:buFont typeface="Arial" panose="020B0604020202020204" pitchFamily="34" charset="0"/>
              <a:buChar char="•"/>
            </a:pPr>
            <a:r>
              <a:rPr lang="en-US" kern="100" dirty="0">
                <a:latin typeface="Arial" panose="020B0604020202020204" pitchFamily="34" charset="0"/>
                <a:cs typeface="Arial" panose="020B0604020202020204" pitchFamily="34" charset="0"/>
              </a:rPr>
              <a:t>McQuaid, D. (2024a). Feature Scaling or Normalization. file:///C:/Users/Dell/Downloads/Feature%20Scaling%20or%20Normalization%20(3).pdf.</a:t>
            </a:r>
            <a:endParaRPr lang="en-GB" kern="100" dirty="0">
              <a:latin typeface="Arial" panose="020B0604020202020204" pitchFamily="34" charset="0"/>
              <a:cs typeface="Arial" panose="020B0604020202020204" pitchFamily="34" charset="0"/>
            </a:endParaRPr>
          </a:p>
          <a:p>
            <a:pPr marL="457200" indent="-457200" algn="just">
              <a:lnSpc>
                <a:spcPct val="150000"/>
              </a:lnSpc>
              <a:spcAft>
                <a:spcPts val="1200"/>
              </a:spcAft>
              <a:buFont typeface="Arial" panose="020B0604020202020204" pitchFamily="34" charset="0"/>
              <a:buChar char="•"/>
            </a:pPr>
            <a:r>
              <a:rPr lang="en-US" kern="100" dirty="0">
                <a:latin typeface="Arial" panose="020B0604020202020204" pitchFamily="34" charset="0"/>
                <a:cs typeface="Arial" panose="020B0604020202020204" pitchFamily="34" charset="0"/>
              </a:rPr>
              <a:t> McQuaid, D. (2024b). What is Exploratory Data Analysis? file:///C:/Users/Dell/Downloads/Feature%20Scaling%20or%20Normalization%20(3).pdf.</a:t>
            </a:r>
            <a:endParaRPr lang="en-GB" kern="100" dirty="0">
              <a:latin typeface="Arial" panose="020B0604020202020204" pitchFamily="34" charset="0"/>
              <a:cs typeface="Arial" panose="020B0604020202020204" pitchFamily="34" charset="0"/>
            </a:endParaRPr>
          </a:p>
          <a:p>
            <a:pPr marL="457200" indent="-457200" algn="just">
              <a:lnSpc>
                <a:spcPct val="150000"/>
              </a:lnSpc>
              <a:spcAft>
                <a:spcPts val="1200"/>
              </a:spcAft>
              <a:buFont typeface="Arial" panose="020B0604020202020204" pitchFamily="34" charset="0"/>
              <a:buChar char="•"/>
            </a:pPr>
            <a:r>
              <a:rPr lang="en-US" kern="100" dirty="0">
                <a:latin typeface="Arial" panose="020B0604020202020204" pitchFamily="34" charset="0"/>
                <a:cs typeface="Arial" panose="020B0604020202020204" pitchFamily="34" charset="0"/>
              </a:rPr>
              <a:t> Müller, A.C. and Guido, S. (2016). Introduction to Machine  Learning  with Python  A GUIDE FOR DATA SCIENTISTS. [online] https://www.nrigroupindia.com/e-book/Introduction%20to%20Machine%20Learning%20with%20Python%20(%20PDFDrive.com%20)-min.pdf. Available at: </a:t>
            </a:r>
            <a:r>
              <a:rPr lang="en-US" kern="1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http://safaribooksonline.com/</a:t>
            </a:r>
            <a:r>
              <a:rPr lang="en-US" kern="100" dirty="0">
                <a:latin typeface="Arial" panose="020B0604020202020204" pitchFamily="34" charset="0"/>
                <a:cs typeface="Arial" panose="020B0604020202020204" pitchFamily="34" charset="0"/>
              </a:rPr>
              <a:t>.</a:t>
            </a:r>
            <a:endParaRPr lang="en-GB" kern="100" dirty="0">
              <a:latin typeface="Arial" panose="020B0604020202020204" pitchFamily="34" charset="0"/>
              <a:cs typeface="Arial" panose="020B0604020202020204" pitchFamily="34" charset="0"/>
            </a:endParaRPr>
          </a:p>
          <a:p>
            <a:endParaRPr lang="en-GB" dirty="0"/>
          </a:p>
        </p:txBody>
      </p:sp>
      <p:sp>
        <p:nvSpPr>
          <p:cNvPr id="11" name="Text Placeholder 10">
            <a:extLst>
              <a:ext uri="{FF2B5EF4-FFF2-40B4-BE49-F238E27FC236}">
                <a16:creationId xmlns:a16="http://schemas.microsoft.com/office/drawing/2014/main" id="{6CE6CB19-5FDF-4817-2D0D-45C81289191C}"/>
              </a:ext>
            </a:extLst>
          </p:cNvPr>
          <p:cNvSpPr>
            <a:spLocks noGrp="1"/>
          </p:cNvSpPr>
          <p:nvPr>
            <p:ph type="body" sz="quarter" idx="96"/>
          </p:nvPr>
        </p:nvSpPr>
        <p:spPr>
          <a:xfrm>
            <a:off x="485878" y="9220953"/>
            <a:ext cx="9911527" cy="3094289"/>
          </a:xfrm>
        </p:spPr>
        <p:txBody>
          <a:bodyPr/>
          <a:lstStyle/>
          <a:p>
            <a:pPr algn="just"/>
            <a:endParaRPr lang="en-IE" dirty="0">
              <a:latin typeface="Arial" panose="020B0604020202020204" pitchFamily="34" charset="0"/>
              <a:cs typeface="Arial" panose="020B0604020202020204" pitchFamily="34" charset="0"/>
            </a:endParaRPr>
          </a:p>
          <a:p>
            <a:pPr algn="just"/>
            <a:r>
              <a:rPr lang="en-IE" dirty="0">
                <a:latin typeface="Arial" panose="020B0604020202020204" pitchFamily="34" charset="0"/>
                <a:cs typeface="Arial" panose="020B0604020202020204" pitchFamily="34" charset="0"/>
              </a:rPr>
              <a:t>The 3  points below represent the core focus of the entire study:</a:t>
            </a:r>
            <a:endParaRPr lang="en-IE" kern="100" dirty="0">
              <a:effectLst/>
              <a:latin typeface="Arial" panose="020B060402020202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kern="100" dirty="0">
                <a:effectLst/>
                <a:latin typeface="Arial" panose="020B0604020202020204" pitchFamily="34" charset="0"/>
                <a:ea typeface="Aptos" panose="020B0004020202020204" pitchFamily="34" charset="0"/>
                <a:cs typeface="Times New Roman" panose="02020603050405020304" pitchFamily="18" charset="0"/>
              </a:rPr>
              <a:t>Examine the Impact of Weather Events on Stock Market Performance, analysing how some specific weather conditions influence in stock market  returns over time.</a:t>
            </a:r>
            <a:endParaRPr lang="en-GB"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kern="100" dirty="0">
                <a:effectLst/>
                <a:latin typeface="Arial" panose="020B0604020202020204" pitchFamily="34" charset="0"/>
                <a:ea typeface="Aptos" panose="020B0004020202020204" pitchFamily="34" charset="0"/>
                <a:cs typeface="Times New Roman" panose="02020603050405020304" pitchFamily="18" charset="0"/>
              </a:rPr>
              <a:t>Analyse  the causal relationships between time series data points and external factors to identify key drivers of changes in the data, such as weather factors.</a:t>
            </a:r>
            <a:endParaRPr lang="en-GB"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kern="100" dirty="0">
                <a:effectLst/>
                <a:latin typeface="Arial" panose="020B0604020202020204" pitchFamily="34" charset="0"/>
                <a:ea typeface="Aptos" panose="020B0004020202020204" pitchFamily="34" charset="0"/>
                <a:cs typeface="Times New Roman" panose="02020603050405020304" pitchFamily="18" charset="0"/>
              </a:rPr>
              <a:t>Test and compare different machine algorithm models  to assess their accuracy in forecasting or capturing the underlying structure of the data.</a:t>
            </a:r>
            <a:endParaRPr lang="en-GB" kern="100" dirty="0">
              <a:effectLst/>
              <a:latin typeface="Calibri" panose="020F0502020204030204" pitchFamily="34" charset="0"/>
              <a:ea typeface="Aptos" panose="020B0004020202020204" pitchFamily="34" charset="0"/>
              <a:cs typeface="Times New Roman" panose="02020603050405020304" pitchFamily="18" charset="0"/>
            </a:endParaRPr>
          </a:p>
          <a:p>
            <a:pPr marL="457200">
              <a:lnSpc>
                <a:spcPct val="107000"/>
              </a:lnSpc>
              <a:spcAft>
                <a:spcPts val="800"/>
              </a:spcAft>
            </a:pPr>
            <a:r>
              <a:rPr lang="en-GB" sz="2800" kern="100" dirty="0">
                <a:effectLst/>
                <a:latin typeface="Calibri" panose="020F0502020204030204" pitchFamily="34" charset="0"/>
                <a:ea typeface="Aptos" panose="020B0004020202020204" pitchFamily="34" charset="0"/>
                <a:cs typeface="Calibri" panose="020F0502020204030204" pitchFamily="34" charset="0"/>
              </a:rPr>
              <a:t> </a:t>
            </a:r>
            <a:endParaRPr lang="en-GB" sz="2800" kern="100" dirty="0">
              <a:effectLst/>
              <a:latin typeface="Calibri" panose="020F0502020204030204" pitchFamily="34" charset="0"/>
              <a:ea typeface="Aptos" panose="020B0004020202020204" pitchFamily="34" charset="0"/>
              <a:cs typeface="Times New Roman" panose="02020603050405020304" pitchFamily="18" charset="0"/>
            </a:endParaRPr>
          </a:p>
          <a:p>
            <a:endParaRPr lang="en-US" dirty="0"/>
          </a:p>
        </p:txBody>
      </p:sp>
      <p:sp>
        <p:nvSpPr>
          <p:cNvPr id="20" name="Text Placeholder 19">
            <a:extLst>
              <a:ext uri="{FF2B5EF4-FFF2-40B4-BE49-F238E27FC236}">
                <a16:creationId xmlns:a16="http://schemas.microsoft.com/office/drawing/2014/main" id="{4BE8A5D2-BCE8-87E9-D3A3-ECDA0A442B28}"/>
              </a:ext>
            </a:extLst>
          </p:cNvPr>
          <p:cNvSpPr>
            <a:spLocks noGrp="1"/>
          </p:cNvSpPr>
          <p:nvPr>
            <p:ph type="body" sz="quarter" idx="150"/>
          </p:nvPr>
        </p:nvSpPr>
        <p:spPr/>
        <p:txBody>
          <a:bodyPr>
            <a:normAutofit lnSpcReduction="10000"/>
          </a:bodyPr>
          <a:lstStyle/>
          <a:p>
            <a:r>
              <a:rPr lang="en-GB" sz="3600" dirty="0"/>
              <a:t>Higher Diploma in Science in Data Analytics for Business</a:t>
            </a:r>
          </a:p>
          <a:p>
            <a:endParaRPr lang="en-GB" dirty="0"/>
          </a:p>
        </p:txBody>
      </p:sp>
      <p:sp>
        <p:nvSpPr>
          <p:cNvPr id="21" name="Text Placeholder 20">
            <a:extLst>
              <a:ext uri="{FF2B5EF4-FFF2-40B4-BE49-F238E27FC236}">
                <a16:creationId xmlns:a16="http://schemas.microsoft.com/office/drawing/2014/main" id="{2BAE5C47-9952-785D-2717-8152CC949E78}"/>
              </a:ext>
            </a:extLst>
          </p:cNvPr>
          <p:cNvSpPr>
            <a:spLocks noGrp="1"/>
          </p:cNvSpPr>
          <p:nvPr>
            <p:ph type="body" sz="quarter" idx="151"/>
          </p:nvPr>
        </p:nvSpPr>
        <p:spPr>
          <a:xfrm>
            <a:off x="2890078" y="1766674"/>
            <a:ext cx="15608232" cy="769233"/>
          </a:xfrm>
        </p:spPr>
        <p:txBody>
          <a:bodyPr/>
          <a:lstStyle/>
          <a:p>
            <a:r>
              <a:rPr lang="en-GB" dirty="0"/>
              <a:t>Rosemary Dejesus Ramirez Cords</a:t>
            </a:r>
          </a:p>
        </p:txBody>
      </p:sp>
      <p:sp>
        <p:nvSpPr>
          <p:cNvPr id="14" name="Text Placeholder 13">
            <a:extLst>
              <a:ext uri="{FF2B5EF4-FFF2-40B4-BE49-F238E27FC236}">
                <a16:creationId xmlns:a16="http://schemas.microsoft.com/office/drawing/2014/main" id="{17EE85F2-D9C7-0A56-452D-D273FBBA9DA2}"/>
              </a:ext>
            </a:extLst>
          </p:cNvPr>
          <p:cNvSpPr>
            <a:spLocks noGrp="1"/>
          </p:cNvSpPr>
          <p:nvPr>
            <p:ph type="body" sz="quarter" idx="153"/>
          </p:nvPr>
        </p:nvSpPr>
        <p:spPr/>
        <p:txBody>
          <a:bodyPr>
            <a:noAutofit/>
          </a:bodyPr>
          <a:lstStyle/>
          <a:p>
            <a:r>
              <a:rPr lang="en-GB" sz="4000" dirty="0"/>
              <a:t>"Evaluating the Impact of Weather Conditions on Agricultural Stock Market Performance Using Time Series Forecasting""</a:t>
            </a:r>
            <a:endParaRPr lang="en-US" sz="4000" dirty="0"/>
          </a:p>
        </p:txBody>
      </p:sp>
      <p:pic>
        <p:nvPicPr>
          <p:cNvPr id="23" name="Picture 22" descr="A logo for college computing&#10;&#10;Description automatically generated">
            <a:extLst>
              <a:ext uri="{FF2B5EF4-FFF2-40B4-BE49-F238E27FC236}">
                <a16:creationId xmlns:a16="http://schemas.microsoft.com/office/drawing/2014/main" id="{BBF195A4-E574-D92B-4BA0-966EDD22F9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093078"/>
            <a:ext cx="3189087" cy="1101988"/>
          </a:xfrm>
          <a:prstGeom prst="rect">
            <a:avLst/>
          </a:prstGeom>
        </p:spPr>
      </p:pic>
      <p:pic>
        <p:nvPicPr>
          <p:cNvPr id="24" name="Picture 23" descr="A logo for college computing&#10;&#10;Description automatically generated">
            <a:extLst>
              <a:ext uri="{FF2B5EF4-FFF2-40B4-BE49-F238E27FC236}">
                <a16:creationId xmlns:a16="http://schemas.microsoft.com/office/drawing/2014/main" id="{074D8F55-4F40-A41F-0C2C-8BA9B959BE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99301" y="1056070"/>
            <a:ext cx="3189087" cy="1101988"/>
          </a:xfrm>
          <a:prstGeom prst="rect">
            <a:avLst/>
          </a:prstGeom>
        </p:spPr>
      </p:pic>
      <p:pic>
        <p:nvPicPr>
          <p:cNvPr id="1026" name="Picture 2">
            <a:extLst>
              <a:ext uri="{FF2B5EF4-FFF2-40B4-BE49-F238E27FC236}">
                <a16:creationId xmlns:a16="http://schemas.microsoft.com/office/drawing/2014/main" id="{59D7817C-EE43-E4E8-55E7-FC2CD5A3E9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674" y="25024748"/>
            <a:ext cx="9341990" cy="40773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graph showing the difference between a graph and a graph&#10;&#10;Description automatically generated with medium confidence">
            <a:extLst>
              <a:ext uri="{FF2B5EF4-FFF2-40B4-BE49-F238E27FC236}">
                <a16:creationId xmlns:a16="http://schemas.microsoft.com/office/drawing/2014/main" id="{4B04DF7F-E1F7-E29B-0D51-AF742F012644}"/>
              </a:ext>
            </a:extLst>
          </p:cNvPr>
          <p:cNvPicPr>
            <a:picLocks noChangeAspect="1"/>
          </p:cNvPicPr>
          <p:nvPr/>
        </p:nvPicPr>
        <p:blipFill>
          <a:blip r:embed="rId7"/>
          <a:stretch>
            <a:fillRect/>
          </a:stretch>
        </p:blipFill>
        <p:spPr>
          <a:xfrm>
            <a:off x="1494593" y="19104256"/>
            <a:ext cx="7703901" cy="4077320"/>
          </a:xfrm>
          <a:prstGeom prst="rect">
            <a:avLst/>
          </a:prstGeom>
        </p:spPr>
      </p:pic>
      <p:pic>
        <p:nvPicPr>
          <p:cNvPr id="8" name="Picture 7" descr="A graph of a graph showing a number of times&#10;&#10;Description automatically generated with medium confidence">
            <a:extLst>
              <a:ext uri="{FF2B5EF4-FFF2-40B4-BE49-F238E27FC236}">
                <a16:creationId xmlns:a16="http://schemas.microsoft.com/office/drawing/2014/main" id="{88CF077D-EA33-D807-5B33-B487F12FBED5}"/>
              </a:ext>
            </a:extLst>
          </p:cNvPr>
          <p:cNvPicPr>
            <a:picLocks noChangeAspect="1"/>
          </p:cNvPicPr>
          <p:nvPr/>
        </p:nvPicPr>
        <p:blipFill rotWithShape="1">
          <a:blip r:embed="rId8">
            <a:extLst>
              <a:ext uri="{28A0092B-C50C-407E-A947-70E740481C1C}">
                <a14:useLocalDpi xmlns:a14="http://schemas.microsoft.com/office/drawing/2010/main" val="0"/>
              </a:ext>
            </a:extLst>
          </a:blip>
          <a:srcRect b="29269"/>
          <a:stretch/>
        </p:blipFill>
        <p:spPr bwMode="auto">
          <a:xfrm>
            <a:off x="12143893" y="7028886"/>
            <a:ext cx="7352540" cy="3981985"/>
          </a:xfrm>
          <a:prstGeom prst="rect">
            <a:avLst/>
          </a:prstGeom>
          <a:noFill/>
          <a:ln>
            <a:noFill/>
          </a:ln>
          <a:extLst>
            <a:ext uri="{53640926-AAD7-44D8-BBD7-CCE9431645EC}">
              <a14:shadowObscured xmlns:a14="http://schemas.microsoft.com/office/drawing/2010/main"/>
            </a:ext>
          </a:extLst>
        </p:spPr>
      </p:pic>
      <p:sp>
        <p:nvSpPr>
          <p:cNvPr id="13" name="Text Placeholder 16">
            <a:extLst>
              <a:ext uri="{FF2B5EF4-FFF2-40B4-BE49-F238E27FC236}">
                <a16:creationId xmlns:a16="http://schemas.microsoft.com/office/drawing/2014/main" id="{0A4EDA73-58CE-A086-2963-A7EDDEA84AFF}"/>
              </a:ext>
            </a:extLst>
          </p:cNvPr>
          <p:cNvSpPr txBox="1">
            <a:spLocks/>
          </p:cNvSpPr>
          <p:nvPr/>
        </p:nvSpPr>
        <p:spPr>
          <a:xfrm>
            <a:off x="326308" y="23181576"/>
            <a:ext cx="10093752" cy="2375573"/>
          </a:xfrm>
          <a:prstGeom prst="rect">
            <a:avLst/>
          </a:prstGeom>
        </p:spPr>
        <p:txBody>
          <a:bodyPr wrap="square" lIns="158267" tIns="158267" rIns="158267" bIns="158267" anchor="t" anchorCtr="0">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GB" kern="100" dirty="0">
                <a:latin typeface="Arial" panose="020B0604020202020204" pitchFamily="34" charset="0"/>
                <a:cs typeface="Arial" panose="020B0604020202020204" pitchFamily="34" charset="0"/>
              </a:rPr>
              <a:t>On the other hand, the SARIMA model indicated stability around zero with no strong trend, but the widening confidence intervals highlighted growing uncertainty over longer forecasting horizons. The negative R² suggested that the model performed poorly, likely due to issues with feature selection or the data preparation process, which affected its ability to predict accurately.</a:t>
            </a:r>
          </a:p>
          <a:p>
            <a:endParaRPr lang="en-GB" sz="2800" kern="100" dirty="0">
              <a:latin typeface="Arial" panose="020B0604020202020204" pitchFamily="34" charset="0"/>
            </a:endParaRPr>
          </a:p>
        </p:txBody>
      </p:sp>
      <p:sp>
        <p:nvSpPr>
          <p:cNvPr id="15" name="Text Placeholder 16">
            <a:extLst>
              <a:ext uri="{FF2B5EF4-FFF2-40B4-BE49-F238E27FC236}">
                <a16:creationId xmlns:a16="http://schemas.microsoft.com/office/drawing/2014/main" id="{F0A3F7B9-9B9B-4621-84AA-7977EF2CA025}"/>
              </a:ext>
            </a:extLst>
          </p:cNvPr>
          <p:cNvSpPr txBox="1">
            <a:spLocks/>
          </p:cNvSpPr>
          <p:nvPr/>
        </p:nvSpPr>
        <p:spPr>
          <a:xfrm>
            <a:off x="11154572" y="4630512"/>
            <a:ext cx="9712466" cy="2683349"/>
          </a:xfrm>
          <a:prstGeom prst="rect">
            <a:avLst/>
          </a:prstGeom>
        </p:spPr>
        <p:txBody>
          <a:bodyPr wrap="square" lIns="158267" tIns="158267" rIns="158267" bIns="158267" anchor="t" anchorCtr="0">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GB" kern="100" dirty="0">
                <a:latin typeface="Arial" panose="020B0604020202020204" pitchFamily="34" charset="0"/>
                <a:cs typeface="Arial" panose="020B0604020202020204" pitchFamily="34" charset="0"/>
              </a:rPr>
              <a:t>The Random Forest Regressor with PCA showed more promise, capturing more complex relationships between the features and returns. However, this model exhibited a higher mean error and an R² of around 0.57, indicating room for improvement. Residual analysis revealed issues during periods of high volatility, suggesting that the model may not be entirely reliable in turbulent market conditions.</a:t>
            </a:r>
          </a:p>
          <a:p>
            <a:endParaRPr lang="en-GB" sz="2800" kern="100" dirty="0">
              <a:latin typeface="Arial" panose="020B0604020202020204" pitchFamily="34" charset="0"/>
            </a:endParaRPr>
          </a:p>
        </p:txBody>
      </p:sp>
      <p:sp>
        <p:nvSpPr>
          <p:cNvPr id="25" name="Text Placeholder 4">
            <a:extLst>
              <a:ext uri="{FF2B5EF4-FFF2-40B4-BE49-F238E27FC236}">
                <a16:creationId xmlns:a16="http://schemas.microsoft.com/office/drawing/2014/main" id="{81449285-033E-D0C1-DA23-AD9CAAF8B4D4}"/>
              </a:ext>
            </a:extLst>
          </p:cNvPr>
          <p:cNvSpPr>
            <a:spLocks noGrp="1"/>
          </p:cNvSpPr>
          <p:nvPr>
            <p:ph type="body" sz="quarter" idx="25"/>
          </p:nvPr>
        </p:nvSpPr>
        <p:spPr>
          <a:xfrm>
            <a:off x="304080" y="16939221"/>
            <a:ext cx="10093325" cy="566738"/>
          </a:xfrm>
        </p:spPr>
        <p:txBody>
          <a:bodyPr/>
          <a:lstStyle/>
          <a:p>
            <a:r>
              <a:rPr lang="en-US" sz="3200" dirty="0"/>
              <a:t>RESULTS</a:t>
            </a:r>
          </a:p>
        </p:txBody>
      </p:sp>
      <p:sp>
        <p:nvSpPr>
          <p:cNvPr id="26" name="Text Placeholder 8">
            <a:extLst>
              <a:ext uri="{FF2B5EF4-FFF2-40B4-BE49-F238E27FC236}">
                <a16:creationId xmlns:a16="http://schemas.microsoft.com/office/drawing/2014/main" id="{D8880002-446B-32D7-530F-A5387A3099E8}"/>
              </a:ext>
            </a:extLst>
          </p:cNvPr>
          <p:cNvSpPr txBox="1">
            <a:spLocks/>
          </p:cNvSpPr>
          <p:nvPr/>
        </p:nvSpPr>
        <p:spPr>
          <a:xfrm>
            <a:off x="11154572" y="11367371"/>
            <a:ext cx="9962037" cy="620293"/>
          </a:xfrm>
          <a:prstGeom prst="rect">
            <a:avLst/>
          </a:prstGeom>
          <a:solidFill>
            <a:schemeClr val="accent5">
              <a:lumMod val="50000"/>
            </a:schemeClr>
          </a:solidFill>
        </p:spPr>
        <p:txBody>
          <a:bodyPr wrap="square" lIns="63307" tIns="63307" rIns="63307" bIns="63307" anchor="t" anchorCtr="0">
            <a:spAutoFit/>
          </a:bodyPr>
          <a:lstStyle>
            <a:lvl1pPr marL="0" indent="0" algn="ctr" defTabSz="3038715" rtl="0" eaLnBrk="1" latinLnBrk="0" hangingPunct="1">
              <a:spcBef>
                <a:spcPct val="20000"/>
              </a:spcBef>
              <a:buFont typeface="Arial" pitchFamily="34" charset="0"/>
              <a:buNone/>
              <a:defRPr sz="2800" b="1" u="none" kern="1200" baseline="0">
                <a:solidFill>
                  <a:schemeClr val="bg1"/>
                </a:solidFill>
                <a:latin typeface="Century Gothic" panose="020B0502020202020204" pitchFamily="34" charset="0"/>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sz="3200" dirty="0"/>
              <a:t>CONCLUSION</a:t>
            </a:r>
          </a:p>
        </p:txBody>
      </p:sp>
      <p:sp>
        <p:nvSpPr>
          <p:cNvPr id="31" name="Text Placeholder 16">
            <a:extLst>
              <a:ext uri="{FF2B5EF4-FFF2-40B4-BE49-F238E27FC236}">
                <a16:creationId xmlns:a16="http://schemas.microsoft.com/office/drawing/2014/main" id="{EFD49D77-D383-3E1B-8F79-3292E25AFC27}"/>
              </a:ext>
            </a:extLst>
          </p:cNvPr>
          <p:cNvSpPr txBox="1">
            <a:spLocks/>
          </p:cNvSpPr>
          <p:nvPr/>
        </p:nvSpPr>
        <p:spPr>
          <a:xfrm>
            <a:off x="11154572" y="12412706"/>
            <a:ext cx="9747938" cy="5482064"/>
          </a:xfrm>
          <a:prstGeom prst="rect">
            <a:avLst/>
          </a:prstGeom>
        </p:spPr>
        <p:txBody>
          <a:bodyPr wrap="square" lIns="158267" tIns="158267" rIns="158267" bIns="158267" anchor="t" anchorCtr="0">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lnSpc>
                <a:spcPct val="150000"/>
              </a:lnSpc>
              <a:spcAft>
                <a:spcPts val="800"/>
              </a:spcAft>
              <a:tabLst>
                <a:tab pos="2076450" algn="l"/>
              </a:tabLst>
            </a:pPr>
            <a:r>
              <a:rPr lang="en-GB" kern="100" dirty="0">
                <a:latin typeface="Arial" panose="020B0604020202020204" pitchFamily="34" charset="0"/>
                <a:ea typeface="Aptos" panose="020B0004020202020204" pitchFamily="34" charset="0"/>
              </a:rPr>
              <a:t>Based on the results, </a:t>
            </a:r>
            <a:r>
              <a:rPr lang="en-GB" kern="100" dirty="0">
                <a:effectLst/>
                <a:latin typeface="Arial" panose="020B0604020202020204" pitchFamily="34" charset="0"/>
                <a:ea typeface="Aptos" panose="020B0004020202020204" pitchFamily="34" charset="0"/>
                <a:cs typeface="Times New Roman" panose="02020603050405020304" pitchFamily="18" charset="0"/>
              </a:rPr>
              <a:t>further fine-tuning, feature engineering, and model adjustments are necessary to improve accuracy, particularly in high-volatility environments, and to better capture the influence of external factors like weather on market dynamics.</a:t>
            </a:r>
            <a:r>
              <a:rPr lang="en-GB" kern="100" dirty="0">
                <a:latin typeface="Calibri" panose="020F0502020204030204" pitchFamily="34" charset="0"/>
                <a:ea typeface="Aptos" panose="020B0004020202020204" pitchFamily="34" charset="0"/>
              </a:rPr>
              <a:t> i</a:t>
            </a:r>
            <a:r>
              <a:rPr lang="en-GB" kern="100" dirty="0">
                <a:effectLst/>
                <a:latin typeface="Arial" panose="020B0604020202020204" pitchFamily="34" charset="0"/>
                <a:ea typeface="Aptos" panose="020B0004020202020204" pitchFamily="34" charset="0"/>
                <a:cs typeface="Times New Roman" panose="02020603050405020304" pitchFamily="18" charset="0"/>
              </a:rPr>
              <a:t>t would be valuable to expand the scope by incorporating a broader range of weather variables, considering longer time horizons, and experimenting with different machine learning models. These steps could provide a deeper understanding of the complex relationship between weather and stock market trends. Additionally, segmenting the analysis by geographical regions and incorporating external economic variables may help improve model accuracy and produce more targeted insights.</a:t>
            </a:r>
            <a:endParaRPr lang="en-GB" kern="100" dirty="0">
              <a:effectLst/>
              <a:latin typeface="Calibri" panose="020F0502020204030204" pitchFamily="34" charset="0"/>
              <a:ea typeface="Aptos" panose="020B0004020202020204" pitchFamily="34" charset="0"/>
              <a:cs typeface="Times New Roman" panose="02020603050405020304" pitchFamily="18" charset="0"/>
            </a:endParaRPr>
          </a:p>
          <a:p>
            <a:endParaRPr lang="en-GB" sz="2400" kern="100" dirty="0">
              <a:latin typeface="Arial" panose="020B0604020202020204" pitchFamily="34" charset="0"/>
            </a:endParaRPr>
          </a:p>
        </p:txBody>
      </p:sp>
    </p:spTree>
    <p:extLst>
      <p:ext uri="{BB962C8B-B14F-4D97-AF65-F5344CB8AC3E}">
        <p14:creationId xmlns:p14="http://schemas.microsoft.com/office/powerpoint/2010/main" val="2744535579"/>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1503</TotalTime>
  <Words>899</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Rosemary Ramirez Cords</cp:lastModifiedBy>
  <cp:revision>40</cp:revision>
  <dcterms:created xsi:type="dcterms:W3CDTF">2012-02-10T00:21:22Z</dcterms:created>
  <dcterms:modified xsi:type="dcterms:W3CDTF">2024-11-09T00:46:34Z</dcterms:modified>
  <cp:category>Research poster templates</cp:category>
</cp:coreProperties>
</file>