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8"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795E00F-915A-4F8E-9B6D-77F2DFACEACC}">
          <p14:sldIdLst>
            <p14:sldId id="258"/>
          </p14:sldIdLst>
        </p14:section>
      </p14:sectionLst>
    </p:ext>
    <p:ext uri="{EFAFB233-063F-42B5-8137-9DF3F51BA10A}">
      <p15:sldGuideLst xmlns:p15="http://schemas.microsoft.com/office/powerpoint/2012/main">
        <p15:guide id="2" orient="horz" pos="265">
          <p15:clr>
            <a:srgbClr val="A4A3A4"/>
          </p15:clr>
        </p15:guide>
        <p15:guide id="3" orient="horz" pos="18541">
          <p15:clr>
            <a:srgbClr val="A4A3A4"/>
          </p15:clr>
        </p15:guide>
        <p15:guide id="4" pos="67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37" autoAdjust="0"/>
    <p:restoredTop sz="94777" autoAdjust="0"/>
  </p:normalViewPr>
  <p:slideViewPr>
    <p:cSldViewPr snapToGrid="0" snapToObjects="1" showGuides="1">
      <p:cViewPr>
        <p:scale>
          <a:sx n="25" d="100"/>
          <a:sy n="25" d="100"/>
        </p:scale>
        <p:origin x="1998" y="42"/>
      </p:cViewPr>
      <p:guideLst>
        <p:guide orient="horz" pos="265"/>
        <p:guide orient="horz" pos="18541"/>
        <p:guide pos="6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11/7/2024</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Century Gothic" panose="020B0502020202020204" pitchFamily="34"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2591044"/>
            <a:ext cx="15608232" cy="586791"/>
          </a:xfrm>
          <a:prstGeom prst="rect">
            <a:avLst/>
          </a:prstGeom>
        </p:spPr>
        <p:txBody>
          <a:bodyPr lIns="54681" tIns="27341" rIns="54681" bIns="27341">
            <a:normAutofit/>
          </a:bodyPr>
          <a:lstStyle>
            <a:lvl1pPr marL="0" indent="0" algn="ctr">
              <a:buFontTx/>
              <a:buNone/>
              <a:defRPr sz="2400">
                <a:solidFill>
                  <a:schemeClr val="bg1"/>
                </a:solidFill>
                <a:latin typeface="Century Gothic" panose="020B0502020202020204" pitchFamily="34" charset="0"/>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1644072"/>
            <a:ext cx="15608232" cy="769233"/>
          </a:xfrm>
          <a:prstGeom prst="rect">
            <a:avLst/>
          </a:prstGeom>
        </p:spPr>
        <p:txBody>
          <a:bodyPr lIns="54681" tIns="27341" rIns="54681" bIns="27341" anchor="t" anchorCtr="1">
            <a:normAutofit/>
          </a:bodyPr>
          <a:lstStyle>
            <a:lvl1pPr marL="0" indent="0" algn="ctr">
              <a:buFontTx/>
              <a:buNone/>
              <a:defRPr sz="3600">
                <a:solidFill>
                  <a:schemeClr val="bg1"/>
                </a:solidFill>
                <a:latin typeface="Century Gothic" panose="020B0502020202020204" pitchFamily="34" charset="0"/>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9"/>
            <a:ext cx="15608232" cy="1117674"/>
          </a:xfrm>
          <a:prstGeom prst="rect">
            <a:avLst/>
          </a:prstGeom>
        </p:spPr>
        <p:txBody>
          <a:bodyPr lIns="54681" tIns="27341" rIns="54681" bIns="27341" anchor="t" anchorCtr="1">
            <a:normAutofit/>
          </a:bodyPr>
          <a:lstStyle>
            <a:lvl1pPr marL="0" indent="0" algn="ctr">
              <a:buFontTx/>
              <a:buNone/>
              <a:defRPr sz="5400" b="1">
                <a:solidFill>
                  <a:schemeClr val="bg1"/>
                </a:solidFill>
                <a:latin typeface="Century Gothic" panose="020B0502020202020204" pitchFamily="34" charset="0"/>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32A2D4-7911-61B6-0348-5C9DF3FF9C09}"/>
              </a:ext>
            </a:extLst>
          </p:cNvPr>
          <p:cNvSpPr/>
          <p:nvPr userDrawn="1"/>
        </p:nvSpPr>
        <p:spPr>
          <a:xfrm>
            <a:off x="-1" y="29433838"/>
            <a:ext cx="21388387" cy="8413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577515" y="29739208"/>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817833161"/>
              </p:ext>
            </p:extLst>
          </p:nvPr>
        </p:nvGraphicFramePr>
        <p:xfrm>
          <a:off x="21937684" y="-142032"/>
          <a:ext cx="8060660" cy="30430194"/>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19213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45">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7">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7854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64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26677">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0882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4713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0052">
                <a:tc gridSpan="2">
                  <a:txBody>
                    <a:bodyPr/>
                    <a:lstStyle/>
                    <a:p>
                      <a:pPr>
                        <a:lnSpc>
                          <a:spcPts val="2600"/>
                        </a:lnSpc>
                      </a:pPr>
                      <a:r>
                        <a:rPr lang="en-US" sz="1800" dirty="0">
                          <a:solidFill>
                            <a:schemeClr val="bg1">
                              <a:lumMod val="85000"/>
                            </a:schemeClr>
                          </a:solidFill>
                          <a:latin typeface="Arial"/>
                          <a:cs typeface="Arial"/>
                        </a:rPr>
                        <a:t>© 2022</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5" name="Group 4">
            <a:extLst>
              <a:ext uri="{FF2B5EF4-FFF2-40B4-BE49-F238E27FC236}">
                <a16:creationId xmlns:a16="http://schemas.microsoft.com/office/drawing/2014/main" id="{3776F652-0B05-796D-0743-D471C1E61465}"/>
              </a:ext>
            </a:extLst>
          </p:cNvPr>
          <p:cNvGrpSpPr/>
          <p:nvPr userDrawn="1"/>
        </p:nvGrpSpPr>
        <p:grpSpPr>
          <a:xfrm>
            <a:off x="0" y="-29666"/>
            <a:ext cx="21388388" cy="4314166"/>
            <a:chOff x="0" y="-1"/>
            <a:chExt cx="12192000" cy="1219223"/>
          </a:xfrm>
        </p:grpSpPr>
        <p:sp>
          <p:nvSpPr>
            <p:cNvPr id="6" name="Document 5">
              <a:extLst>
                <a:ext uri="{FF2B5EF4-FFF2-40B4-BE49-F238E27FC236}">
                  <a16:creationId xmlns:a16="http://schemas.microsoft.com/office/drawing/2014/main" id="{E08493CA-86D3-9278-2DC8-D1B59AC17CEB}"/>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cument 6">
              <a:extLst>
                <a:ext uri="{FF2B5EF4-FFF2-40B4-BE49-F238E27FC236}">
                  <a16:creationId xmlns:a16="http://schemas.microsoft.com/office/drawing/2014/main" id="{A5A0A1A7-58C9-9041-B034-4A93267DEC05}"/>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F9C3F-CDFF-4F83-4C13-624A223AEFF8}"/>
              </a:ext>
            </a:extLst>
          </p:cNvPr>
          <p:cNvSpPr>
            <a:spLocks noGrp="1"/>
          </p:cNvSpPr>
          <p:nvPr>
            <p:ph type="body" sz="quarter" idx="10"/>
          </p:nvPr>
        </p:nvSpPr>
        <p:spPr/>
        <p:txBody>
          <a:bodyPr/>
          <a:lstStyle/>
          <a:p>
            <a:pPr indent="457200" algn="just">
              <a:lnSpc>
                <a:spcPct val="107000"/>
              </a:lnSpc>
              <a:spcAft>
                <a:spcPts val="800"/>
              </a:spcAft>
            </a:pPr>
            <a:r>
              <a:rPr lang="en-IE" sz="2400" kern="100" dirty="0">
                <a:effectLst/>
                <a:latin typeface="Arial" panose="020B0604020202020204" pitchFamily="34" charset="0"/>
                <a:ea typeface="Aptos" panose="020B0004020202020204" pitchFamily="34" charset="0"/>
                <a:cs typeface="Times New Roman" panose="02020603050405020304" pitchFamily="18" charset="0"/>
              </a:rPr>
              <a:t>Agriculture is a complex sector that involves different driving parameters (environmental, economic, and social). Agricultural production is now known to be highly sensitive to climate change (Easterling et al., 2007).</a:t>
            </a:r>
            <a:endParaRPr lang="en-GB" sz="2400" kern="100" dirty="0">
              <a:effectLst/>
              <a:latin typeface="Calibri" panose="020F0502020204030204" pitchFamily="34" charset="0"/>
              <a:ea typeface="Aptos" panose="020B0004020202020204" pitchFamily="34" charset="0"/>
              <a:cs typeface="Times New Roman" panose="02020603050405020304" pitchFamily="18" charset="0"/>
            </a:endParaRPr>
          </a:p>
          <a:p>
            <a:pPr indent="457200" algn="just">
              <a:lnSpc>
                <a:spcPct val="107000"/>
              </a:lnSpc>
              <a:spcAft>
                <a:spcPts val="800"/>
              </a:spcAft>
            </a:pPr>
            <a:r>
              <a:rPr lang="en-IE" sz="2400" kern="100" dirty="0">
                <a:effectLst/>
                <a:latin typeface="Arial" panose="020B0604020202020204" pitchFamily="34" charset="0"/>
                <a:ea typeface="Aptos" panose="020B0004020202020204" pitchFamily="34" charset="0"/>
                <a:cs typeface="Times New Roman" panose="02020603050405020304" pitchFamily="18" charset="0"/>
              </a:rPr>
              <a:t>Climate change affects all agricultural sectors in a multitude of ways that vary from region to region, reducing the predictability of seasonal weather patterns and increasing the frequency and intensity of extreme weather events, such as floods, cyclones, and heatwaves (Food and Agriculture Organization, FAO, 2011).</a:t>
            </a:r>
            <a:endParaRPr lang="en-GB" sz="2400" kern="100" dirty="0">
              <a:effectLst/>
              <a:latin typeface="Calibri" panose="020F0502020204030204" pitchFamily="34" charset="0"/>
              <a:ea typeface="Aptos" panose="020B0004020202020204" pitchFamily="34" charset="0"/>
              <a:cs typeface="Times New Roman" panose="02020603050405020304" pitchFamily="18" charset="0"/>
            </a:endParaRPr>
          </a:p>
          <a:p>
            <a:endParaRPr lang="en-US" dirty="0"/>
          </a:p>
        </p:txBody>
      </p:sp>
      <p:sp>
        <p:nvSpPr>
          <p:cNvPr id="3" name="Text Placeholder 2">
            <a:extLst>
              <a:ext uri="{FF2B5EF4-FFF2-40B4-BE49-F238E27FC236}">
                <a16:creationId xmlns:a16="http://schemas.microsoft.com/office/drawing/2014/main" id="{C1DDD53F-1B13-4853-CA49-1F664B33EDE1}"/>
              </a:ext>
            </a:extLst>
          </p:cNvPr>
          <p:cNvSpPr>
            <a:spLocks noGrp="1"/>
          </p:cNvSpPr>
          <p:nvPr>
            <p:ph type="body" sz="quarter" idx="11"/>
          </p:nvPr>
        </p:nvSpPr>
        <p:spPr/>
        <p:txBody>
          <a:bodyPr/>
          <a:lstStyle/>
          <a:p>
            <a:r>
              <a:rPr lang="en-US" sz="3200" dirty="0"/>
              <a:t>INTRODUCTION</a:t>
            </a:r>
            <a:endParaRPr lang="en-US" dirty="0"/>
          </a:p>
        </p:txBody>
      </p:sp>
      <p:sp>
        <p:nvSpPr>
          <p:cNvPr id="4" name="Text Placeholder 3">
            <a:extLst>
              <a:ext uri="{FF2B5EF4-FFF2-40B4-BE49-F238E27FC236}">
                <a16:creationId xmlns:a16="http://schemas.microsoft.com/office/drawing/2014/main" id="{D3F3E970-12C0-426D-4EC7-4ECA9CAFED3D}"/>
              </a:ext>
            </a:extLst>
          </p:cNvPr>
          <p:cNvSpPr>
            <a:spLocks noGrp="1"/>
          </p:cNvSpPr>
          <p:nvPr>
            <p:ph type="body" sz="quarter" idx="20"/>
          </p:nvPr>
        </p:nvSpPr>
        <p:spPr>
          <a:xfrm>
            <a:off x="440616" y="9546105"/>
            <a:ext cx="10096349" cy="566030"/>
          </a:xfrm>
        </p:spPr>
        <p:txBody>
          <a:bodyPr/>
          <a:lstStyle/>
          <a:p>
            <a:r>
              <a:rPr lang="en-US" sz="3200" dirty="0"/>
              <a:t>OBJECTIVES</a:t>
            </a:r>
          </a:p>
        </p:txBody>
      </p:sp>
      <p:sp>
        <p:nvSpPr>
          <p:cNvPr id="5" name="Text Placeholder 4">
            <a:extLst>
              <a:ext uri="{FF2B5EF4-FFF2-40B4-BE49-F238E27FC236}">
                <a16:creationId xmlns:a16="http://schemas.microsoft.com/office/drawing/2014/main" id="{81449285-033E-D0C1-DA23-AD9CAAF8B4D4}"/>
              </a:ext>
            </a:extLst>
          </p:cNvPr>
          <p:cNvSpPr>
            <a:spLocks noGrp="1"/>
          </p:cNvSpPr>
          <p:nvPr>
            <p:ph type="body" sz="quarter" idx="25"/>
          </p:nvPr>
        </p:nvSpPr>
        <p:spPr/>
        <p:txBody>
          <a:bodyPr/>
          <a:lstStyle/>
          <a:p>
            <a:r>
              <a:rPr lang="en-US" dirty="0"/>
              <a:t>RESULTS</a:t>
            </a:r>
          </a:p>
        </p:txBody>
      </p:sp>
      <p:sp>
        <p:nvSpPr>
          <p:cNvPr id="17" name="Text Placeholder 16">
            <a:extLst>
              <a:ext uri="{FF2B5EF4-FFF2-40B4-BE49-F238E27FC236}">
                <a16:creationId xmlns:a16="http://schemas.microsoft.com/office/drawing/2014/main" id="{8A4411A1-399C-822A-62CF-19B23CBEBF56}"/>
              </a:ext>
            </a:extLst>
          </p:cNvPr>
          <p:cNvSpPr>
            <a:spLocks noGrp="1"/>
          </p:cNvSpPr>
          <p:nvPr>
            <p:ph type="body" sz="quarter" idx="26"/>
          </p:nvPr>
        </p:nvSpPr>
        <p:spPr/>
        <p:txBody>
          <a:bodyPr/>
          <a:lstStyle/>
          <a:p>
            <a:endParaRPr lang="en-GB"/>
          </a:p>
        </p:txBody>
      </p:sp>
      <p:sp>
        <p:nvSpPr>
          <p:cNvPr id="7" name="Text Placeholder 6">
            <a:extLst>
              <a:ext uri="{FF2B5EF4-FFF2-40B4-BE49-F238E27FC236}">
                <a16:creationId xmlns:a16="http://schemas.microsoft.com/office/drawing/2014/main" id="{7256DDE5-B2D5-DB8B-DDA4-04D5A709C8FC}"/>
              </a:ext>
            </a:extLst>
          </p:cNvPr>
          <p:cNvSpPr>
            <a:spLocks noGrp="1"/>
          </p:cNvSpPr>
          <p:nvPr>
            <p:ph type="body" sz="quarter" idx="27"/>
          </p:nvPr>
        </p:nvSpPr>
        <p:spPr/>
        <p:txBody>
          <a:bodyPr/>
          <a:lstStyle/>
          <a:p>
            <a:r>
              <a:rPr lang="en-GB" dirty="0"/>
              <a:t>METHODOLOGY AND MATERIALS</a:t>
            </a:r>
            <a:endParaRPr lang="en-US" dirty="0"/>
          </a:p>
        </p:txBody>
      </p:sp>
      <p:sp>
        <p:nvSpPr>
          <p:cNvPr id="18" name="Text Placeholder 17">
            <a:extLst>
              <a:ext uri="{FF2B5EF4-FFF2-40B4-BE49-F238E27FC236}">
                <a16:creationId xmlns:a16="http://schemas.microsoft.com/office/drawing/2014/main" id="{630BC9F9-DECC-F12C-90AB-E38AE201D74F}"/>
              </a:ext>
            </a:extLst>
          </p:cNvPr>
          <p:cNvSpPr>
            <a:spLocks noGrp="1"/>
          </p:cNvSpPr>
          <p:nvPr>
            <p:ph type="body" sz="quarter" idx="28"/>
          </p:nvPr>
        </p:nvSpPr>
        <p:spPr/>
        <p:txBody>
          <a:bodyPr/>
          <a:lstStyle/>
          <a:p>
            <a:endParaRPr lang="en-GB"/>
          </a:p>
        </p:txBody>
      </p:sp>
      <p:sp>
        <p:nvSpPr>
          <p:cNvPr id="9" name="Text Placeholder 8">
            <a:extLst>
              <a:ext uri="{FF2B5EF4-FFF2-40B4-BE49-F238E27FC236}">
                <a16:creationId xmlns:a16="http://schemas.microsoft.com/office/drawing/2014/main" id="{0A576C81-5C5A-2F04-C202-6C233F6B55A6}"/>
              </a:ext>
            </a:extLst>
          </p:cNvPr>
          <p:cNvSpPr>
            <a:spLocks noGrp="1"/>
          </p:cNvSpPr>
          <p:nvPr>
            <p:ph type="body" sz="quarter" idx="29"/>
          </p:nvPr>
        </p:nvSpPr>
        <p:spPr/>
        <p:txBody>
          <a:bodyPr/>
          <a:lstStyle/>
          <a:p>
            <a:r>
              <a:rPr lang="en-US" dirty="0"/>
              <a:t>REFERENCES</a:t>
            </a:r>
          </a:p>
        </p:txBody>
      </p:sp>
      <p:sp>
        <p:nvSpPr>
          <p:cNvPr id="19" name="Text Placeholder 18">
            <a:extLst>
              <a:ext uri="{FF2B5EF4-FFF2-40B4-BE49-F238E27FC236}">
                <a16:creationId xmlns:a16="http://schemas.microsoft.com/office/drawing/2014/main" id="{5DE5E4B1-1400-A547-974C-5B5FE119D1FA}"/>
              </a:ext>
            </a:extLst>
          </p:cNvPr>
          <p:cNvSpPr>
            <a:spLocks noGrp="1"/>
          </p:cNvSpPr>
          <p:nvPr>
            <p:ph type="body" sz="quarter" idx="30"/>
          </p:nvPr>
        </p:nvSpPr>
        <p:spPr/>
        <p:txBody>
          <a:bodyPr/>
          <a:lstStyle/>
          <a:p>
            <a:endParaRPr lang="en-GB"/>
          </a:p>
        </p:txBody>
      </p:sp>
      <p:sp>
        <p:nvSpPr>
          <p:cNvPr id="11" name="Text Placeholder 10">
            <a:extLst>
              <a:ext uri="{FF2B5EF4-FFF2-40B4-BE49-F238E27FC236}">
                <a16:creationId xmlns:a16="http://schemas.microsoft.com/office/drawing/2014/main" id="{6CE6CB19-5FDF-4817-2D0D-45C81289191C}"/>
              </a:ext>
            </a:extLst>
          </p:cNvPr>
          <p:cNvSpPr>
            <a:spLocks noGrp="1"/>
          </p:cNvSpPr>
          <p:nvPr>
            <p:ph type="body" sz="quarter" idx="96"/>
          </p:nvPr>
        </p:nvSpPr>
        <p:spPr>
          <a:xfrm>
            <a:off x="434237" y="10182261"/>
            <a:ext cx="10102728" cy="634878"/>
          </a:xfrm>
        </p:spPr>
        <p:txBody>
          <a:bodyPr/>
          <a:lstStyle/>
          <a:p>
            <a:pPr marL="342900" lvl="0" indent="-342900" algn="just">
              <a:buFont typeface="+mj-lt"/>
              <a:buAutoNum type="arabicPeriod"/>
            </a:pPr>
            <a:r>
              <a:rPr lang="en-IE" sz="2400" kern="100" dirty="0">
                <a:effectLst/>
                <a:latin typeface="Arial" panose="020B0604020202020204" pitchFamily="34" charset="0"/>
                <a:ea typeface="Aptos" panose="020B0004020202020204" pitchFamily="34" charset="0"/>
                <a:cs typeface="Times New Roman" panose="02020603050405020304" pitchFamily="18" charset="0"/>
              </a:rPr>
              <a:t>Examine the Impact of Weather Events on Stock Market Performance, analysing how some specific weather conditions influence in stock market  returns over time.</a:t>
            </a:r>
            <a:endParaRPr lang="en-GB" sz="2400" kern="100" dirty="0">
              <a:effectLst/>
              <a:latin typeface="Calibri" panose="020F0502020204030204" pitchFamily="34" charset="0"/>
              <a:ea typeface="Aptos" panose="020B0004020202020204" pitchFamily="34" charset="0"/>
              <a:cs typeface="Times New Roman" panose="02020603050405020304" pitchFamily="18" charset="0"/>
            </a:endParaRPr>
          </a:p>
          <a:p>
            <a:pPr marL="342900" lvl="0" indent="-342900" algn="just">
              <a:buFont typeface="+mj-lt"/>
              <a:buAutoNum type="arabicPeriod"/>
            </a:pPr>
            <a:r>
              <a:rPr lang="en-IE" sz="2400" kern="100" dirty="0">
                <a:effectLst/>
                <a:latin typeface="Arial" panose="020B0604020202020204" pitchFamily="34" charset="0"/>
                <a:ea typeface="Aptos" panose="020B0004020202020204" pitchFamily="34" charset="0"/>
                <a:cs typeface="Times New Roman" panose="02020603050405020304" pitchFamily="18" charset="0"/>
              </a:rPr>
              <a:t>Analyse  the causal relationships between time series data points and external factors to identify key drivers of changes in the data, such as weather factors.</a:t>
            </a:r>
            <a:endParaRPr lang="en-GB" sz="2400" kern="100" dirty="0">
              <a:effectLst/>
              <a:latin typeface="Calibri" panose="020F0502020204030204" pitchFamily="34" charset="0"/>
              <a:ea typeface="Aptos" panose="020B0004020202020204" pitchFamily="34" charset="0"/>
              <a:cs typeface="Times New Roman" panose="02020603050405020304" pitchFamily="18" charset="0"/>
            </a:endParaRPr>
          </a:p>
          <a:p>
            <a:pPr marL="342900" lvl="0" indent="-342900" algn="just">
              <a:buFont typeface="+mj-lt"/>
              <a:buAutoNum type="arabicPeriod"/>
            </a:pPr>
            <a:r>
              <a:rPr lang="en-IE" sz="2400" kern="100" dirty="0">
                <a:effectLst/>
                <a:latin typeface="Arial" panose="020B0604020202020204" pitchFamily="34" charset="0"/>
                <a:ea typeface="Aptos" panose="020B0004020202020204" pitchFamily="34" charset="0"/>
                <a:cs typeface="Times New Roman" panose="02020603050405020304" pitchFamily="18" charset="0"/>
              </a:rPr>
              <a:t>Test and compare different machine algorithm models  to assess their accuracy in forecasting or capturing the underlying structure of the data.</a:t>
            </a:r>
            <a:endParaRPr lang="en-GB" sz="2400" kern="100" dirty="0">
              <a:effectLst/>
              <a:latin typeface="Calibri" panose="020F0502020204030204" pitchFamily="34" charset="0"/>
              <a:ea typeface="Aptos" panose="020B0004020202020204" pitchFamily="34" charset="0"/>
              <a:cs typeface="Times New Roman" panose="02020603050405020304" pitchFamily="18" charset="0"/>
            </a:endParaRPr>
          </a:p>
          <a:p>
            <a:pPr marL="457200">
              <a:lnSpc>
                <a:spcPct val="107000"/>
              </a:lnSpc>
              <a:spcAft>
                <a:spcPts val="800"/>
              </a:spcAft>
            </a:pPr>
            <a:r>
              <a:rPr lang="en-GB" sz="1800" kern="100" dirty="0">
                <a:effectLst/>
                <a:latin typeface="Calibri" panose="020F0502020204030204" pitchFamily="34" charset="0"/>
                <a:ea typeface="Aptos" panose="020B0004020202020204" pitchFamily="34" charset="0"/>
                <a:cs typeface="Calibri" panose="020F0502020204030204" pitchFamily="34" charset="0"/>
              </a:rPr>
              <a:t> </a:t>
            </a:r>
            <a:endParaRPr lang="en-GB" sz="1800" kern="100" dirty="0">
              <a:effectLst/>
              <a:latin typeface="Calibri" panose="020F0502020204030204" pitchFamily="34" charset="0"/>
              <a:ea typeface="Aptos" panose="020B0004020202020204" pitchFamily="34" charset="0"/>
              <a:cs typeface="Times New Roman" panose="02020603050405020304" pitchFamily="18" charset="0"/>
            </a:endParaRPr>
          </a:p>
          <a:p>
            <a:endParaRPr lang="en-US" dirty="0"/>
          </a:p>
        </p:txBody>
      </p:sp>
      <p:sp>
        <p:nvSpPr>
          <p:cNvPr id="20" name="Text Placeholder 19">
            <a:extLst>
              <a:ext uri="{FF2B5EF4-FFF2-40B4-BE49-F238E27FC236}">
                <a16:creationId xmlns:a16="http://schemas.microsoft.com/office/drawing/2014/main" id="{4BE8A5D2-BCE8-87E9-D3A3-ECDA0A442B28}"/>
              </a:ext>
            </a:extLst>
          </p:cNvPr>
          <p:cNvSpPr>
            <a:spLocks noGrp="1"/>
          </p:cNvSpPr>
          <p:nvPr>
            <p:ph type="body" sz="quarter" idx="150"/>
          </p:nvPr>
        </p:nvSpPr>
        <p:spPr/>
        <p:txBody>
          <a:bodyPr/>
          <a:lstStyle/>
          <a:p>
            <a:endParaRPr lang="en-GB" dirty="0"/>
          </a:p>
        </p:txBody>
      </p:sp>
      <p:sp>
        <p:nvSpPr>
          <p:cNvPr id="21" name="Text Placeholder 20">
            <a:extLst>
              <a:ext uri="{FF2B5EF4-FFF2-40B4-BE49-F238E27FC236}">
                <a16:creationId xmlns:a16="http://schemas.microsoft.com/office/drawing/2014/main" id="{2BAE5C47-9952-785D-2717-8152CC949E78}"/>
              </a:ext>
            </a:extLst>
          </p:cNvPr>
          <p:cNvSpPr>
            <a:spLocks noGrp="1"/>
          </p:cNvSpPr>
          <p:nvPr>
            <p:ph type="body" sz="quarter" idx="151"/>
          </p:nvPr>
        </p:nvSpPr>
        <p:spPr/>
        <p:txBody>
          <a:bodyPr/>
          <a:lstStyle/>
          <a:p>
            <a:r>
              <a:rPr lang="en-GB" dirty="0"/>
              <a:t>ROSEMARY DEJESUS RAMIREZ CORDS</a:t>
            </a:r>
          </a:p>
        </p:txBody>
      </p:sp>
      <p:sp>
        <p:nvSpPr>
          <p:cNvPr id="14" name="Text Placeholder 13">
            <a:extLst>
              <a:ext uri="{FF2B5EF4-FFF2-40B4-BE49-F238E27FC236}">
                <a16:creationId xmlns:a16="http://schemas.microsoft.com/office/drawing/2014/main" id="{17EE85F2-D9C7-0A56-452D-D273FBBA9DA2}"/>
              </a:ext>
            </a:extLst>
          </p:cNvPr>
          <p:cNvSpPr>
            <a:spLocks noGrp="1"/>
          </p:cNvSpPr>
          <p:nvPr>
            <p:ph type="body" sz="quarter" idx="153"/>
          </p:nvPr>
        </p:nvSpPr>
        <p:spPr/>
        <p:txBody>
          <a:bodyPr>
            <a:normAutofit fontScale="70000" lnSpcReduction="20000"/>
          </a:bodyPr>
          <a:lstStyle/>
          <a:p>
            <a:r>
              <a:rPr lang="en-GB" dirty="0"/>
              <a:t>"Evaluating the Impact of Weather Conditions on Agricultural </a:t>
            </a:r>
            <a:r>
              <a:rPr lang="en-GB"/>
              <a:t>Stock Market Performance </a:t>
            </a:r>
            <a:r>
              <a:rPr lang="en-GB" dirty="0"/>
              <a:t>Using Time Series Forecasting""</a:t>
            </a:r>
            <a:endParaRPr lang="en-US" dirty="0"/>
          </a:p>
        </p:txBody>
      </p:sp>
      <p:pic>
        <p:nvPicPr>
          <p:cNvPr id="23" name="Picture 22" descr="A logo for college computing&#10;&#10;Description automatically generated">
            <a:extLst>
              <a:ext uri="{FF2B5EF4-FFF2-40B4-BE49-F238E27FC236}">
                <a16:creationId xmlns:a16="http://schemas.microsoft.com/office/drawing/2014/main" id="{BBF195A4-E574-D92B-4BA0-966EDD22F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3078"/>
            <a:ext cx="3189087" cy="1101988"/>
          </a:xfrm>
          <a:prstGeom prst="rect">
            <a:avLst/>
          </a:prstGeom>
        </p:spPr>
      </p:pic>
      <p:pic>
        <p:nvPicPr>
          <p:cNvPr id="24" name="Picture 23" descr="A logo for college computing&#10;&#10;Description automatically generated">
            <a:extLst>
              <a:ext uri="{FF2B5EF4-FFF2-40B4-BE49-F238E27FC236}">
                <a16:creationId xmlns:a16="http://schemas.microsoft.com/office/drawing/2014/main" id="{074D8F55-4F40-A41F-0C2C-8BA9B959B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9301" y="1056070"/>
            <a:ext cx="3189087" cy="1101988"/>
          </a:xfrm>
          <a:prstGeom prst="rect">
            <a:avLst/>
          </a:prstGeom>
        </p:spPr>
      </p:pic>
      <p:pic>
        <p:nvPicPr>
          <p:cNvPr id="1026" name="Picture 2">
            <a:extLst>
              <a:ext uri="{FF2B5EF4-FFF2-40B4-BE49-F238E27FC236}">
                <a16:creationId xmlns:a16="http://schemas.microsoft.com/office/drawing/2014/main" id="{59D7817C-EE43-E4E8-55E7-FC2CD5A3E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2726" y="6523093"/>
            <a:ext cx="10090978" cy="579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535579"/>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1427</TotalTime>
  <Words>194</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A1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Rosemary Ramirez Cords</cp:lastModifiedBy>
  <cp:revision>35</cp:revision>
  <dcterms:created xsi:type="dcterms:W3CDTF">2012-02-10T00:21:22Z</dcterms:created>
  <dcterms:modified xsi:type="dcterms:W3CDTF">2024-11-07T00:36:14Z</dcterms:modified>
  <cp:category>Research poster templates</cp:category>
</cp:coreProperties>
</file>