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795E00F-915A-4F8E-9B6D-77F2DFACEACC}">
          <p14:sldIdLst>
            <p14:sldId id="258"/>
          </p14:sldIdLst>
        </p14:section>
      </p14:sectionLst>
    </p:ext>
    <p:ext uri="{EFAFB233-063F-42B5-8137-9DF3F51BA10A}">
      <p15:sldGuideLst xmlns:p15="http://schemas.microsoft.com/office/powerpoint/2012/main">
        <p15:guide id="2" orient="horz" pos="265">
          <p15:clr>
            <a:srgbClr val="A4A3A4"/>
          </p15:clr>
        </p15:guide>
        <p15:guide id="3" orient="horz" pos="18541">
          <p15:clr>
            <a:srgbClr val="A4A3A4"/>
          </p15:clr>
        </p15:guide>
        <p15:guide id="4"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p:scale>
          <a:sx n="25" d="100"/>
          <a:sy n="25" d="100"/>
        </p:scale>
        <p:origin x="1998" y="-234"/>
      </p:cViewPr>
      <p:guideLst>
        <p:guide orient="horz" pos="265"/>
        <p:guide orient="horz" pos="18541"/>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2591044"/>
            <a:ext cx="15608232" cy="586791"/>
          </a:xfrm>
          <a:prstGeom prst="rect">
            <a:avLst/>
          </a:prstGeom>
        </p:spPr>
        <p:txBody>
          <a:bodyPr lIns="54681" tIns="27341" rIns="54681" bIns="27341">
            <a:normAutofit/>
          </a:bodyPr>
          <a:lstStyle>
            <a:lvl1pPr marL="0" indent="0" algn="ctr">
              <a:buFontTx/>
              <a:buNone/>
              <a:defRPr sz="24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644072"/>
            <a:ext cx="15608232" cy="769233"/>
          </a:xfrm>
          <a:prstGeom prst="rect">
            <a:avLst/>
          </a:prstGeom>
        </p:spPr>
        <p:txBody>
          <a:bodyPr lIns="54681" tIns="27341" rIns="54681" bIns="27341" anchor="t" anchorCtr="1">
            <a:normAutofit/>
          </a:bodyPr>
          <a:lstStyle>
            <a:lvl1pPr marL="0" indent="0" algn="ctr">
              <a:buFontTx/>
              <a:buNone/>
              <a:defRPr sz="36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9"/>
            <a:ext cx="15608232" cy="1117674"/>
          </a:xfrm>
          <a:prstGeom prst="rect">
            <a:avLst/>
          </a:prstGeom>
        </p:spPr>
        <p:txBody>
          <a:bodyPr lIns="54681" tIns="27341" rIns="54681" bIns="27341" anchor="t" anchorCtr="1">
            <a:normAutofit/>
          </a:bodyPr>
          <a:lstStyle>
            <a:lvl1pPr marL="0" indent="0" algn="ctr">
              <a:buFontTx/>
              <a:buNone/>
              <a:defRPr sz="5400" b="1">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29433838"/>
            <a:ext cx="21388387" cy="841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77515" y="29739208"/>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2022</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29666"/>
            <a:ext cx="21388388" cy="4314166"/>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F9C3F-CDFF-4F83-4C13-624A223AEFF8}"/>
              </a:ext>
            </a:extLst>
          </p:cNvPr>
          <p:cNvSpPr>
            <a:spLocks noGrp="1"/>
          </p:cNvSpPr>
          <p:nvPr>
            <p:ph type="body" sz="quarter" idx="10"/>
          </p:nvPr>
        </p:nvSpPr>
        <p:spPr>
          <a:xfrm>
            <a:off x="440616" y="5642381"/>
            <a:ext cx="10101856" cy="5799663"/>
          </a:xfrm>
        </p:spPr>
        <p:txBody>
          <a:bodyPr/>
          <a:lstStyle/>
          <a:p>
            <a:pPr algn="just"/>
            <a:r>
              <a:rPr lang="en-GB" sz="2800" kern="100" dirty="0">
                <a:latin typeface="Arial" panose="020B0604020202020204" pitchFamily="34" charset="0"/>
              </a:rPr>
              <a:t>Agriculture is highly sensitive to climate change, with extreme weather events, disrupting seasonal patterns and destabilizing production. These disruptions not only affect grain supply but also drive price volatility.</a:t>
            </a:r>
          </a:p>
          <a:p>
            <a:pPr algn="just"/>
            <a:r>
              <a:rPr lang="en-GB" sz="2800" kern="100" dirty="0">
                <a:latin typeface="Arial" panose="020B0604020202020204" pitchFamily="34" charset="0"/>
              </a:rPr>
              <a:t>This  extends this understanding by examining the broader economic consequences of weather events, particularly their influence on financial markets, through how it affect the performance of stock market, and analysing the relationship between them.</a:t>
            </a:r>
          </a:p>
          <a:p>
            <a:pPr algn="just"/>
            <a:r>
              <a:rPr lang="en-GB" sz="2800" kern="100" dirty="0">
                <a:latin typeface="Arial" panose="020B0604020202020204" pitchFamily="34" charset="0"/>
              </a:rPr>
              <a:t>By integrating insights from agriculture and financial markets, this research aims to advance decision-making forescat and predictions, providing actionable intelligence to investors and risk managers.</a:t>
            </a:r>
          </a:p>
          <a:p>
            <a:endParaRPr lang="en-US" dirty="0"/>
          </a:p>
        </p:txBody>
      </p:sp>
      <p:sp>
        <p:nvSpPr>
          <p:cNvPr id="3" name="Text Placeholder 2">
            <a:extLst>
              <a:ext uri="{FF2B5EF4-FFF2-40B4-BE49-F238E27FC236}">
                <a16:creationId xmlns:a16="http://schemas.microsoft.com/office/drawing/2014/main" id="{C1DDD53F-1B13-4853-CA49-1F664B33EDE1}"/>
              </a:ext>
            </a:extLst>
          </p:cNvPr>
          <p:cNvSpPr>
            <a:spLocks noGrp="1"/>
          </p:cNvSpPr>
          <p:nvPr>
            <p:ph type="body" sz="quarter" idx="11"/>
          </p:nvPr>
        </p:nvSpPr>
        <p:spPr/>
        <p:txBody>
          <a:bodyPr/>
          <a:lstStyle/>
          <a:p>
            <a:r>
              <a:rPr lang="en-US" sz="3200" dirty="0"/>
              <a:t>INTRODUCTION</a:t>
            </a:r>
            <a:endParaRPr lang="en-US" dirty="0"/>
          </a:p>
        </p:txBody>
      </p:sp>
      <p:sp>
        <p:nvSpPr>
          <p:cNvPr id="4" name="Text Placeholder 3">
            <a:extLst>
              <a:ext uri="{FF2B5EF4-FFF2-40B4-BE49-F238E27FC236}">
                <a16:creationId xmlns:a16="http://schemas.microsoft.com/office/drawing/2014/main" id="{D3F3E970-12C0-426D-4EC7-4ECA9CAFED3D}"/>
              </a:ext>
            </a:extLst>
          </p:cNvPr>
          <p:cNvSpPr>
            <a:spLocks noGrp="1"/>
          </p:cNvSpPr>
          <p:nvPr>
            <p:ph type="body" sz="quarter" idx="20"/>
          </p:nvPr>
        </p:nvSpPr>
        <p:spPr>
          <a:xfrm>
            <a:off x="440616" y="12011651"/>
            <a:ext cx="10096349" cy="566030"/>
          </a:xfrm>
        </p:spPr>
        <p:txBody>
          <a:bodyPr/>
          <a:lstStyle/>
          <a:p>
            <a:r>
              <a:rPr lang="en-US" sz="3200" dirty="0"/>
              <a:t>OBJECTIVES</a:t>
            </a:r>
          </a:p>
        </p:txBody>
      </p:sp>
      <p:sp>
        <p:nvSpPr>
          <p:cNvPr id="5" name="Text Placeholder 4">
            <a:extLst>
              <a:ext uri="{FF2B5EF4-FFF2-40B4-BE49-F238E27FC236}">
                <a16:creationId xmlns:a16="http://schemas.microsoft.com/office/drawing/2014/main" id="{81449285-033E-D0C1-DA23-AD9CAAF8B4D4}"/>
              </a:ext>
            </a:extLst>
          </p:cNvPr>
          <p:cNvSpPr>
            <a:spLocks noGrp="1"/>
          </p:cNvSpPr>
          <p:nvPr>
            <p:ph type="body" sz="quarter" idx="25"/>
          </p:nvPr>
        </p:nvSpPr>
        <p:spPr/>
        <p:txBody>
          <a:bodyPr/>
          <a:lstStyle/>
          <a:p>
            <a:r>
              <a:rPr lang="en-US" dirty="0"/>
              <a:t>RESULTS</a:t>
            </a:r>
          </a:p>
        </p:txBody>
      </p:sp>
      <p:sp>
        <p:nvSpPr>
          <p:cNvPr id="17" name="Text Placeholder 16">
            <a:extLst>
              <a:ext uri="{FF2B5EF4-FFF2-40B4-BE49-F238E27FC236}">
                <a16:creationId xmlns:a16="http://schemas.microsoft.com/office/drawing/2014/main" id="{8A4411A1-399C-822A-62CF-19B23CBEBF56}"/>
              </a:ext>
            </a:extLst>
          </p:cNvPr>
          <p:cNvSpPr>
            <a:spLocks noGrp="1"/>
          </p:cNvSpPr>
          <p:nvPr>
            <p:ph type="body" sz="quarter" idx="26"/>
          </p:nvPr>
        </p:nvSpPr>
        <p:spPr/>
        <p:txBody>
          <a:bodyPr/>
          <a:lstStyle/>
          <a:p>
            <a:endParaRPr lang="en-GB"/>
          </a:p>
        </p:txBody>
      </p:sp>
      <p:sp>
        <p:nvSpPr>
          <p:cNvPr id="7" name="Text Placeholder 6">
            <a:extLst>
              <a:ext uri="{FF2B5EF4-FFF2-40B4-BE49-F238E27FC236}">
                <a16:creationId xmlns:a16="http://schemas.microsoft.com/office/drawing/2014/main" id="{7256DDE5-B2D5-DB8B-DDA4-04D5A709C8FC}"/>
              </a:ext>
            </a:extLst>
          </p:cNvPr>
          <p:cNvSpPr>
            <a:spLocks noGrp="1"/>
          </p:cNvSpPr>
          <p:nvPr>
            <p:ph type="body" sz="quarter" idx="27"/>
          </p:nvPr>
        </p:nvSpPr>
        <p:spPr>
          <a:xfrm>
            <a:off x="440616" y="18730768"/>
            <a:ext cx="10090978" cy="620293"/>
          </a:xfrm>
        </p:spPr>
        <p:txBody>
          <a:bodyPr/>
          <a:lstStyle/>
          <a:p>
            <a:r>
              <a:rPr lang="en-GB" sz="3200" dirty="0"/>
              <a:t>METHODOLOGY AND MATERIALS</a:t>
            </a:r>
            <a:endParaRPr lang="en-US" sz="3200" dirty="0"/>
          </a:p>
        </p:txBody>
      </p:sp>
      <p:sp>
        <p:nvSpPr>
          <p:cNvPr id="18" name="Text Placeholder 17">
            <a:extLst>
              <a:ext uri="{FF2B5EF4-FFF2-40B4-BE49-F238E27FC236}">
                <a16:creationId xmlns:a16="http://schemas.microsoft.com/office/drawing/2014/main" id="{630BC9F9-DECC-F12C-90AB-E38AE201D74F}"/>
              </a:ext>
            </a:extLst>
          </p:cNvPr>
          <p:cNvSpPr>
            <a:spLocks noGrp="1"/>
          </p:cNvSpPr>
          <p:nvPr>
            <p:ph type="body" sz="quarter" idx="28"/>
          </p:nvPr>
        </p:nvSpPr>
        <p:spPr>
          <a:xfrm>
            <a:off x="436747" y="19584486"/>
            <a:ext cx="10094847" cy="6290490"/>
          </a:xfrm>
        </p:spPr>
        <p:txBody>
          <a:bodyPr/>
          <a:lstStyle/>
          <a:p>
            <a:pPr algn="just"/>
            <a:r>
              <a:rPr lang="en-GB" sz="2800" kern="100" dirty="0">
                <a:latin typeface="Arial" panose="020B0604020202020204" pitchFamily="34" charset="0"/>
                <a:cs typeface="Arial" panose="020B0604020202020204" pitchFamily="34" charset="0"/>
              </a:rPr>
              <a:t>The methodology involves collecting and preprocessing historical data on weather and stock market, ensuring clean and normalized datasets aligned over time. Exploratory Data Analysis (EDA) is conducted to uncover patterns and relationships between weather events and stock market performance. We then apply various modelling approaches: ARIMA and SARIMA to capture time-series trends and seasonality, while Linear Regression and Random Forest Regressor captures actual and predicted values. Models are evaluated using metrics like MAE, RMSE, and R-squared, with cross-validation and hyperparameter tuning enhancing performance. Finally, a forescat is performed to understand and predict the economic impacts of extreme weather.</a:t>
            </a:r>
            <a:endParaRPr lang="en-IE" sz="2800" kern="100" dirty="0">
              <a:latin typeface="Arial" panose="020B0604020202020204" pitchFamily="34" charset="0"/>
              <a:cs typeface="Arial" panose="020B0604020202020204" pitchFamily="34" charset="0"/>
            </a:endParaRPr>
          </a:p>
          <a:p>
            <a:endParaRPr lang="en-GB" dirty="0"/>
          </a:p>
        </p:txBody>
      </p:sp>
      <p:sp>
        <p:nvSpPr>
          <p:cNvPr id="9" name="Text Placeholder 8">
            <a:extLst>
              <a:ext uri="{FF2B5EF4-FFF2-40B4-BE49-F238E27FC236}">
                <a16:creationId xmlns:a16="http://schemas.microsoft.com/office/drawing/2014/main" id="{0A576C81-5C5A-2F04-C202-6C233F6B55A6}"/>
              </a:ext>
            </a:extLst>
          </p:cNvPr>
          <p:cNvSpPr>
            <a:spLocks noGrp="1"/>
          </p:cNvSpPr>
          <p:nvPr>
            <p:ph type="body" sz="quarter" idx="29"/>
          </p:nvPr>
        </p:nvSpPr>
        <p:spPr/>
        <p:txBody>
          <a:bodyPr/>
          <a:lstStyle/>
          <a:p>
            <a:r>
              <a:rPr lang="en-US" dirty="0"/>
              <a:t>REFERENCES</a:t>
            </a:r>
          </a:p>
        </p:txBody>
      </p:sp>
      <p:sp>
        <p:nvSpPr>
          <p:cNvPr id="19" name="Text Placeholder 18">
            <a:extLst>
              <a:ext uri="{FF2B5EF4-FFF2-40B4-BE49-F238E27FC236}">
                <a16:creationId xmlns:a16="http://schemas.microsoft.com/office/drawing/2014/main" id="{5DE5E4B1-1400-A547-974C-5B5FE119D1FA}"/>
              </a:ext>
            </a:extLst>
          </p:cNvPr>
          <p:cNvSpPr>
            <a:spLocks noGrp="1"/>
          </p:cNvSpPr>
          <p:nvPr>
            <p:ph type="body" sz="quarter" idx="30"/>
          </p:nvPr>
        </p:nvSpPr>
        <p:spPr/>
        <p:txBody>
          <a:bodyPr/>
          <a:lstStyle/>
          <a:p>
            <a:endParaRPr lang="en-GB"/>
          </a:p>
        </p:txBody>
      </p:sp>
      <p:sp>
        <p:nvSpPr>
          <p:cNvPr id="11" name="Text Placeholder 10">
            <a:extLst>
              <a:ext uri="{FF2B5EF4-FFF2-40B4-BE49-F238E27FC236}">
                <a16:creationId xmlns:a16="http://schemas.microsoft.com/office/drawing/2014/main" id="{6CE6CB19-5FDF-4817-2D0D-45C81289191C}"/>
              </a:ext>
            </a:extLst>
          </p:cNvPr>
          <p:cNvSpPr>
            <a:spLocks noGrp="1"/>
          </p:cNvSpPr>
          <p:nvPr>
            <p:ph type="body" sz="quarter" idx="96"/>
          </p:nvPr>
        </p:nvSpPr>
        <p:spPr>
          <a:xfrm>
            <a:off x="456472" y="12528091"/>
            <a:ext cx="9782750" cy="6854106"/>
          </a:xfrm>
        </p:spPr>
        <p:txBody>
          <a:bodyPr/>
          <a:lstStyle/>
          <a:p>
            <a:pPr algn="just"/>
            <a:endParaRPr lang="en-IE" sz="2800" dirty="0">
              <a:latin typeface="Arial" panose="020B0604020202020204" pitchFamily="34" charset="0"/>
              <a:cs typeface="Arial" panose="020B0604020202020204" pitchFamily="34" charset="0"/>
            </a:endParaRPr>
          </a:p>
          <a:p>
            <a:pPr algn="just"/>
            <a:r>
              <a:rPr lang="en-IE" sz="2800" dirty="0">
                <a:latin typeface="Arial" panose="020B0604020202020204" pitchFamily="34" charset="0"/>
                <a:cs typeface="Arial" panose="020B0604020202020204" pitchFamily="34" charset="0"/>
              </a:rPr>
              <a:t>The 3  points below represent the core focus of the entire study:</a:t>
            </a:r>
            <a:endParaRPr lang="en-IE" sz="2800" kern="1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800" kern="100" dirty="0">
                <a:effectLst/>
                <a:latin typeface="Arial" panose="020B0604020202020204" pitchFamily="34" charset="0"/>
                <a:ea typeface="Aptos" panose="020B0004020202020204" pitchFamily="34" charset="0"/>
                <a:cs typeface="Times New Roman" panose="02020603050405020304" pitchFamily="18" charset="0"/>
              </a:rPr>
              <a:t>Examine the Impact of Weather Events on Stock Market Performance, analysing how some specific weather conditions influence in stock market  returns over time.</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800" kern="100" dirty="0">
                <a:effectLst/>
                <a:latin typeface="Arial" panose="020B0604020202020204" pitchFamily="34" charset="0"/>
                <a:ea typeface="Aptos" panose="020B0004020202020204" pitchFamily="34" charset="0"/>
                <a:cs typeface="Times New Roman" panose="02020603050405020304" pitchFamily="18" charset="0"/>
              </a:rPr>
              <a:t>Analyse  the causal relationships between time series data points and external factors to identify key drivers of changes in the data, such as weather factors.</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800" kern="100" dirty="0">
                <a:effectLst/>
                <a:latin typeface="Arial" panose="020B0604020202020204" pitchFamily="34" charset="0"/>
                <a:ea typeface="Aptos" panose="020B0004020202020204" pitchFamily="34" charset="0"/>
                <a:cs typeface="Times New Roman" panose="02020603050405020304" pitchFamily="18" charset="0"/>
              </a:rPr>
              <a:t>Test and compare different machine algorithm models  to assess their accuracy in forecasting or capturing the underlying structure of the data.</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GB" sz="2800" kern="100" dirty="0">
                <a:effectLst/>
                <a:latin typeface="Calibri" panose="020F0502020204030204" pitchFamily="34" charset="0"/>
                <a:ea typeface="Aptos" panose="020B0004020202020204" pitchFamily="34" charset="0"/>
                <a:cs typeface="Calibri" panose="020F0502020204030204" pitchFamily="34" charset="0"/>
              </a:rPr>
              <a:t> </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en-US" dirty="0"/>
          </a:p>
        </p:txBody>
      </p:sp>
      <p:sp>
        <p:nvSpPr>
          <p:cNvPr id="20" name="Text Placeholder 19">
            <a:extLst>
              <a:ext uri="{FF2B5EF4-FFF2-40B4-BE49-F238E27FC236}">
                <a16:creationId xmlns:a16="http://schemas.microsoft.com/office/drawing/2014/main" id="{4BE8A5D2-BCE8-87E9-D3A3-ECDA0A442B28}"/>
              </a:ext>
            </a:extLst>
          </p:cNvPr>
          <p:cNvSpPr>
            <a:spLocks noGrp="1"/>
          </p:cNvSpPr>
          <p:nvPr>
            <p:ph type="body" sz="quarter" idx="150"/>
          </p:nvPr>
        </p:nvSpPr>
        <p:spPr/>
        <p:txBody>
          <a:bodyPr>
            <a:normAutofit lnSpcReduction="10000"/>
          </a:bodyPr>
          <a:lstStyle/>
          <a:p>
            <a:r>
              <a:rPr lang="en-GB" sz="3600" dirty="0"/>
              <a:t>Higher Diploma in Science in Data Analytics for Business</a:t>
            </a:r>
          </a:p>
          <a:p>
            <a:endParaRPr lang="en-GB" dirty="0"/>
          </a:p>
        </p:txBody>
      </p:sp>
      <p:sp>
        <p:nvSpPr>
          <p:cNvPr id="21" name="Text Placeholder 20">
            <a:extLst>
              <a:ext uri="{FF2B5EF4-FFF2-40B4-BE49-F238E27FC236}">
                <a16:creationId xmlns:a16="http://schemas.microsoft.com/office/drawing/2014/main" id="{2BAE5C47-9952-785D-2717-8152CC949E78}"/>
              </a:ext>
            </a:extLst>
          </p:cNvPr>
          <p:cNvSpPr>
            <a:spLocks noGrp="1"/>
          </p:cNvSpPr>
          <p:nvPr>
            <p:ph type="body" sz="quarter" idx="151"/>
          </p:nvPr>
        </p:nvSpPr>
        <p:spPr>
          <a:xfrm>
            <a:off x="2890078" y="1766674"/>
            <a:ext cx="15608232" cy="769233"/>
          </a:xfrm>
        </p:spPr>
        <p:txBody>
          <a:bodyPr/>
          <a:lstStyle/>
          <a:p>
            <a:r>
              <a:rPr lang="en-GB" dirty="0"/>
              <a:t>Rosemary Dejesus Ramirez Cords</a:t>
            </a:r>
          </a:p>
        </p:txBody>
      </p:sp>
      <p:sp>
        <p:nvSpPr>
          <p:cNvPr id="14" name="Text Placeholder 13">
            <a:extLst>
              <a:ext uri="{FF2B5EF4-FFF2-40B4-BE49-F238E27FC236}">
                <a16:creationId xmlns:a16="http://schemas.microsoft.com/office/drawing/2014/main" id="{17EE85F2-D9C7-0A56-452D-D273FBBA9DA2}"/>
              </a:ext>
            </a:extLst>
          </p:cNvPr>
          <p:cNvSpPr>
            <a:spLocks noGrp="1"/>
          </p:cNvSpPr>
          <p:nvPr>
            <p:ph type="body" sz="quarter" idx="153"/>
          </p:nvPr>
        </p:nvSpPr>
        <p:spPr/>
        <p:txBody>
          <a:bodyPr>
            <a:noAutofit/>
          </a:bodyPr>
          <a:lstStyle/>
          <a:p>
            <a:r>
              <a:rPr lang="en-GB" sz="4000" dirty="0"/>
              <a:t>"Evaluating the Impact of Weather Conditions on Agricultural Stock Market Performance Using Time Series Forecasting""</a:t>
            </a:r>
            <a:endParaRPr lang="en-US" sz="4000" dirty="0"/>
          </a:p>
        </p:txBody>
      </p:sp>
      <p:pic>
        <p:nvPicPr>
          <p:cNvPr id="23" name="Picture 22" descr="A logo for college computing&#10;&#10;Description automatically generated">
            <a:extLst>
              <a:ext uri="{FF2B5EF4-FFF2-40B4-BE49-F238E27FC236}">
                <a16:creationId xmlns:a16="http://schemas.microsoft.com/office/drawing/2014/main" id="{BBF195A4-E574-D92B-4BA0-966EDD22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3078"/>
            <a:ext cx="3189087" cy="1101988"/>
          </a:xfrm>
          <a:prstGeom prst="rect">
            <a:avLst/>
          </a:prstGeom>
        </p:spPr>
      </p:pic>
      <p:pic>
        <p:nvPicPr>
          <p:cNvPr id="24" name="Picture 23" descr="A logo for college computing&#10;&#10;Description automatically generated">
            <a:extLst>
              <a:ext uri="{FF2B5EF4-FFF2-40B4-BE49-F238E27FC236}">
                <a16:creationId xmlns:a16="http://schemas.microsoft.com/office/drawing/2014/main" id="{074D8F55-4F40-A41F-0C2C-8BA9B959B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301" y="1056070"/>
            <a:ext cx="3189087" cy="1101988"/>
          </a:xfrm>
          <a:prstGeom prst="rect">
            <a:avLst/>
          </a:prstGeom>
        </p:spPr>
      </p:pic>
      <p:pic>
        <p:nvPicPr>
          <p:cNvPr id="1026" name="Picture 2">
            <a:extLst>
              <a:ext uri="{FF2B5EF4-FFF2-40B4-BE49-F238E27FC236}">
                <a16:creationId xmlns:a16="http://schemas.microsoft.com/office/drawing/2014/main" id="{59D7817C-EE43-E4E8-55E7-FC2CD5A3E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726" y="6523093"/>
            <a:ext cx="10090978" cy="579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35579"/>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1436</TotalTime>
  <Words>336</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Rosemary Ramirez Cords</cp:lastModifiedBy>
  <cp:revision>37</cp:revision>
  <dcterms:created xsi:type="dcterms:W3CDTF">2012-02-10T00:21:22Z</dcterms:created>
  <dcterms:modified xsi:type="dcterms:W3CDTF">2024-11-07T12:38:34Z</dcterms:modified>
  <cp:category>Research poster templates</cp:category>
</cp:coreProperties>
</file>