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64"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AE85-9D52-C30F-D26A-15DEC7C0AE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1C1698D-D35A-18BC-292F-8821BCA31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334161-9F84-5166-6D57-9A2677BA9B1B}"/>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5" name="Footer Placeholder 4">
            <a:extLst>
              <a:ext uri="{FF2B5EF4-FFF2-40B4-BE49-F238E27FC236}">
                <a16:creationId xmlns:a16="http://schemas.microsoft.com/office/drawing/2014/main" id="{815B8C4B-7ED6-09B4-5A2B-341CEEC956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70A23A-DB5A-C6BE-2559-331FDCAD0A3E}"/>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216645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3818-D627-5ED4-C94F-AD1074E690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EE0BC8-5FA0-9BB9-6027-B7D5292D0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D301A3-2AAE-6E8C-5898-BB903979C820}"/>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5" name="Footer Placeholder 4">
            <a:extLst>
              <a:ext uri="{FF2B5EF4-FFF2-40B4-BE49-F238E27FC236}">
                <a16:creationId xmlns:a16="http://schemas.microsoft.com/office/drawing/2014/main" id="{C5720A05-9D3A-093E-BA6E-150424D720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6839FF-305C-9FF9-334C-7BC02C33FA95}"/>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3081888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D5550-4B60-1307-E3D4-D3F611A23B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EACF9D-AA64-D2FE-2978-5E8500FE1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55F948-CD88-179C-01BF-AE190AC8B13D}"/>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5" name="Footer Placeholder 4">
            <a:extLst>
              <a:ext uri="{FF2B5EF4-FFF2-40B4-BE49-F238E27FC236}">
                <a16:creationId xmlns:a16="http://schemas.microsoft.com/office/drawing/2014/main" id="{A3A1F496-3AB9-DAA0-FC5E-0334406D0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F30AB4-8554-A6C8-E1CD-FC757B2F413C}"/>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199508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4BFF-3868-931A-EBE1-62DED3B393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A81BBED-C408-B824-FF93-484DCAA95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6F4F20-C7C8-B693-1F4E-776613A5ADEA}"/>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5" name="Footer Placeholder 4">
            <a:extLst>
              <a:ext uri="{FF2B5EF4-FFF2-40B4-BE49-F238E27FC236}">
                <a16:creationId xmlns:a16="http://schemas.microsoft.com/office/drawing/2014/main" id="{C5E652AB-7FF4-3EE2-9DFB-48413026C1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F2468F-E213-383F-802B-998AA8045E1B}"/>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42190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5DBF-D9E8-F822-B3A5-1AE6E3CF7B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382E709-EA2F-1637-6339-4E034875C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1D5ED-753B-84A6-8872-560ED905D62B}"/>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5" name="Footer Placeholder 4">
            <a:extLst>
              <a:ext uri="{FF2B5EF4-FFF2-40B4-BE49-F238E27FC236}">
                <a16:creationId xmlns:a16="http://schemas.microsoft.com/office/drawing/2014/main" id="{364E03CB-1699-EB0C-224D-7AEC6A2B8D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1CB079-DB18-13C8-99D8-7CBAA1777353}"/>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17637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F21B-8F73-DB7B-4547-50034BF601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17B584A-F561-7007-E1C8-05CEC51C66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7A4C6B-70FD-C97F-E7BE-8A23C14344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BC5D2BB-642A-CE72-034F-66143019006E}"/>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6" name="Footer Placeholder 5">
            <a:extLst>
              <a:ext uri="{FF2B5EF4-FFF2-40B4-BE49-F238E27FC236}">
                <a16:creationId xmlns:a16="http://schemas.microsoft.com/office/drawing/2014/main" id="{5BF300E7-8C45-B4D0-1C5F-CE190EE35A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9A0EC-27E8-3680-7E46-66F1CA09DABB}"/>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393089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2C50-1938-DD50-7B42-C48623CEE4A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24BB39-3B65-92D9-F7D4-501F6CBF51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35990-8FD2-0824-2A79-C49DFB53BE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5D3846B-85E7-ECF7-5F58-3C0843F1A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3BE5D6-CFD0-32CC-7361-524ADF8CC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51D337-F50F-7BCD-6E13-CFDB11CD99FE}"/>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8" name="Footer Placeholder 7">
            <a:extLst>
              <a:ext uri="{FF2B5EF4-FFF2-40B4-BE49-F238E27FC236}">
                <a16:creationId xmlns:a16="http://schemas.microsoft.com/office/drawing/2014/main" id="{2424708C-DA40-E5F0-EAD9-E71583E327D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F3EBA5-DB6E-05A9-D5A5-73BF03E6044B}"/>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155080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8BD7-D498-555E-81A2-7C4F46D4BF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CA83E83-D988-4842-6FE2-48D1D7C31539}"/>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4" name="Footer Placeholder 3">
            <a:extLst>
              <a:ext uri="{FF2B5EF4-FFF2-40B4-BE49-F238E27FC236}">
                <a16:creationId xmlns:a16="http://schemas.microsoft.com/office/drawing/2014/main" id="{D154CB0B-E805-54D2-793D-F9D40DFF176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F9D0E5-4E27-5F9C-2E8C-B382A0A9779A}"/>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387701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E22E4-DA9F-51AB-0384-070392D10485}"/>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3" name="Footer Placeholder 2">
            <a:extLst>
              <a:ext uri="{FF2B5EF4-FFF2-40B4-BE49-F238E27FC236}">
                <a16:creationId xmlns:a16="http://schemas.microsoft.com/office/drawing/2014/main" id="{63721B3A-8397-26F9-986A-C5E07BD348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CC6B8F-8479-3E35-45D9-13F6D18703B6}"/>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362003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CB1B-00F1-681C-7FA8-82D85E111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BF9466-F1D4-1B45-8369-76BDFC3DE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2A956F-3DA2-933A-BABA-F263FDFE9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B662A-0526-745F-5E3C-F92F44526CF4}"/>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6" name="Footer Placeholder 5">
            <a:extLst>
              <a:ext uri="{FF2B5EF4-FFF2-40B4-BE49-F238E27FC236}">
                <a16:creationId xmlns:a16="http://schemas.microsoft.com/office/drawing/2014/main" id="{08512D3B-8330-7C69-6D92-32EB147BFB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6D590E-126B-45B2-732C-6F794CFC209D}"/>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128867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3C98-507C-DB26-244C-9A287EA2A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552393-BF9E-00CD-DD0C-5821C74CB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29E4184-49C7-40A7-D1F6-80BBACDE1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C935C-3FE9-CDFB-93C8-7F676E54C8FC}"/>
              </a:ext>
            </a:extLst>
          </p:cNvPr>
          <p:cNvSpPr>
            <a:spLocks noGrp="1"/>
          </p:cNvSpPr>
          <p:nvPr>
            <p:ph type="dt" sz="half" idx="10"/>
          </p:nvPr>
        </p:nvSpPr>
        <p:spPr/>
        <p:txBody>
          <a:bodyPr/>
          <a:lstStyle/>
          <a:p>
            <a:fld id="{E8893E19-06BB-40C7-9C27-E2837C5964BE}" type="datetimeFigureOut">
              <a:rPr lang="en-GB" smtClean="0"/>
              <a:t>15/03/2023</a:t>
            </a:fld>
            <a:endParaRPr lang="en-GB"/>
          </a:p>
        </p:txBody>
      </p:sp>
      <p:sp>
        <p:nvSpPr>
          <p:cNvPr id="6" name="Footer Placeholder 5">
            <a:extLst>
              <a:ext uri="{FF2B5EF4-FFF2-40B4-BE49-F238E27FC236}">
                <a16:creationId xmlns:a16="http://schemas.microsoft.com/office/drawing/2014/main" id="{DE605F16-F529-7E95-E685-B5F9BF27DBD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9E8B85-2313-F97C-688B-DD59C5B365AA}"/>
              </a:ext>
            </a:extLst>
          </p:cNvPr>
          <p:cNvSpPr>
            <a:spLocks noGrp="1"/>
          </p:cNvSpPr>
          <p:nvPr>
            <p:ph type="sldNum" sz="quarter" idx="12"/>
          </p:nvPr>
        </p:nvSpPr>
        <p:spPr/>
        <p:txBody>
          <a:bodyPr/>
          <a:lstStyle/>
          <a:p>
            <a:fld id="{C3964CA5-C704-4B55-B1A2-11509B0EB128}" type="slidenum">
              <a:rPr lang="en-GB" smtClean="0"/>
              <a:t>‹#›</a:t>
            </a:fld>
            <a:endParaRPr lang="en-GB"/>
          </a:p>
        </p:txBody>
      </p:sp>
    </p:spTree>
    <p:extLst>
      <p:ext uri="{BB962C8B-B14F-4D97-AF65-F5344CB8AC3E}">
        <p14:creationId xmlns:p14="http://schemas.microsoft.com/office/powerpoint/2010/main" val="55246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2ADF2-75DA-213D-CEA6-0C78A5404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2D0B18-992A-D3CC-0C46-38B98EABD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4EC143-916C-1C28-AC65-6190C99ED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93E19-06BB-40C7-9C27-E2837C5964BE}" type="datetimeFigureOut">
              <a:rPr lang="en-GB" smtClean="0"/>
              <a:t>15/03/2023</a:t>
            </a:fld>
            <a:endParaRPr lang="en-GB"/>
          </a:p>
        </p:txBody>
      </p:sp>
      <p:sp>
        <p:nvSpPr>
          <p:cNvPr id="5" name="Footer Placeholder 4">
            <a:extLst>
              <a:ext uri="{FF2B5EF4-FFF2-40B4-BE49-F238E27FC236}">
                <a16:creationId xmlns:a16="http://schemas.microsoft.com/office/drawing/2014/main" id="{6FB64944-BA4C-0ACA-6C64-6D9660928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4AD1FFB-3F7F-23E5-0DC4-6A1E18C498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64CA5-C704-4B55-B1A2-11509B0EB128}" type="slidenum">
              <a:rPr lang="en-GB" smtClean="0"/>
              <a:t>‹#›</a:t>
            </a:fld>
            <a:endParaRPr lang="en-GB"/>
          </a:p>
        </p:txBody>
      </p:sp>
    </p:spTree>
    <p:extLst>
      <p:ext uri="{BB962C8B-B14F-4D97-AF65-F5344CB8AC3E}">
        <p14:creationId xmlns:p14="http://schemas.microsoft.com/office/powerpoint/2010/main" val="1333973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128D-682F-C924-BC5E-C555621C6CF9}"/>
              </a:ext>
            </a:extLst>
          </p:cNvPr>
          <p:cNvSpPr>
            <a:spLocks noGrp="1"/>
          </p:cNvSpPr>
          <p:nvPr>
            <p:ph type="ctrTitle"/>
          </p:nvPr>
        </p:nvSpPr>
        <p:spPr/>
        <p:txBody>
          <a:bodyPr>
            <a:normAutofit fontScale="90000"/>
          </a:bodyPr>
          <a:lstStyle/>
          <a:p>
            <a:r>
              <a:rPr lang="en-GB" dirty="0">
                <a:solidFill>
                  <a:srgbClr val="0070C0"/>
                </a:solidFill>
              </a:rPr>
              <a:t>Comparison of brain networks from EEG and fNIRS: a multilayer network analysis</a:t>
            </a:r>
          </a:p>
        </p:txBody>
      </p:sp>
      <p:sp>
        <p:nvSpPr>
          <p:cNvPr id="3" name="Subtitle 2">
            <a:extLst>
              <a:ext uri="{FF2B5EF4-FFF2-40B4-BE49-F238E27FC236}">
                <a16:creationId xmlns:a16="http://schemas.microsoft.com/office/drawing/2014/main" id="{00392228-7F53-3554-A2EC-168C7F54854B}"/>
              </a:ext>
            </a:extLst>
          </p:cNvPr>
          <p:cNvSpPr>
            <a:spLocks noGrp="1"/>
          </p:cNvSpPr>
          <p:nvPr>
            <p:ph type="subTitle" idx="1"/>
          </p:nvPr>
        </p:nvSpPr>
        <p:spPr/>
        <p:txBody>
          <a:bodyPr/>
          <a:lstStyle/>
          <a:p>
            <a:r>
              <a:rPr lang="en-GB" i="1" dirty="0"/>
              <a:t>Rosmary Blanco, </a:t>
            </a:r>
            <a:r>
              <a:rPr lang="en-GB" i="1" dirty="0" err="1"/>
              <a:t>Cemal</a:t>
            </a:r>
            <a:r>
              <a:rPr lang="en-GB" i="1" dirty="0"/>
              <a:t> </a:t>
            </a:r>
            <a:r>
              <a:rPr lang="en-GB" i="1" dirty="0" err="1"/>
              <a:t>Koba</a:t>
            </a:r>
            <a:r>
              <a:rPr lang="en-GB" i="1" dirty="0"/>
              <a:t>, Alessandro </a:t>
            </a:r>
            <a:r>
              <a:rPr lang="en-GB" i="1" dirty="0" err="1"/>
              <a:t>Crimi</a:t>
            </a:r>
            <a:endParaRPr lang="it-IT" i="1" dirty="0"/>
          </a:p>
          <a:p>
            <a:r>
              <a:rPr lang="it-IT" b="1" dirty="0"/>
              <a:t>Sano center for computational medicine</a:t>
            </a:r>
            <a:endParaRPr lang="en-GB" b="1" dirty="0"/>
          </a:p>
        </p:txBody>
      </p:sp>
      <p:pic>
        <p:nvPicPr>
          <p:cNvPr id="4" name="Picture 3">
            <a:extLst>
              <a:ext uri="{FF2B5EF4-FFF2-40B4-BE49-F238E27FC236}">
                <a16:creationId xmlns:a16="http://schemas.microsoft.com/office/drawing/2014/main" id="{8D9E5839-3945-E6B0-E157-EADB61F2367C}"/>
              </a:ext>
            </a:extLst>
          </p:cNvPr>
          <p:cNvPicPr>
            <a:picLocks noChangeAspect="1"/>
          </p:cNvPicPr>
          <p:nvPr/>
        </p:nvPicPr>
        <p:blipFill>
          <a:blip r:embed="rId2"/>
          <a:stretch>
            <a:fillRect/>
          </a:stretch>
        </p:blipFill>
        <p:spPr>
          <a:xfrm>
            <a:off x="9604156" y="239284"/>
            <a:ext cx="2127688" cy="810838"/>
          </a:xfrm>
          <a:prstGeom prst="rect">
            <a:avLst/>
          </a:prstGeom>
        </p:spPr>
      </p:pic>
      <p:pic>
        <p:nvPicPr>
          <p:cNvPr id="5" name="Picture 4">
            <a:extLst>
              <a:ext uri="{FF2B5EF4-FFF2-40B4-BE49-F238E27FC236}">
                <a16:creationId xmlns:a16="http://schemas.microsoft.com/office/drawing/2014/main" id="{3C946065-D2F5-7B49-9199-8F5B3D989F2D}"/>
              </a:ext>
            </a:extLst>
          </p:cNvPr>
          <p:cNvPicPr>
            <a:picLocks noChangeAspect="1"/>
          </p:cNvPicPr>
          <p:nvPr/>
        </p:nvPicPr>
        <p:blipFill>
          <a:blip r:embed="rId3"/>
          <a:stretch>
            <a:fillRect/>
          </a:stretch>
        </p:blipFill>
        <p:spPr>
          <a:xfrm>
            <a:off x="229456" y="6085352"/>
            <a:ext cx="2821967" cy="501560"/>
          </a:xfrm>
          <a:prstGeom prst="rect">
            <a:avLst/>
          </a:prstGeom>
        </p:spPr>
      </p:pic>
    </p:spTree>
    <p:extLst>
      <p:ext uri="{BB962C8B-B14F-4D97-AF65-F5344CB8AC3E}">
        <p14:creationId xmlns:p14="http://schemas.microsoft.com/office/powerpoint/2010/main" val="1638157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6C9188-7693-ABA8-42E2-47DFDB22F520}"/>
              </a:ext>
            </a:extLst>
          </p:cNvPr>
          <p:cNvSpPr txBox="1"/>
          <p:nvPr/>
        </p:nvSpPr>
        <p:spPr>
          <a:xfrm>
            <a:off x="264129" y="1875133"/>
            <a:ext cx="11848672" cy="2554545"/>
          </a:xfrm>
          <a:prstGeom prst="rect">
            <a:avLst/>
          </a:prstGeom>
          <a:noFill/>
        </p:spPr>
        <p:txBody>
          <a:bodyPr wrap="square">
            <a:spAutoFit/>
          </a:bodyPr>
          <a:lstStyle/>
          <a:p>
            <a:pPr algn="just"/>
            <a:r>
              <a:rPr lang="en-GB" sz="2000" dirty="0"/>
              <a:t>Multimodal monitoring is getting increased interest in the last few years. Mostly functional near-infrared spectroscopy (fNIRS) and electroencephalography (EEG) because of their non-invasiveness, low cost, and portability.</a:t>
            </a:r>
          </a:p>
          <a:p>
            <a:pPr algn="just"/>
            <a:endParaRPr lang="en-GB" sz="2000" dirty="0"/>
          </a:p>
          <a:p>
            <a:pPr algn="just"/>
            <a:endParaRPr lang="en-GB" sz="2000" dirty="0"/>
          </a:p>
          <a:p>
            <a:pPr algn="just"/>
            <a:r>
              <a:rPr lang="en-GB" sz="2000" dirty="0"/>
              <a:t>Their integration can reveal more comprehensive information associated with brain activity, taking advantage of their strengths (high spatial resolution of fNIRS and high temporal resolution of EEG) and compensating for their shortcomings (highly sensitive to extracerebral physiology for fNIRS and volume conduction for EEG).</a:t>
            </a:r>
          </a:p>
        </p:txBody>
      </p:sp>
      <p:pic>
        <p:nvPicPr>
          <p:cNvPr id="7" name="Picture 6">
            <a:extLst>
              <a:ext uri="{FF2B5EF4-FFF2-40B4-BE49-F238E27FC236}">
                <a16:creationId xmlns:a16="http://schemas.microsoft.com/office/drawing/2014/main" id="{40C3C2A1-8A1E-8146-7600-D500592A45A3}"/>
              </a:ext>
            </a:extLst>
          </p:cNvPr>
          <p:cNvPicPr>
            <a:picLocks noChangeAspect="1"/>
          </p:cNvPicPr>
          <p:nvPr/>
        </p:nvPicPr>
        <p:blipFill>
          <a:blip r:embed="rId2"/>
          <a:stretch>
            <a:fillRect/>
          </a:stretch>
        </p:blipFill>
        <p:spPr>
          <a:xfrm>
            <a:off x="9892646" y="194620"/>
            <a:ext cx="2127688" cy="810838"/>
          </a:xfrm>
          <a:prstGeom prst="rect">
            <a:avLst/>
          </a:prstGeom>
        </p:spPr>
      </p:pic>
      <p:sp>
        <p:nvSpPr>
          <p:cNvPr id="2" name="TextBox 1">
            <a:extLst>
              <a:ext uri="{FF2B5EF4-FFF2-40B4-BE49-F238E27FC236}">
                <a16:creationId xmlns:a16="http://schemas.microsoft.com/office/drawing/2014/main" id="{DF0B8CB3-B506-D90F-57BF-AA4E33A7C10E}"/>
              </a:ext>
            </a:extLst>
          </p:cNvPr>
          <p:cNvSpPr txBox="1"/>
          <p:nvPr/>
        </p:nvSpPr>
        <p:spPr>
          <a:xfrm>
            <a:off x="4780906" y="714269"/>
            <a:ext cx="2630183" cy="646331"/>
          </a:xfrm>
          <a:prstGeom prst="rect">
            <a:avLst/>
          </a:prstGeom>
          <a:noFill/>
        </p:spPr>
        <p:txBody>
          <a:bodyPr wrap="square" rtlCol="0">
            <a:spAutoFit/>
          </a:bodyPr>
          <a:lstStyle/>
          <a:p>
            <a:r>
              <a:rPr lang="en-GB" sz="3600" dirty="0">
                <a:solidFill>
                  <a:srgbClr val="0070C0"/>
                </a:solidFill>
              </a:rPr>
              <a:t>Introduction </a:t>
            </a:r>
          </a:p>
        </p:txBody>
      </p:sp>
      <p:sp>
        <p:nvSpPr>
          <p:cNvPr id="3" name="TextBox 2">
            <a:extLst>
              <a:ext uri="{FF2B5EF4-FFF2-40B4-BE49-F238E27FC236}">
                <a16:creationId xmlns:a16="http://schemas.microsoft.com/office/drawing/2014/main" id="{7C6E9CF4-7F1E-88E1-722E-C2A31B9CE6C0}"/>
              </a:ext>
            </a:extLst>
          </p:cNvPr>
          <p:cNvSpPr txBox="1"/>
          <p:nvPr/>
        </p:nvSpPr>
        <p:spPr>
          <a:xfrm>
            <a:off x="264129" y="5299353"/>
            <a:ext cx="11692206" cy="400110"/>
          </a:xfrm>
          <a:prstGeom prst="rect">
            <a:avLst/>
          </a:prstGeom>
          <a:noFill/>
        </p:spPr>
        <p:txBody>
          <a:bodyPr wrap="square">
            <a:spAutoFit/>
          </a:bodyPr>
          <a:lstStyle/>
          <a:p>
            <a:pPr algn="just"/>
            <a:r>
              <a:rPr lang="en-GB" sz="2000" dirty="0"/>
              <a:t>The brain has been described as an interconnected neural network </a:t>
            </a:r>
            <a:r>
              <a:rPr lang="en-GB" sz="2000" dirty="0" err="1"/>
              <a:t>modeled</a:t>
            </a:r>
            <a:r>
              <a:rPr lang="en-GB" sz="2000" dirty="0"/>
              <a:t> as a graph. </a:t>
            </a:r>
          </a:p>
        </p:txBody>
      </p:sp>
    </p:spTree>
    <p:extLst>
      <p:ext uri="{BB962C8B-B14F-4D97-AF65-F5344CB8AC3E}">
        <p14:creationId xmlns:p14="http://schemas.microsoft.com/office/powerpoint/2010/main" val="200785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BAAA8A-9A61-0543-D121-D8E2CD67D16D}"/>
              </a:ext>
            </a:extLst>
          </p:cNvPr>
          <p:cNvSpPr txBox="1"/>
          <p:nvPr/>
        </p:nvSpPr>
        <p:spPr>
          <a:xfrm>
            <a:off x="3442272" y="1683186"/>
            <a:ext cx="8547670" cy="1938992"/>
          </a:xfrm>
          <a:prstGeom prst="rect">
            <a:avLst/>
          </a:prstGeom>
          <a:noFill/>
        </p:spPr>
        <p:txBody>
          <a:bodyPr wrap="square">
            <a:spAutoFit/>
          </a:bodyPr>
          <a:lstStyle/>
          <a:p>
            <a:pPr algn="just"/>
            <a:r>
              <a:rPr lang="en-GB" sz="2000" dirty="0"/>
              <a:t>A graph is a mathematical tool used to describe the brain as a set of nodes (brain regions) and edges (connections). </a:t>
            </a:r>
          </a:p>
          <a:p>
            <a:pPr algn="just"/>
            <a:r>
              <a:rPr lang="en-GB" sz="2000" dirty="0"/>
              <a:t>Functional connectivity measures the statistical dependence of different brain areas during information processing, by means of different metrics (i.e. correlation, coherence, phase synchrony), based on the neuroimaging techniques adopted.</a:t>
            </a:r>
          </a:p>
        </p:txBody>
      </p:sp>
      <p:pic>
        <p:nvPicPr>
          <p:cNvPr id="8" name="Picture 7">
            <a:extLst>
              <a:ext uri="{FF2B5EF4-FFF2-40B4-BE49-F238E27FC236}">
                <a16:creationId xmlns:a16="http://schemas.microsoft.com/office/drawing/2014/main" id="{6F8570C1-C04C-D740-E80B-9594FF27B6FC}"/>
              </a:ext>
            </a:extLst>
          </p:cNvPr>
          <p:cNvPicPr>
            <a:picLocks noChangeAspect="1"/>
          </p:cNvPicPr>
          <p:nvPr/>
        </p:nvPicPr>
        <p:blipFill>
          <a:blip r:embed="rId2"/>
          <a:stretch>
            <a:fillRect/>
          </a:stretch>
        </p:blipFill>
        <p:spPr>
          <a:xfrm>
            <a:off x="249897" y="1759771"/>
            <a:ext cx="3037833" cy="2208683"/>
          </a:xfrm>
          <a:prstGeom prst="rect">
            <a:avLst/>
          </a:prstGeom>
        </p:spPr>
      </p:pic>
      <p:pic>
        <p:nvPicPr>
          <p:cNvPr id="13" name="Picture 12">
            <a:extLst>
              <a:ext uri="{FF2B5EF4-FFF2-40B4-BE49-F238E27FC236}">
                <a16:creationId xmlns:a16="http://schemas.microsoft.com/office/drawing/2014/main" id="{AA5A727F-B50F-3084-0324-D959FEEBE93C}"/>
              </a:ext>
            </a:extLst>
          </p:cNvPr>
          <p:cNvPicPr>
            <a:picLocks noChangeAspect="1"/>
          </p:cNvPicPr>
          <p:nvPr/>
        </p:nvPicPr>
        <p:blipFill>
          <a:blip r:embed="rId3"/>
          <a:stretch>
            <a:fillRect/>
          </a:stretch>
        </p:blipFill>
        <p:spPr>
          <a:xfrm>
            <a:off x="3442272" y="4348320"/>
            <a:ext cx="8133708" cy="2112881"/>
          </a:xfrm>
          <a:prstGeom prst="rect">
            <a:avLst/>
          </a:prstGeom>
        </p:spPr>
      </p:pic>
      <p:pic>
        <p:nvPicPr>
          <p:cNvPr id="14" name="Picture 13">
            <a:extLst>
              <a:ext uri="{FF2B5EF4-FFF2-40B4-BE49-F238E27FC236}">
                <a16:creationId xmlns:a16="http://schemas.microsoft.com/office/drawing/2014/main" id="{B367C771-146A-6396-2B19-1A88CB3E8051}"/>
              </a:ext>
            </a:extLst>
          </p:cNvPr>
          <p:cNvPicPr>
            <a:picLocks noChangeAspect="1"/>
          </p:cNvPicPr>
          <p:nvPr/>
        </p:nvPicPr>
        <p:blipFill>
          <a:blip r:embed="rId4"/>
          <a:stretch>
            <a:fillRect/>
          </a:stretch>
        </p:blipFill>
        <p:spPr>
          <a:xfrm>
            <a:off x="9862254" y="329384"/>
            <a:ext cx="2127688" cy="810838"/>
          </a:xfrm>
          <a:prstGeom prst="rect">
            <a:avLst/>
          </a:prstGeom>
        </p:spPr>
      </p:pic>
      <p:sp>
        <p:nvSpPr>
          <p:cNvPr id="2" name="TextBox 1">
            <a:extLst>
              <a:ext uri="{FF2B5EF4-FFF2-40B4-BE49-F238E27FC236}">
                <a16:creationId xmlns:a16="http://schemas.microsoft.com/office/drawing/2014/main" id="{3A55AB18-F978-6CCA-26A6-5B6D3495A0A8}"/>
              </a:ext>
            </a:extLst>
          </p:cNvPr>
          <p:cNvSpPr txBox="1"/>
          <p:nvPr/>
        </p:nvSpPr>
        <p:spPr>
          <a:xfrm>
            <a:off x="5038085" y="372269"/>
            <a:ext cx="2630183" cy="584775"/>
          </a:xfrm>
          <a:prstGeom prst="rect">
            <a:avLst/>
          </a:prstGeom>
          <a:noFill/>
        </p:spPr>
        <p:txBody>
          <a:bodyPr wrap="square" rtlCol="0">
            <a:spAutoFit/>
          </a:bodyPr>
          <a:lstStyle/>
          <a:p>
            <a:r>
              <a:rPr lang="en-GB" sz="3200" dirty="0">
                <a:solidFill>
                  <a:srgbClr val="0070C0"/>
                </a:solidFill>
              </a:rPr>
              <a:t>Introduction </a:t>
            </a:r>
          </a:p>
        </p:txBody>
      </p:sp>
    </p:spTree>
    <p:extLst>
      <p:ext uri="{BB962C8B-B14F-4D97-AF65-F5344CB8AC3E}">
        <p14:creationId xmlns:p14="http://schemas.microsoft.com/office/powerpoint/2010/main" val="34351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34CE4-E020-4A2F-9557-54339DA3062A}"/>
              </a:ext>
            </a:extLst>
          </p:cNvPr>
          <p:cNvSpPr txBox="1"/>
          <p:nvPr/>
        </p:nvSpPr>
        <p:spPr>
          <a:xfrm>
            <a:off x="220466" y="1538029"/>
            <a:ext cx="11751067" cy="1015663"/>
          </a:xfrm>
          <a:prstGeom prst="rect">
            <a:avLst/>
          </a:prstGeom>
          <a:noFill/>
        </p:spPr>
        <p:txBody>
          <a:bodyPr wrap="square">
            <a:spAutoFit/>
          </a:bodyPr>
          <a:lstStyle/>
          <a:p>
            <a:r>
              <a:rPr lang="en-GB" sz="2000" dirty="0"/>
              <a:t>However, the complex network representation of the human brain on multiple scales and in multiple dimensions can be </a:t>
            </a:r>
            <a:r>
              <a:rPr lang="en-GB" sz="2000" dirty="0" err="1"/>
              <a:t>modeled</a:t>
            </a:r>
            <a:r>
              <a:rPr lang="en-GB" sz="2000" dirty="0"/>
              <a:t> by taking into account the hierarchical organization of the brain in both spatial and temporal dimensions.</a:t>
            </a:r>
          </a:p>
        </p:txBody>
      </p:sp>
      <p:sp>
        <p:nvSpPr>
          <p:cNvPr id="6" name="TextBox 5">
            <a:extLst>
              <a:ext uri="{FF2B5EF4-FFF2-40B4-BE49-F238E27FC236}">
                <a16:creationId xmlns:a16="http://schemas.microsoft.com/office/drawing/2014/main" id="{36E2441B-1C1F-A336-B972-9E3E644FE771}"/>
              </a:ext>
            </a:extLst>
          </p:cNvPr>
          <p:cNvSpPr txBox="1"/>
          <p:nvPr/>
        </p:nvSpPr>
        <p:spPr>
          <a:xfrm>
            <a:off x="220466" y="891698"/>
            <a:ext cx="11834808" cy="707886"/>
          </a:xfrm>
          <a:prstGeom prst="rect">
            <a:avLst/>
          </a:prstGeom>
          <a:noFill/>
        </p:spPr>
        <p:txBody>
          <a:bodyPr wrap="square">
            <a:spAutoFit/>
          </a:bodyPr>
          <a:lstStyle/>
          <a:p>
            <a:r>
              <a:rPr lang="en-GB" sz="2000" dirty="0"/>
              <a:t>In Graph theory, the classical approach is to model the brain as a single-layer network, where the edges represent the same type of connections between nodes.</a:t>
            </a:r>
          </a:p>
        </p:txBody>
      </p:sp>
      <p:sp>
        <p:nvSpPr>
          <p:cNvPr id="10" name="TextBox 9">
            <a:extLst>
              <a:ext uri="{FF2B5EF4-FFF2-40B4-BE49-F238E27FC236}">
                <a16:creationId xmlns:a16="http://schemas.microsoft.com/office/drawing/2014/main" id="{0EB60B3D-D06C-8B58-44A2-4B29ABC28132}"/>
              </a:ext>
            </a:extLst>
          </p:cNvPr>
          <p:cNvSpPr txBox="1"/>
          <p:nvPr/>
        </p:nvSpPr>
        <p:spPr>
          <a:xfrm>
            <a:off x="64808" y="4754816"/>
            <a:ext cx="5321641" cy="1938992"/>
          </a:xfrm>
          <a:prstGeom prst="rect">
            <a:avLst/>
          </a:prstGeom>
          <a:noFill/>
        </p:spPr>
        <p:txBody>
          <a:bodyPr wrap="square">
            <a:spAutoFit/>
          </a:bodyPr>
          <a:lstStyle/>
          <a:p>
            <a:pPr algn="just"/>
            <a:r>
              <a:rPr lang="en-GB" sz="2000" dirty="0"/>
              <a:t>The recent advances in network science have led to the development of a powerful mathematical framework for multilayer </a:t>
            </a:r>
            <a:r>
              <a:rPr lang="en-GB" sz="2000" dirty="0" err="1"/>
              <a:t>modeling</a:t>
            </a:r>
            <a:r>
              <a:rPr lang="en-GB" sz="2000" dirty="0"/>
              <a:t> that consists of several distinct classical networks, each one encoding a specific type of information about the system.</a:t>
            </a:r>
          </a:p>
        </p:txBody>
      </p:sp>
      <p:pic>
        <p:nvPicPr>
          <p:cNvPr id="11" name="Picture 10">
            <a:extLst>
              <a:ext uri="{FF2B5EF4-FFF2-40B4-BE49-F238E27FC236}">
                <a16:creationId xmlns:a16="http://schemas.microsoft.com/office/drawing/2014/main" id="{22B11F6C-566D-3D7F-A57F-FFDAD5455537}"/>
              </a:ext>
            </a:extLst>
          </p:cNvPr>
          <p:cNvPicPr>
            <a:picLocks noChangeAspect="1"/>
          </p:cNvPicPr>
          <p:nvPr/>
        </p:nvPicPr>
        <p:blipFill>
          <a:blip r:embed="rId2"/>
          <a:stretch>
            <a:fillRect/>
          </a:stretch>
        </p:blipFill>
        <p:spPr>
          <a:xfrm>
            <a:off x="5386449" y="2342069"/>
            <a:ext cx="6668825" cy="4141893"/>
          </a:xfrm>
          <a:prstGeom prst="rect">
            <a:avLst/>
          </a:prstGeom>
        </p:spPr>
      </p:pic>
      <p:pic>
        <p:nvPicPr>
          <p:cNvPr id="12" name="Picture 11">
            <a:extLst>
              <a:ext uri="{FF2B5EF4-FFF2-40B4-BE49-F238E27FC236}">
                <a16:creationId xmlns:a16="http://schemas.microsoft.com/office/drawing/2014/main" id="{4C32ABB0-557A-4035-3474-2C8B4342C682}"/>
              </a:ext>
            </a:extLst>
          </p:cNvPr>
          <p:cNvPicPr>
            <a:picLocks noChangeAspect="1"/>
          </p:cNvPicPr>
          <p:nvPr/>
        </p:nvPicPr>
        <p:blipFill>
          <a:blip r:embed="rId3"/>
          <a:stretch>
            <a:fillRect/>
          </a:stretch>
        </p:blipFill>
        <p:spPr>
          <a:xfrm>
            <a:off x="9873274" y="281993"/>
            <a:ext cx="2127688" cy="810838"/>
          </a:xfrm>
          <a:prstGeom prst="rect">
            <a:avLst/>
          </a:prstGeom>
        </p:spPr>
      </p:pic>
      <p:sp>
        <p:nvSpPr>
          <p:cNvPr id="3" name="TextBox 2">
            <a:extLst>
              <a:ext uri="{FF2B5EF4-FFF2-40B4-BE49-F238E27FC236}">
                <a16:creationId xmlns:a16="http://schemas.microsoft.com/office/drawing/2014/main" id="{A787C7BA-E4A1-04BD-9970-1A163F49C1F4}"/>
              </a:ext>
            </a:extLst>
          </p:cNvPr>
          <p:cNvSpPr txBox="1"/>
          <p:nvPr/>
        </p:nvSpPr>
        <p:spPr>
          <a:xfrm>
            <a:off x="4626794" y="164192"/>
            <a:ext cx="2630183" cy="584775"/>
          </a:xfrm>
          <a:prstGeom prst="rect">
            <a:avLst/>
          </a:prstGeom>
          <a:noFill/>
        </p:spPr>
        <p:txBody>
          <a:bodyPr wrap="square" rtlCol="0">
            <a:spAutoFit/>
          </a:bodyPr>
          <a:lstStyle/>
          <a:p>
            <a:r>
              <a:rPr lang="en-GB" sz="3200" dirty="0">
                <a:solidFill>
                  <a:srgbClr val="0070C0"/>
                </a:solidFill>
              </a:rPr>
              <a:t>Introduction </a:t>
            </a:r>
          </a:p>
        </p:txBody>
      </p:sp>
    </p:spTree>
    <p:extLst>
      <p:ext uri="{BB962C8B-B14F-4D97-AF65-F5344CB8AC3E}">
        <p14:creationId xmlns:p14="http://schemas.microsoft.com/office/powerpoint/2010/main" val="54295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01D90A32-3942-BD97-45FB-FD19E25EB5D8}"/>
              </a:ext>
            </a:extLst>
          </p:cNvPr>
          <p:cNvSpPr txBox="1"/>
          <p:nvPr/>
        </p:nvSpPr>
        <p:spPr>
          <a:xfrm>
            <a:off x="171665" y="1709737"/>
            <a:ext cx="11848670" cy="707886"/>
          </a:xfrm>
          <a:prstGeom prst="rect">
            <a:avLst/>
          </a:prstGeom>
          <a:noFill/>
        </p:spPr>
        <p:txBody>
          <a:bodyPr wrap="square">
            <a:spAutoFit/>
          </a:bodyPr>
          <a:lstStyle/>
          <a:p>
            <a:r>
              <a:rPr lang="en-GB" sz="2000" dirty="0"/>
              <a:t>Dataset: simultaneous EEG and fNIRS recordings of 22 subjects performing a motor imagery task.</a:t>
            </a:r>
          </a:p>
          <a:p>
            <a:r>
              <a:rPr lang="en-GB" sz="2000" dirty="0"/>
              <a:t>To be comparable the signals for both techniques need to be </a:t>
            </a:r>
            <a:r>
              <a:rPr lang="en-GB" sz="2000" dirty="0" err="1"/>
              <a:t>modeled</a:t>
            </a:r>
            <a:r>
              <a:rPr lang="en-GB" sz="2000" dirty="0"/>
              <a:t> on the same source.</a:t>
            </a:r>
          </a:p>
        </p:txBody>
      </p:sp>
      <p:pic>
        <p:nvPicPr>
          <p:cNvPr id="24" name="Picture 23">
            <a:extLst>
              <a:ext uri="{FF2B5EF4-FFF2-40B4-BE49-F238E27FC236}">
                <a16:creationId xmlns:a16="http://schemas.microsoft.com/office/drawing/2014/main" id="{5FFD9992-9A34-5391-41F4-7F03218B3550}"/>
              </a:ext>
            </a:extLst>
          </p:cNvPr>
          <p:cNvPicPr>
            <a:picLocks noChangeAspect="1"/>
          </p:cNvPicPr>
          <p:nvPr/>
        </p:nvPicPr>
        <p:blipFill>
          <a:blip r:embed="rId2"/>
          <a:stretch>
            <a:fillRect/>
          </a:stretch>
        </p:blipFill>
        <p:spPr>
          <a:xfrm>
            <a:off x="9789903" y="963921"/>
            <a:ext cx="2127688" cy="810838"/>
          </a:xfrm>
          <a:prstGeom prst="rect">
            <a:avLst/>
          </a:prstGeom>
        </p:spPr>
      </p:pic>
      <p:sp>
        <p:nvSpPr>
          <p:cNvPr id="2" name="TextBox 1">
            <a:extLst>
              <a:ext uri="{FF2B5EF4-FFF2-40B4-BE49-F238E27FC236}">
                <a16:creationId xmlns:a16="http://schemas.microsoft.com/office/drawing/2014/main" id="{81BBDD09-1F65-F2C5-FF16-5EED69254D7D}"/>
              </a:ext>
            </a:extLst>
          </p:cNvPr>
          <p:cNvSpPr txBox="1"/>
          <p:nvPr/>
        </p:nvSpPr>
        <p:spPr>
          <a:xfrm>
            <a:off x="4965842" y="1121883"/>
            <a:ext cx="2630183" cy="523220"/>
          </a:xfrm>
          <a:prstGeom prst="rect">
            <a:avLst/>
          </a:prstGeom>
          <a:noFill/>
        </p:spPr>
        <p:txBody>
          <a:bodyPr wrap="square" rtlCol="0">
            <a:spAutoFit/>
          </a:bodyPr>
          <a:lstStyle/>
          <a:p>
            <a:r>
              <a:rPr lang="en-GB" sz="2800" dirty="0">
                <a:solidFill>
                  <a:srgbClr val="0070C0"/>
                </a:solidFill>
              </a:rPr>
              <a:t>Methods  </a:t>
            </a:r>
          </a:p>
        </p:txBody>
      </p:sp>
      <p:grpSp>
        <p:nvGrpSpPr>
          <p:cNvPr id="5" name="Group 4">
            <a:extLst>
              <a:ext uri="{FF2B5EF4-FFF2-40B4-BE49-F238E27FC236}">
                <a16:creationId xmlns:a16="http://schemas.microsoft.com/office/drawing/2014/main" id="{9B41DDDD-6BEF-F7A5-4A08-E5AA6407B8F6}"/>
              </a:ext>
            </a:extLst>
          </p:cNvPr>
          <p:cNvGrpSpPr/>
          <p:nvPr/>
        </p:nvGrpSpPr>
        <p:grpSpPr>
          <a:xfrm>
            <a:off x="1650583" y="2640459"/>
            <a:ext cx="8890833" cy="4053350"/>
            <a:chOff x="438793" y="1803562"/>
            <a:chExt cx="10630161" cy="5054438"/>
          </a:xfrm>
        </p:grpSpPr>
        <p:pic>
          <p:nvPicPr>
            <p:cNvPr id="4" name="Picture 3">
              <a:extLst>
                <a:ext uri="{FF2B5EF4-FFF2-40B4-BE49-F238E27FC236}">
                  <a16:creationId xmlns:a16="http://schemas.microsoft.com/office/drawing/2014/main" id="{32A6B18D-FBEB-547A-F89C-F89DE286C36F}"/>
                </a:ext>
              </a:extLst>
            </p:cNvPr>
            <p:cNvPicPr>
              <a:picLocks noChangeAspect="1"/>
            </p:cNvPicPr>
            <p:nvPr/>
          </p:nvPicPr>
          <p:blipFill rotWithShape="1">
            <a:blip r:embed="rId3"/>
            <a:srcRect l="23932" t="15579" r="19438" b="17903"/>
            <a:stretch/>
          </p:blipFill>
          <p:spPr>
            <a:xfrm>
              <a:off x="438793" y="1803562"/>
              <a:ext cx="8140128" cy="5054438"/>
            </a:xfrm>
            <a:prstGeom prst="rect">
              <a:avLst/>
            </a:prstGeom>
          </p:spPr>
        </p:pic>
        <p:pic>
          <p:nvPicPr>
            <p:cNvPr id="3" name="Picture 2">
              <a:extLst>
                <a:ext uri="{FF2B5EF4-FFF2-40B4-BE49-F238E27FC236}">
                  <a16:creationId xmlns:a16="http://schemas.microsoft.com/office/drawing/2014/main" id="{6F8B142C-2B5A-A9D6-D877-B392D82FEE38}"/>
                </a:ext>
              </a:extLst>
            </p:cNvPr>
            <p:cNvPicPr>
              <a:picLocks noChangeAspect="1"/>
            </p:cNvPicPr>
            <p:nvPr/>
          </p:nvPicPr>
          <p:blipFill rotWithShape="1">
            <a:blip r:embed="rId4"/>
            <a:srcRect l="64815"/>
            <a:stretch/>
          </p:blipFill>
          <p:spPr>
            <a:xfrm>
              <a:off x="8722759" y="2260055"/>
              <a:ext cx="2346195" cy="4141451"/>
            </a:xfrm>
            <a:prstGeom prst="rect">
              <a:avLst/>
            </a:prstGeom>
          </p:spPr>
        </p:pic>
      </p:grpSp>
      <p:sp>
        <p:nvSpPr>
          <p:cNvPr id="6" name="TextBox 5">
            <a:extLst>
              <a:ext uri="{FF2B5EF4-FFF2-40B4-BE49-F238E27FC236}">
                <a16:creationId xmlns:a16="http://schemas.microsoft.com/office/drawing/2014/main" id="{168CFB66-8B57-C3F3-06CB-1B85F6BBABEE}"/>
              </a:ext>
            </a:extLst>
          </p:cNvPr>
          <p:cNvSpPr txBox="1"/>
          <p:nvPr/>
        </p:nvSpPr>
        <p:spPr>
          <a:xfrm>
            <a:off x="171663" y="256035"/>
            <a:ext cx="11848672" cy="707886"/>
          </a:xfrm>
          <a:prstGeom prst="rect">
            <a:avLst/>
          </a:prstGeom>
          <a:noFill/>
        </p:spPr>
        <p:txBody>
          <a:bodyPr wrap="square">
            <a:spAutoFit/>
          </a:bodyPr>
          <a:lstStyle/>
          <a:p>
            <a:pPr algn="just"/>
            <a:r>
              <a:rPr lang="en-GB" sz="2000" dirty="0">
                <a:solidFill>
                  <a:srgbClr val="0070C0"/>
                </a:solidFill>
              </a:rPr>
              <a:t>This project aims at combining the two modalities, together with graph theory to produce a more reliable approximation of the topology and dynamics associated with cognitive and motor brain functions.</a:t>
            </a:r>
          </a:p>
        </p:txBody>
      </p:sp>
    </p:spTree>
    <p:extLst>
      <p:ext uri="{BB962C8B-B14F-4D97-AF65-F5344CB8AC3E}">
        <p14:creationId xmlns:p14="http://schemas.microsoft.com/office/powerpoint/2010/main" val="178886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5FE77D-5F3F-CFFA-68EE-BD6E49D8DF41}"/>
              </a:ext>
            </a:extLst>
          </p:cNvPr>
          <p:cNvSpPr txBox="1"/>
          <p:nvPr/>
        </p:nvSpPr>
        <p:spPr>
          <a:xfrm>
            <a:off x="289799" y="1064466"/>
            <a:ext cx="11730536" cy="2000548"/>
          </a:xfrm>
          <a:prstGeom prst="rect">
            <a:avLst/>
          </a:prstGeom>
          <a:noFill/>
        </p:spPr>
        <p:txBody>
          <a:bodyPr wrap="square">
            <a:spAutoFit/>
          </a:bodyPr>
          <a:lstStyle/>
          <a:p>
            <a:r>
              <a:rPr lang="en-GB" sz="2400" i="1" dirty="0"/>
              <a:t>How to explore the advantage of the integration of the two techniques?</a:t>
            </a:r>
          </a:p>
          <a:p>
            <a:endParaRPr lang="en-GB" sz="2000" dirty="0"/>
          </a:p>
          <a:p>
            <a:pPr marL="342900" indent="-342900">
              <a:buAutoNum type="arabicPeriod"/>
            </a:pPr>
            <a:r>
              <a:rPr lang="en-GB" sz="2000" dirty="0"/>
              <a:t>Monolayer network for both the modalities and multilayer-multimodal network (fusion). </a:t>
            </a:r>
          </a:p>
          <a:p>
            <a:pPr marL="342900" indent="-342900">
              <a:buFontTx/>
              <a:buAutoNum type="arabicPeriod"/>
            </a:pPr>
            <a:r>
              <a:rPr lang="en-GB" sz="2000" dirty="0"/>
              <a:t>Comparison of model provided by single modality vs integrated multilayer model, by means of graph metrics for group comparison (such as modularity, nodal centrality, or other network descriptors), to quantify the network organisation. </a:t>
            </a:r>
          </a:p>
        </p:txBody>
      </p:sp>
      <p:sp>
        <p:nvSpPr>
          <p:cNvPr id="4" name="TextBox 3">
            <a:extLst>
              <a:ext uri="{FF2B5EF4-FFF2-40B4-BE49-F238E27FC236}">
                <a16:creationId xmlns:a16="http://schemas.microsoft.com/office/drawing/2014/main" id="{FE80A27A-3B44-A9B0-003A-55C404D4C856}"/>
              </a:ext>
            </a:extLst>
          </p:cNvPr>
          <p:cNvSpPr txBox="1"/>
          <p:nvPr/>
        </p:nvSpPr>
        <p:spPr>
          <a:xfrm>
            <a:off x="4626794" y="246384"/>
            <a:ext cx="2630183" cy="523220"/>
          </a:xfrm>
          <a:prstGeom prst="rect">
            <a:avLst/>
          </a:prstGeom>
          <a:noFill/>
        </p:spPr>
        <p:txBody>
          <a:bodyPr wrap="square" rtlCol="0">
            <a:spAutoFit/>
          </a:bodyPr>
          <a:lstStyle/>
          <a:p>
            <a:r>
              <a:rPr lang="en-GB" sz="2800" dirty="0">
                <a:solidFill>
                  <a:srgbClr val="0070C0"/>
                </a:solidFill>
              </a:rPr>
              <a:t>Objectives   </a:t>
            </a:r>
          </a:p>
        </p:txBody>
      </p:sp>
      <p:sp>
        <p:nvSpPr>
          <p:cNvPr id="6" name="TextBox 5">
            <a:extLst>
              <a:ext uri="{FF2B5EF4-FFF2-40B4-BE49-F238E27FC236}">
                <a16:creationId xmlns:a16="http://schemas.microsoft.com/office/drawing/2014/main" id="{B7BA8B35-7D9B-9623-0323-43497E50D6B7}"/>
              </a:ext>
            </a:extLst>
          </p:cNvPr>
          <p:cNvSpPr txBox="1"/>
          <p:nvPr/>
        </p:nvSpPr>
        <p:spPr>
          <a:xfrm>
            <a:off x="289799" y="4131541"/>
            <a:ext cx="11525482" cy="2000548"/>
          </a:xfrm>
          <a:prstGeom prst="rect">
            <a:avLst/>
          </a:prstGeom>
          <a:noFill/>
        </p:spPr>
        <p:txBody>
          <a:bodyPr wrap="square">
            <a:spAutoFit/>
          </a:bodyPr>
          <a:lstStyle/>
          <a:p>
            <a:r>
              <a:rPr lang="en-GB" sz="2400" i="1" dirty="0"/>
              <a:t>Map the topology of the brain networks related to the specific task</a:t>
            </a:r>
            <a:r>
              <a:rPr lang="en-GB" sz="2400" dirty="0"/>
              <a:t>: </a:t>
            </a:r>
          </a:p>
          <a:p>
            <a:endParaRPr lang="en-GB" sz="2000" dirty="0"/>
          </a:p>
          <a:p>
            <a:pPr marL="342900" indent="-342900">
              <a:buFont typeface="Arial" panose="020B0604020202020204" pitchFamily="34" charset="0"/>
              <a:buChar char="•"/>
            </a:pPr>
            <a:r>
              <a:rPr lang="en-GB" sz="2000" dirty="0"/>
              <a:t>co-activating brain regions emerging mainly in the left hemisphere (because of the dominant right hand)</a:t>
            </a:r>
          </a:p>
          <a:p>
            <a:pPr marL="342900" indent="-342900">
              <a:buFont typeface="Arial" panose="020B0604020202020204" pitchFamily="34" charset="0"/>
              <a:buChar char="•"/>
            </a:pPr>
            <a:r>
              <a:rPr lang="en-GB" sz="2000" dirty="0"/>
              <a:t>and/or a co-activation in different regions (functional network: FPN) </a:t>
            </a:r>
          </a:p>
          <a:p>
            <a:pPr marL="342900" indent="-342900">
              <a:buFont typeface="Arial" panose="020B0604020202020204" pitchFamily="34" charset="0"/>
              <a:buChar char="•"/>
            </a:pPr>
            <a:r>
              <a:rPr lang="en-GB" sz="2000" dirty="0"/>
              <a:t>Demonstrate the superiority of the multilayer model for tracking and quantifying brain networks related to motor imagery tasks.</a:t>
            </a:r>
          </a:p>
        </p:txBody>
      </p:sp>
      <p:sp>
        <p:nvSpPr>
          <p:cNvPr id="7" name="TextBox 6">
            <a:extLst>
              <a:ext uri="{FF2B5EF4-FFF2-40B4-BE49-F238E27FC236}">
                <a16:creationId xmlns:a16="http://schemas.microsoft.com/office/drawing/2014/main" id="{C5C547AF-D2C6-1181-70A2-AD891317082B}"/>
              </a:ext>
            </a:extLst>
          </p:cNvPr>
          <p:cNvSpPr txBox="1"/>
          <p:nvPr/>
        </p:nvSpPr>
        <p:spPr>
          <a:xfrm>
            <a:off x="4224389" y="3290679"/>
            <a:ext cx="2630183" cy="523220"/>
          </a:xfrm>
          <a:prstGeom prst="rect">
            <a:avLst/>
          </a:prstGeom>
          <a:noFill/>
        </p:spPr>
        <p:txBody>
          <a:bodyPr wrap="square" rtlCol="0">
            <a:spAutoFit/>
          </a:bodyPr>
          <a:lstStyle/>
          <a:p>
            <a:r>
              <a:rPr lang="en-GB" sz="2800" dirty="0">
                <a:solidFill>
                  <a:srgbClr val="0070C0"/>
                </a:solidFill>
              </a:rPr>
              <a:t>Expected results   </a:t>
            </a:r>
          </a:p>
        </p:txBody>
      </p:sp>
      <p:pic>
        <p:nvPicPr>
          <p:cNvPr id="8" name="Picture 7">
            <a:extLst>
              <a:ext uri="{FF2B5EF4-FFF2-40B4-BE49-F238E27FC236}">
                <a16:creationId xmlns:a16="http://schemas.microsoft.com/office/drawing/2014/main" id="{5D1E9A0F-7418-58D9-8DA0-978FB9234F26}"/>
              </a:ext>
            </a:extLst>
          </p:cNvPr>
          <p:cNvPicPr>
            <a:picLocks noChangeAspect="1"/>
          </p:cNvPicPr>
          <p:nvPr/>
        </p:nvPicPr>
        <p:blipFill>
          <a:blip r:embed="rId2"/>
          <a:stretch>
            <a:fillRect/>
          </a:stretch>
        </p:blipFill>
        <p:spPr>
          <a:xfrm>
            <a:off x="9604156" y="289679"/>
            <a:ext cx="2127688" cy="810838"/>
          </a:xfrm>
          <a:prstGeom prst="rect">
            <a:avLst/>
          </a:prstGeom>
        </p:spPr>
      </p:pic>
    </p:spTree>
    <p:extLst>
      <p:ext uri="{BB962C8B-B14F-4D97-AF65-F5344CB8AC3E}">
        <p14:creationId xmlns:p14="http://schemas.microsoft.com/office/powerpoint/2010/main" val="416154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CD1469-942C-96AB-512A-A8EB489C4F7E}"/>
              </a:ext>
            </a:extLst>
          </p:cNvPr>
          <p:cNvSpPr txBox="1"/>
          <p:nvPr/>
        </p:nvSpPr>
        <p:spPr>
          <a:xfrm>
            <a:off x="3236359" y="2856216"/>
            <a:ext cx="6308333" cy="707886"/>
          </a:xfrm>
          <a:prstGeom prst="rect">
            <a:avLst/>
          </a:prstGeom>
          <a:noFill/>
        </p:spPr>
        <p:txBody>
          <a:bodyPr wrap="square" rtlCol="0">
            <a:spAutoFit/>
          </a:bodyPr>
          <a:lstStyle/>
          <a:p>
            <a:r>
              <a:rPr lang="en-GB" sz="4000" i="1" dirty="0">
                <a:solidFill>
                  <a:srgbClr val="0070C0"/>
                </a:solidFill>
              </a:rPr>
              <a:t>Thanks for your attention</a:t>
            </a:r>
          </a:p>
        </p:txBody>
      </p:sp>
      <p:pic>
        <p:nvPicPr>
          <p:cNvPr id="4" name="Picture 3">
            <a:extLst>
              <a:ext uri="{FF2B5EF4-FFF2-40B4-BE49-F238E27FC236}">
                <a16:creationId xmlns:a16="http://schemas.microsoft.com/office/drawing/2014/main" id="{59049FB3-DF38-600B-C6B4-392CC93DF62F}"/>
              </a:ext>
            </a:extLst>
          </p:cNvPr>
          <p:cNvPicPr>
            <a:picLocks noChangeAspect="1"/>
          </p:cNvPicPr>
          <p:nvPr/>
        </p:nvPicPr>
        <p:blipFill>
          <a:blip r:embed="rId2"/>
          <a:stretch>
            <a:fillRect/>
          </a:stretch>
        </p:blipFill>
        <p:spPr>
          <a:xfrm>
            <a:off x="9604156" y="289679"/>
            <a:ext cx="2127688" cy="810838"/>
          </a:xfrm>
          <a:prstGeom prst="rect">
            <a:avLst/>
          </a:prstGeom>
        </p:spPr>
      </p:pic>
      <p:pic>
        <p:nvPicPr>
          <p:cNvPr id="5" name="Picture 4">
            <a:extLst>
              <a:ext uri="{FF2B5EF4-FFF2-40B4-BE49-F238E27FC236}">
                <a16:creationId xmlns:a16="http://schemas.microsoft.com/office/drawing/2014/main" id="{C8A2D651-A675-D443-022A-3E0073A21755}"/>
              </a:ext>
            </a:extLst>
          </p:cNvPr>
          <p:cNvPicPr>
            <a:picLocks noChangeAspect="1"/>
          </p:cNvPicPr>
          <p:nvPr/>
        </p:nvPicPr>
        <p:blipFill>
          <a:blip r:embed="rId3"/>
          <a:stretch>
            <a:fillRect/>
          </a:stretch>
        </p:blipFill>
        <p:spPr>
          <a:xfrm>
            <a:off x="523982" y="5986231"/>
            <a:ext cx="3050370" cy="541486"/>
          </a:xfrm>
          <a:prstGeom prst="rect">
            <a:avLst/>
          </a:prstGeom>
        </p:spPr>
      </p:pic>
    </p:spTree>
    <p:extLst>
      <p:ext uri="{BB962C8B-B14F-4D97-AF65-F5344CB8AC3E}">
        <p14:creationId xmlns:p14="http://schemas.microsoft.com/office/powerpoint/2010/main" val="197933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3753</TotalTime>
  <Words>496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Comparison of brain networks from EEG and fNIRS: a multilayer network analysis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Rosmary Blanco</dc:creator>
  <cp:lastModifiedBy>Rosmary Blanco</cp:lastModifiedBy>
  <cp:revision>16</cp:revision>
  <dcterms:created xsi:type="dcterms:W3CDTF">2023-03-14T20:51:37Z</dcterms:created>
  <dcterms:modified xsi:type="dcterms:W3CDTF">2023-03-17T13:22:22Z</dcterms:modified>
</cp:coreProperties>
</file>