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Nunito"/>
      <p:regular r:id="rId54"/>
      <p:bold r:id="rId55"/>
      <p:italic r:id="rId56"/>
      <p:boldItalic r:id="rId57"/>
    </p:embeddedFont>
    <p:embeddedFont>
      <p:font typeface="Maven Pro"/>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Nunito-bold.fntdata"/><Relationship Id="rId10" Type="http://schemas.openxmlformats.org/officeDocument/2006/relationships/slide" Target="slides/slide5.xml"/><Relationship Id="rId54" Type="http://schemas.openxmlformats.org/officeDocument/2006/relationships/font" Target="fonts/Nunito-regular.fntdata"/><Relationship Id="rId13" Type="http://schemas.openxmlformats.org/officeDocument/2006/relationships/slide" Target="slides/slide8.xml"/><Relationship Id="rId57" Type="http://schemas.openxmlformats.org/officeDocument/2006/relationships/font" Target="fonts/Nunito-boldItalic.fntdata"/><Relationship Id="rId12" Type="http://schemas.openxmlformats.org/officeDocument/2006/relationships/slide" Target="slides/slide7.xml"/><Relationship Id="rId56" Type="http://schemas.openxmlformats.org/officeDocument/2006/relationships/font" Target="fonts/Nunito-italic.fntdata"/><Relationship Id="rId15" Type="http://schemas.openxmlformats.org/officeDocument/2006/relationships/slide" Target="slides/slide10.xml"/><Relationship Id="rId59" Type="http://schemas.openxmlformats.org/officeDocument/2006/relationships/font" Target="fonts/MavenPro-bold.fntdata"/><Relationship Id="rId14" Type="http://schemas.openxmlformats.org/officeDocument/2006/relationships/slide" Target="slides/slide9.xml"/><Relationship Id="rId58"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e4253e19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e4253e19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e4253e19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e4253e19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e4253e19e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e4253e19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e4253e19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e4253e19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e4253e19e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e4253e19e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e4253e19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e4253e19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e4253e19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e4253e19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e4d1ce2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e4d1ce2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e4d1ce2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e4d1ce2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e4d1ce2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e4d1ce2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e4253e19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e4253e19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e4d1ce20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e4d1ce20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e4d1ce20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e4d1ce20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e4d1ce20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e4d1ce20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e4d1ce20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e4d1ce20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e4d1ce20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e4d1ce20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e4d1ce20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e4d1ce20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e4d1ce20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e4d1ce20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e4d1ce20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e4d1ce20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1e4d1ce20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1e4d1ce20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e4d1ce20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e4d1ce20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4253e19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4253e19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1e4d1ce20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1e4d1ce20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e4d1ce20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1e4d1ce20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1e4d1ce20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1e4d1ce20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1e4d1ce20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1e4d1ce20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1e4d1ce20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1e4d1ce20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1e4d1ce20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1e4d1ce20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1e4d1ce20c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1e4d1ce20c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1e4d1ce20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1e4d1ce20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e4d1ce20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1e4d1ce20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1e4d1ce20c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1e4d1ce20c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e4253e19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e4253e19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e4d1ce20c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1e4d1ce20c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1e4d1ce20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1e4d1ce20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1e4d1ce20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1e4d1ce20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1e4d1ce20c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1e4d1ce20c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1e4d1ce20c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1e4d1ce20c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1e4d1ce20c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1e4d1ce20c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1e4d1ce20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1e4d1ce20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1e4d1ce20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1e4d1ce20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1e4d1ce20c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1e4d1ce20c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e4253e19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e4253e19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e4253e19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e4253e19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e4253e19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e4253e19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e4253e19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e4253e19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e4253e19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e4253e19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29.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jmcauley.ucsd.edu/data/amazon/" TargetMode="External"/><Relationship Id="rId4" Type="http://schemas.openxmlformats.org/officeDocument/2006/relationships/hyperlink" Target="https://snap.stanford.edu/data/web-Amazon.html" TargetMode="External"/><Relationship Id="rId5" Type="http://schemas.openxmlformats.org/officeDocument/2006/relationships/hyperlink" Target="https://nijianmo.github.io/amazon/" TargetMode="External"/><Relationship Id="rId6" Type="http://schemas.openxmlformats.org/officeDocument/2006/relationships/hyperlink" Target="https://www.kaggle.com/datasets/datafiniti/consumer-reviews-of-amazon-products" TargetMode="External"/><Relationship Id="rId7" Type="http://schemas.openxmlformats.org/officeDocument/2006/relationships/hyperlink" Target="https://nijianmo.github.io/amaz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amazon.com/gp/cdp/member-reviews/A2SUAM1J3GNN3B" TargetMode="External"/><Relationship Id="rId4" Type="http://schemas.openxmlformats.org/officeDocument/2006/relationships/hyperlink" Target="http://www.amazon.com/dp/000001371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2.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lab.research.google.com/#" TargetMode="External"/><Relationship Id="rId4" Type="http://schemas.openxmlformats.org/officeDocument/2006/relationships/hyperlink" Target="https://www.w3schools.com/python/ref_requests_get.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amazon.com/gp/cdp/member-reviews/A2SUAM1J3GNN3B" TargetMode="External"/><Relationship Id="rId4" Type="http://schemas.openxmlformats.org/officeDocument/2006/relationships/hyperlink" Target="http://www.amazon.com/dp/000001371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34175" y="7565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Trebuchet MS"/>
                <a:ea typeface="Trebuchet MS"/>
                <a:cs typeface="Trebuchet MS"/>
                <a:sym typeface="Trebuchet MS"/>
              </a:rPr>
              <a:t>Data Science Group Project</a:t>
            </a:r>
            <a:endParaRPr>
              <a:latin typeface="Trebuchet MS"/>
              <a:ea typeface="Trebuchet MS"/>
              <a:cs typeface="Trebuchet MS"/>
              <a:sym typeface="Trebuchet MS"/>
            </a:endParaRPr>
          </a:p>
        </p:txBody>
      </p:sp>
      <p:sp>
        <p:nvSpPr>
          <p:cNvPr id="278" name="Google Shape;278;p13"/>
          <p:cNvSpPr txBox="1"/>
          <p:nvPr>
            <p:ph idx="1" type="subTitle"/>
          </p:nvPr>
        </p:nvSpPr>
        <p:spPr>
          <a:xfrm>
            <a:off x="824000" y="2629475"/>
            <a:ext cx="4255500" cy="21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Group 17</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Abhinav Singh (2001CE02)</a:t>
            </a:r>
            <a:endParaRPr sz="1500"/>
          </a:p>
          <a:p>
            <a:pPr indent="0" lvl="0" marL="0" rtl="0" algn="l">
              <a:spcBef>
                <a:spcPts val="0"/>
              </a:spcBef>
              <a:spcAft>
                <a:spcPts val="0"/>
              </a:spcAft>
              <a:buNone/>
            </a:pPr>
            <a:r>
              <a:rPr lang="en" sz="1500"/>
              <a:t>Kartikay Gupta (2001ME32)</a:t>
            </a:r>
            <a:endParaRPr sz="1500"/>
          </a:p>
          <a:p>
            <a:pPr indent="0" lvl="0" marL="0" rtl="0" algn="l">
              <a:spcBef>
                <a:spcPts val="0"/>
              </a:spcBef>
              <a:spcAft>
                <a:spcPts val="0"/>
              </a:spcAft>
              <a:buNone/>
            </a:pPr>
            <a:r>
              <a:rPr lang="en" sz="1500"/>
              <a:t>Padmaja Joshi (2001EE94)</a:t>
            </a:r>
            <a:endParaRPr sz="1500"/>
          </a:p>
          <a:p>
            <a:pPr indent="0" lvl="0" marL="0" rtl="0" algn="l">
              <a:spcBef>
                <a:spcPts val="0"/>
              </a:spcBef>
              <a:spcAft>
                <a:spcPts val="0"/>
              </a:spcAft>
              <a:buNone/>
            </a:pPr>
            <a:r>
              <a:rPr lang="en" sz="1500"/>
              <a:t>Parth Gupta (2001CB38)</a:t>
            </a:r>
            <a:endParaRPr sz="1500"/>
          </a:p>
          <a:p>
            <a:pPr indent="0" lvl="0" marL="0" rtl="0" algn="l">
              <a:spcBef>
                <a:spcPts val="0"/>
              </a:spcBef>
              <a:spcAft>
                <a:spcPts val="0"/>
              </a:spcAft>
              <a:buNone/>
            </a:pPr>
            <a:r>
              <a:rPr lang="en" sz="1500"/>
              <a:t>Pratham Chaudhary (2001EE45)</a:t>
            </a:r>
            <a:endParaRPr sz="1500"/>
          </a:p>
          <a:p>
            <a:pPr indent="0" lvl="0" marL="0" rtl="0" algn="l">
              <a:spcBef>
                <a:spcPts val="0"/>
              </a:spcBef>
              <a:spcAft>
                <a:spcPts val="0"/>
              </a:spcAft>
              <a:buNone/>
            </a:pPr>
            <a:r>
              <a:rPr lang="en" sz="1500"/>
              <a:t>Rushikesh Langde (2001EE57)</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2"/>
          <p:cNvPicPr preferRelativeResize="0"/>
          <p:nvPr/>
        </p:nvPicPr>
        <p:blipFill>
          <a:blip r:embed="rId3">
            <a:alphaModFix/>
          </a:blip>
          <a:stretch>
            <a:fillRect/>
          </a:stretch>
        </p:blipFill>
        <p:spPr>
          <a:xfrm>
            <a:off x="1372975" y="192375"/>
            <a:ext cx="6398049" cy="475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6210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and Cleaning</a:t>
            </a:r>
            <a:endParaRPr/>
          </a:p>
          <a:p>
            <a:pPr indent="0" lvl="0" marL="0" rtl="0" algn="l">
              <a:spcBef>
                <a:spcPts val="0"/>
              </a:spcBef>
              <a:spcAft>
                <a:spcPts val="0"/>
              </a:spcAft>
              <a:buNone/>
            </a:pPr>
            <a:r>
              <a:t/>
            </a:r>
            <a:endParaRPr/>
          </a:p>
        </p:txBody>
      </p:sp>
      <p:sp>
        <p:nvSpPr>
          <p:cNvPr id="339" name="Google Shape;339;p23"/>
          <p:cNvSpPr txBox="1"/>
          <p:nvPr>
            <p:ph idx="1" type="body"/>
          </p:nvPr>
        </p:nvSpPr>
        <p:spPr>
          <a:xfrm>
            <a:off x="1303800" y="1413250"/>
            <a:ext cx="7030500" cy="357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67"/>
              <a:t>Here, due to our choice of selection of raw data we faced no sampling frame problems i.e. </a:t>
            </a:r>
            <a:r>
              <a:rPr lang="en" sz="5267"/>
              <a:t>Omission of sample , inclusion of non-element., repetition of sample, in some cases, this may lead to sampling bias </a:t>
            </a:r>
            <a:endParaRPr sz="5267"/>
          </a:p>
          <a:p>
            <a:pPr indent="0" lvl="0" marL="0" rtl="0" algn="l">
              <a:spcBef>
                <a:spcPts val="1200"/>
              </a:spcBef>
              <a:spcAft>
                <a:spcPts val="0"/>
              </a:spcAft>
              <a:buNone/>
            </a:pPr>
            <a:r>
              <a:rPr lang="en" sz="5267"/>
              <a:t>For the sampling scheme, since we had a good sampling frame we did Non probability sampling of type convenience sampling we chose the samples with 100k-400k reviews as it was convenient for us with a moderate runtime of 1-2 min for parsing the data and plotting the required graphs.</a:t>
            </a:r>
            <a:endParaRPr sz="5267"/>
          </a:p>
          <a:p>
            <a:pPr indent="0" lvl="0" marL="0" rtl="0" algn="l">
              <a:spcBef>
                <a:spcPts val="1200"/>
              </a:spcBef>
              <a:spcAft>
                <a:spcPts val="0"/>
              </a:spcAft>
              <a:buNone/>
            </a:pPr>
            <a:r>
              <a:rPr lang="en" sz="5267"/>
              <a:t>For larger samples we faced </a:t>
            </a:r>
            <a:r>
              <a:rPr lang="en" sz="5267"/>
              <a:t>parsing</a:t>
            </a:r>
            <a:r>
              <a:rPr lang="en" sz="5267"/>
              <a:t> issues and longer runtimes. </a:t>
            </a:r>
            <a:endParaRPr sz="5267"/>
          </a:p>
          <a:p>
            <a:pPr indent="0" lvl="0" marL="0" rtl="0" algn="l">
              <a:spcBef>
                <a:spcPts val="1200"/>
              </a:spcBef>
              <a:spcAft>
                <a:spcPts val="0"/>
              </a:spcAft>
              <a:buNone/>
            </a:pPr>
            <a:r>
              <a:rPr lang="en" sz="5267"/>
              <a:t>The categories we chose are</a:t>
            </a:r>
            <a:endParaRPr sz="5267"/>
          </a:p>
          <a:p>
            <a:pPr indent="0" lvl="0" marL="0" rtl="0" algn="l">
              <a:lnSpc>
                <a:spcPct val="50000"/>
              </a:lnSpc>
              <a:spcBef>
                <a:spcPts val="1200"/>
              </a:spcBef>
              <a:spcAft>
                <a:spcPts val="0"/>
              </a:spcAft>
              <a:buNone/>
            </a:pPr>
            <a:r>
              <a:rPr lang="en" sz="5267"/>
              <a:t>Art,craft,sewing           	  Musical instruments              Industrial and Scientific  </a:t>
            </a:r>
            <a:endParaRPr sz="5267"/>
          </a:p>
          <a:p>
            <a:pPr indent="0" lvl="0" marL="0" rtl="0" algn="l">
              <a:lnSpc>
                <a:spcPct val="50000"/>
              </a:lnSpc>
              <a:spcBef>
                <a:spcPts val="1200"/>
              </a:spcBef>
              <a:spcAft>
                <a:spcPts val="0"/>
              </a:spcAft>
              <a:buNone/>
            </a:pPr>
            <a:r>
              <a:rPr lang="en" sz="5267"/>
              <a:t>Luxury beauty              	  Office products                      All beauty</a:t>
            </a:r>
            <a:endParaRPr sz="5267"/>
          </a:p>
          <a:p>
            <a:pPr indent="0" lvl="0" marL="0" rtl="0" algn="l">
              <a:lnSpc>
                <a:spcPct val="50000"/>
              </a:lnSpc>
              <a:spcBef>
                <a:spcPts val="1200"/>
              </a:spcBef>
              <a:spcAft>
                <a:spcPts val="0"/>
              </a:spcAft>
              <a:buNone/>
            </a:pPr>
            <a:r>
              <a:rPr lang="en" sz="5267"/>
              <a:t>Video Games                	  Amazon Fashion                   Prime pantry</a:t>
            </a:r>
            <a:endParaRPr sz="5267"/>
          </a:p>
          <a:p>
            <a:pPr indent="0" lvl="0" marL="0" rtl="0" algn="l">
              <a:lnSpc>
                <a:spcPct val="50000"/>
              </a:lnSpc>
              <a:spcBef>
                <a:spcPts val="1200"/>
              </a:spcBef>
              <a:spcAft>
                <a:spcPts val="0"/>
              </a:spcAft>
              <a:buNone/>
            </a:pPr>
            <a:r>
              <a:rPr lang="en" sz="5267"/>
              <a:t>Patio, Lawn and Garden</a:t>
            </a:r>
            <a:endParaRPr sz="5267"/>
          </a:p>
          <a:p>
            <a:pPr indent="0" lvl="0" marL="0" rtl="0" algn="l">
              <a:lnSpc>
                <a:spcPct val="100000"/>
              </a:lnSpc>
              <a:spcBef>
                <a:spcPts val="1200"/>
              </a:spcBef>
              <a:spcAft>
                <a:spcPts val="0"/>
              </a:spcAft>
              <a:buNone/>
            </a:pPr>
            <a:r>
              <a:rPr lang="en" sz="5267"/>
              <a:t>      </a:t>
            </a:r>
            <a:endParaRPr sz="5267"/>
          </a:p>
          <a:p>
            <a:pPr indent="0" lvl="0" marL="0" rtl="0" algn="l">
              <a:spcBef>
                <a:spcPts val="1200"/>
              </a:spcBef>
              <a:spcAft>
                <a:spcPts val="0"/>
              </a:spcAft>
              <a:buNone/>
            </a:pPr>
            <a:r>
              <a:t/>
            </a:r>
            <a:endParaRPr sz="5267"/>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Cleaning</a:t>
            </a:r>
            <a:endParaRPr/>
          </a:p>
        </p:txBody>
      </p:sp>
      <p:sp>
        <p:nvSpPr>
          <p:cNvPr id="345" name="Google Shape;345;p24"/>
          <p:cNvSpPr txBox="1"/>
          <p:nvPr>
            <p:ph idx="1" type="body"/>
          </p:nvPr>
        </p:nvSpPr>
        <p:spPr>
          <a:xfrm>
            <a:off x="141475" y="2152200"/>
            <a:ext cx="2881200" cy="132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cleaning the data we dropped the useless columns from the dataset. The change can be seen in the images -&gt;</a:t>
            </a:r>
            <a:endParaRPr/>
          </a:p>
        </p:txBody>
      </p:sp>
      <p:pic>
        <p:nvPicPr>
          <p:cNvPr id="346" name="Google Shape;346;p24"/>
          <p:cNvPicPr preferRelativeResize="0"/>
          <p:nvPr/>
        </p:nvPicPr>
        <p:blipFill>
          <a:blip r:embed="rId3">
            <a:alphaModFix/>
          </a:blip>
          <a:stretch>
            <a:fillRect/>
          </a:stretch>
        </p:blipFill>
        <p:spPr>
          <a:xfrm>
            <a:off x="3022675" y="1246575"/>
            <a:ext cx="3760426" cy="3673675"/>
          </a:xfrm>
          <a:prstGeom prst="rect">
            <a:avLst/>
          </a:prstGeom>
          <a:noFill/>
          <a:ln>
            <a:noFill/>
          </a:ln>
        </p:spPr>
      </p:pic>
      <p:sp>
        <p:nvSpPr>
          <p:cNvPr id="347" name="Google Shape;347;p24"/>
          <p:cNvSpPr/>
          <p:nvPr/>
        </p:nvSpPr>
        <p:spPr>
          <a:xfrm>
            <a:off x="6342200" y="2495475"/>
            <a:ext cx="523200" cy="261300"/>
          </a:xfrm>
          <a:prstGeom prst="rightArrow">
            <a:avLst>
              <a:gd fmla="val 50000" name="adj1"/>
              <a:gd fmla="val 54181"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dk2"/>
              </a:highlight>
            </a:endParaRPr>
          </a:p>
        </p:txBody>
      </p:sp>
      <p:sp>
        <p:nvSpPr>
          <p:cNvPr id="348" name="Google Shape;348;p24"/>
          <p:cNvSpPr txBox="1"/>
          <p:nvPr/>
        </p:nvSpPr>
        <p:spPr>
          <a:xfrm>
            <a:off x="6997500" y="3719825"/>
            <a:ext cx="2146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Here the column heads represent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asin =&gt;product code</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overall=&gt;ratings </a:t>
            </a:r>
            <a:endParaRPr sz="1200"/>
          </a:p>
        </p:txBody>
      </p:sp>
      <p:pic>
        <p:nvPicPr>
          <p:cNvPr id="349" name="Google Shape;349;p24"/>
          <p:cNvPicPr preferRelativeResize="0"/>
          <p:nvPr/>
        </p:nvPicPr>
        <p:blipFill>
          <a:blip r:embed="rId4">
            <a:alphaModFix/>
          </a:blip>
          <a:stretch>
            <a:fillRect/>
          </a:stretch>
        </p:blipFill>
        <p:spPr>
          <a:xfrm>
            <a:off x="6997500" y="1435825"/>
            <a:ext cx="1973800" cy="18003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Cleaning</a:t>
            </a:r>
            <a:endParaRPr/>
          </a:p>
        </p:txBody>
      </p:sp>
      <p:sp>
        <p:nvSpPr>
          <p:cNvPr id="355" name="Google Shape;355;p25"/>
          <p:cNvSpPr txBox="1"/>
          <p:nvPr/>
        </p:nvSpPr>
        <p:spPr>
          <a:xfrm>
            <a:off x="1384600" y="1388225"/>
            <a:ext cx="6072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 order to use these </a:t>
            </a:r>
            <a:r>
              <a:rPr lang="en">
                <a:latin typeface="Nunito"/>
                <a:ea typeface="Nunito"/>
                <a:cs typeface="Nunito"/>
                <a:sym typeface="Nunito"/>
              </a:rPr>
              <a:t>reviews</a:t>
            </a:r>
            <a:r>
              <a:rPr lang="en">
                <a:latin typeface="Nunito"/>
                <a:ea typeface="Nunito"/>
                <a:cs typeface="Nunito"/>
                <a:sym typeface="Nunito"/>
              </a:rPr>
              <a:t> we need the reviews per product for all the product i.e. we need the frequency of </a:t>
            </a:r>
            <a:r>
              <a:rPr lang="en">
                <a:latin typeface="Nunito"/>
                <a:ea typeface="Nunito"/>
                <a:cs typeface="Nunito"/>
                <a:sym typeface="Nunito"/>
              </a:rPr>
              <a:t>reviews</a:t>
            </a:r>
            <a:r>
              <a:rPr lang="en">
                <a:latin typeface="Nunito"/>
                <a:ea typeface="Nunito"/>
                <a:cs typeface="Nunito"/>
                <a:sym typeface="Nunito"/>
              </a:rPr>
              <a:t> for all products.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 these </a:t>
            </a:r>
            <a:r>
              <a:rPr lang="en">
                <a:latin typeface="Nunito"/>
                <a:ea typeface="Nunito"/>
                <a:cs typeface="Nunito"/>
                <a:sym typeface="Nunito"/>
              </a:rPr>
              <a:t>reviews</a:t>
            </a:r>
            <a:r>
              <a:rPr lang="en">
                <a:latin typeface="Nunito"/>
                <a:ea typeface="Nunito"/>
                <a:cs typeface="Nunito"/>
                <a:sym typeface="Nunito"/>
              </a:rPr>
              <a:t> for avoiding inconsistency in the </a:t>
            </a:r>
            <a:r>
              <a:rPr lang="en">
                <a:latin typeface="Nunito"/>
                <a:ea typeface="Nunito"/>
                <a:cs typeface="Nunito"/>
                <a:sym typeface="Nunito"/>
              </a:rPr>
              <a:t>reviews</a:t>
            </a:r>
            <a:r>
              <a:rPr lang="en">
                <a:latin typeface="Nunito"/>
                <a:ea typeface="Nunito"/>
                <a:cs typeface="Nunito"/>
                <a:sym typeface="Nunito"/>
              </a:rPr>
              <a:t> we neglect all the products (asins) that have no. of </a:t>
            </a:r>
            <a:r>
              <a:rPr lang="en">
                <a:latin typeface="Nunito"/>
                <a:ea typeface="Nunito"/>
                <a:cs typeface="Nunito"/>
                <a:sym typeface="Nunito"/>
              </a:rPr>
              <a:t>reviews</a:t>
            </a:r>
            <a:r>
              <a:rPr lang="en">
                <a:latin typeface="Nunito"/>
                <a:ea typeface="Nunito"/>
                <a:cs typeface="Nunito"/>
                <a:sym typeface="Nunito"/>
              </a:rPr>
              <a:t> less than 50 since the products with less than 50 reviews can be considered less significant.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Now since we have multiple </a:t>
            </a:r>
            <a:r>
              <a:rPr lang="en">
                <a:latin typeface="Nunito"/>
                <a:ea typeface="Nunito"/>
                <a:cs typeface="Nunito"/>
                <a:sym typeface="Nunito"/>
              </a:rPr>
              <a:t>reviews</a:t>
            </a:r>
            <a:r>
              <a:rPr lang="en">
                <a:latin typeface="Nunito"/>
                <a:ea typeface="Nunito"/>
                <a:cs typeface="Nunito"/>
                <a:sym typeface="Nunito"/>
              </a:rPr>
              <a:t> for any product, in order to work with the data according to the frequency of reviews for each product we took the average rating of the product i.e.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Avg overall = sum of all ratings of same asin/frequency of the reviews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After processing the data in the above manner we get following dataset.</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Cleaning</a:t>
            </a:r>
            <a:endParaRPr/>
          </a:p>
        </p:txBody>
      </p:sp>
      <p:pic>
        <p:nvPicPr>
          <p:cNvPr id="361" name="Google Shape;361;p26"/>
          <p:cNvPicPr preferRelativeResize="0"/>
          <p:nvPr/>
        </p:nvPicPr>
        <p:blipFill>
          <a:blip r:embed="rId3">
            <a:alphaModFix/>
          </a:blip>
          <a:stretch>
            <a:fillRect/>
          </a:stretch>
        </p:blipFill>
        <p:spPr>
          <a:xfrm>
            <a:off x="1303800" y="1776225"/>
            <a:ext cx="2847975" cy="2276475"/>
          </a:xfrm>
          <a:prstGeom prst="rect">
            <a:avLst/>
          </a:prstGeom>
          <a:noFill/>
          <a:ln>
            <a:noFill/>
          </a:ln>
        </p:spPr>
      </p:pic>
      <p:sp>
        <p:nvSpPr>
          <p:cNvPr id="362" name="Google Shape;362;p26"/>
          <p:cNvSpPr txBox="1"/>
          <p:nvPr/>
        </p:nvSpPr>
        <p:spPr>
          <a:xfrm>
            <a:off x="4252550" y="1839725"/>
            <a:ext cx="431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Here asin is the product id, overall is the average rating for a product asin and frequency is the no. of reviews for the given asin.</a:t>
            </a:r>
            <a:endParaRPr>
              <a:latin typeface="Nunito"/>
              <a:ea typeface="Nunito"/>
              <a:cs typeface="Nunito"/>
              <a:sym typeface="Nunito"/>
            </a:endParaRPr>
          </a:p>
        </p:txBody>
      </p:sp>
      <p:sp>
        <p:nvSpPr>
          <p:cNvPr id="363" name="Google Shape;363;p26"/>
          <p:cNvSpPr txBox="1"/>
          <p:nvPr/>
        </p:nvSpPr>
        <p:spPr>
          <a:xfrm>
            <a:off x="4252550" y="2725500"/>
            <a:ext cx="4312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Basically instead of taking different ratings for different frequency we considered that the frequency of reviewers gave a fixed rating and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We equated that fixed rating to the </a:t>
            </a:r>
            <a:r>
              <a:rPr lang="en">
                <a:latin typeface="Nunito"/>
                <a:ea typeface="Nunito"/>
                <a:cs typeface="Nunito"/>
                <a:sym typeface="Nunito"/>
              </a:rPr>
              <a:t>average</a:t>
            </a:r>
            <a:r>
              <a:rPr lang="en">
                <a:latin typeface="Nunito"/>
                <a:ea typeface="Nunito"/>
                <a:cs typeface="Nunito"/>
                <a:sym typeface="Nunito"/>
              </a:rPr>
              <a:t> rating we found. So that our distribution goes close to G</a:t>
            </a:r>
            <a:r>
              <a:rPr lang="en">
                <a:latin typeface="Nunito"/>
                <a:ea typeface="Nunito"/>
                <a:cs typeface="Nunito"/>
                <a:sym typeface="Nunito"/>
              </a:rPr>
              <a:t>aussian</a:t>
            </a:r>
            <a:r>
              <a:rPr lang="en">
                <a:latin typeface="Nunito"/>
                <a:ea typeface="Nunito"/>
                <a:cs typeface="Nunito"/>
                <a:sym typeface="Nunito"/>
              </a:rPr>
              <a:t> distribution.</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Cleaning</a:t>
            </a:r>
            <a:endParaRPr/>
          </a:p>
        </p:txBody>
      </p:sp>
      <p:sp>
        <p:nvSpPr>
          <p:cNvPr id="369" name="Google Shape;369;p27"/>
          <p:cNvSpPr txBox="1"/>
          <p:nvPr>
            <p:ph idx="1" type="body"/>
          </p:nvPr>
        </p:nvSpPr>
        <p:spPr>
          <a:xfrm>
            <a:off x="1303800" y="1990050"/>
            <a:ext cx="7030500" cy="48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used the following code for required processing.</a:t>
            </a:r>
            <a:endParaRPr/>
          </a:p>
        </p:txBody>
      </p:sp>
      <p:pic>
        <p:nvPicPr>
          <p:cNvPr id="370" name="Google Shape;370;p27"/>
          <p:cNvPicPr preferRelativeResize="0"/>
          <p:nvPr/>
        </p:nvPicPr>
        <p:blipFill>
          <a:blip r:embed="rId3">
            <a:alphaModFix/>
          </a:blip>
          <a:stretch>
            <a:fillRect/>
          </a:stretch>
        </p:blipFill>
        <p:spPr>
          <a:xfrm>
            <a:off x="1065800" y="2571750"/>
            <a:ext cx="6619875"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Cleaning</a:t>
            </a:r>
            <a:endParaRPr/>
          </a:p>
        </p:txBody>
      </p:sp>
      <p:sp>
        <p:nvSpPr>
          <p:cNvPr id="376" name="Google Shape;376;p28"/>
          <p:cNvSpPr txBox="1"/>
          <p:nvPr>
            <p:ph idx="1" type="body"/>
          </p:nvPr>
        </p:nvSpPr>
        <p:spPr>
          <a:xfrm>
            <a:off x="1189500" y="117332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In the above code we first found out the number of different products (asins) in the given table</a:t>
            </a:r>
            <a:endParaRPr sz="1400"/>
          </a:p>
          <a:p>
            <a:pPr indent="0" lvl="0" marL="0" rtl="0" algn="l">
              <a:lnSpc>
                <a:spcPct val="95000"/>
              </a:lnSpc>
              <a:spcBef>
                <a:spcPts val="1200"/>
              </a:spcBef>
              <a:spcAft>
                <a:spcPts val="0"/>
              </a:spcAft>
              <a:buNone/>
            </a:pPr>
            <a:r>
              <a:rPr lang="en" sz="1400"/>
              <a:t>Then we defined a new dataframe where we calculated the mean for all the values of different ratings for single product.</a:t>
            </a:r>
            <a:endParaRPr sz="1400"/>
          </a:p>
          <a:p>
            <a:pPr indent="0" lvl="0" marL="0" rtl="0" algn="l">
              <a:lnSpc>
                <a:spcPct val="95000"/>
              </a:lnSpc>
              <a:spcBef>
                <a:spcPts val="1200"/>
              </a:spcBef>
              <a:spcAft>
                <a:spcPts val="0"/>
              </a:spcAft>
              <a:buNone/>
            </a:pPr>
            <a:r>
              <a:rPr lang="en" sz="1400"/>
              <a:t>Lastly we dropped out the less significant values ( the overall average of ratings with reviews less than 50 ) of ratings.</a:t>
            </a:r>
            <a:endParaRPr sz="1400"/>
          </a:p>
          <a:p>
            <a:pPr indent="0" lvl="0" marL="0" rtl="0" algn="l">
              <a:lnSpc>
                <a:spcPct val="95000"/>
              </a:lnSpc>
              <a:spcBef>
                <a:spcPts val="1200"/>
              </a:spcBef>
              <a:spcAft>
                <a:spcPts val="0"/>
              </a:spcAft>
              <a:buNone/>
            </a:pPr>
            <a:r>
              <a:rPr lang="en" sz="1400"/>
              <a:t>When we plotted these plots we found out that there were </a:t>
            </a:r>
            <a:r>
              <a:rPr lang="en" sz="1400"/>
              <a:t>some</a:t>
            </a:r>
            <a:r>
              <a:rPr lang="en" sz="1400"/>
              <a:t> outliers in the </a:t>
            </a:r>
            <a:r>
              <a:rPr lang="en" sz="1400"/>
              <a:t>distribution, in order to normalise the plots we removed these outliers by giving some upper bounds to the no. of reviews (frequency).</a:t>
            </a:r>
            <a:endParaRPr sz="1400"/>
          </a:p>
          <a:p>
            <a:pPr indent="0" lvl="0" marL="0" rtl="0" algn="l">
              <a:lnSpc>
                <a:spcPct val="95000"/>
              </a:lnSpc>
              <a:spcBef>
                <a:spcPts val="1200"/>
              </a:spcBef>
              <a:spcAft>
                <a:spcPts val="0"/>
              </a:spcAft>
              <a:buNone/>
            </a:pPr>
            <a:r>
              <a:rPr lang="en" sz="1400"/>
              <a:t>Here we assume that outliers are not affecting much of the mean value, as we have only 2-5 outlier points </a:t>
            </a:r>
            <a:endParaRPr sz="1400"/>
          </a:p>
          <a:p>
            <a:pPr indent="0" lvl="0" marL="0" rtl="0" algn="l">
              <a:lnSpc>
                <a:spcPct val="95000"/>
              </a:lnSpc>
              <a:spcBef>
                <a:spcPts val="1200"/>
              </a:spcBef>
              <a:spcAft>
                <a:spcPts val="0"/>
              </a:spcAft>
              <a:buNone/>
            </a:pPr>
            <a:r>
              <a:rPr lang="en" sz="1400"/>
              <a:t>Finally we get the new processed data.</a:t>
            </a:r>
            <a:endParaRPr sz="1400"/>
          </a:p>
          <a:p>
            <a:pPr indent="0" lvl="0" marL="0" rtl="0" algn="l">
              <a:lnSpc>
                <a:spcPct val="95000"/>
              </a:lnSpc>
              <a:spcBef>
                <a:spcPts val="1200"/>
              </a:spcBef>
              <a:spcAft>
                <a:spcPts val="0"/>
              </a:spcAft>
              <a:buNone/>
            </a:pPr>
            <a:r>
              <a:rPr b="1" lang="en" sz="1400"/>
              <a:t>Let the data processed here be called Processed_data1.</a:t>
            </a:r>
            <a:endParaRPr sz="1400"/>
          </a:p>
          <a:p>
            <a:pPr indent="0" lvl="0" marL="0" rtl="0" algn="l">
              <a:lnSpc>
                <a:spcPct val="95000"/>
              </a:lnSpc>
              <a:spcBef>
                <a:spcPts val="1200"/>
              </a:spcBef>
              <a:spcAft>
                <a:spcPts val="1200"/>
              </a:spcAft>
              <a:buNone/>
            </a:pPr>
            <a:r>
              <a:rPr lang="en" sz="1400"/>
              <a:t>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Cleaning</a:t>
            </a:r>
            <a:endParaRPr/>
          </a:p>
        </p:txBody>
      </p:sp>
      <p:sp>
        <p:nvSpPr>
          <p:cNvPr id="382" name="Google Shape;382;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In order to compare the a bigger part of sample population to a smaller unit, we cannot use the average ratings that we used in the </a:t>
            </a:r>
            <a:r>
              <a:rPr b="1" lang="en"/>
              <a:t>Processed_data1 . </a:t>
            </a:r>
            <a:r>
              <a:rPr lang="en"/>
              <a:t>Since there we considered that all the frequency of reviewers gave a same rating (which we considered equal to the average rating) </a:t>
            </a:r>
            <a:endParaRPr/>
          </a:p>
          <a:p>
            <a:pPr indent="0" lvl="0" marL="0" rtl="0" algn="l">
              <a:spcBef>
                <a:spcPts val="1200"/>
              </a:spcBef>
              <a:spcAft>
                <a:spcPts val="0"/>
              </a:spcAft>
              <a:buNone/>
            </a:pPr>
            <a:r>
              <a:rPr lang="en"/>
              <a:t>Therefore for comparing sample to a bigger population we consider the frequency of ratings i.e. no. of 1 star ratings, 2 star ratings, 3 star ratings, 4 star and 5 star ratings for all categories.</a:t>
            </a:r>
            <a:endParaRPr/>
          </a:p>
          <a:p>
            <a:pPr indent="0" lvl="0" marL="0" rtl="0" algn="l">
              <a:spcBef>
                <a:spcPts val="1200"/>
              </a:spcBef>
              <a:spcAft>
                <a:spcPts val="0"/>
              </a:spcAft>
              <a:buNone/>
            </a:pPr>
            <a:r>
              <a:rPr lang="en"/>
              <a:t>Since we cannot consider all categories together while processing the data so we </a:t>
            </a:r>
            <a:r>
              <a:rPr lang="en"/>
              <a:t>separately calculated the</a:t>
            </a:r>
            <a:r>
              <a:rPr lang="en"/>
              <a:t> frequency for all the ratings and in order to find the expected outcome we calculated percent of total reviews for this population of 10 categories.</a:t>
            </a:r>
            <a:endParaRPr/>
          </a:p>
          <a:p>
            <a:pPr indent="0" lvl="0" marL="0" rtl="0" algn="l">
              <a:spcBef>
                <a:spcPts val="1200"/>
              </a:spcBef>
              <a:spcAft>
                <a:spcPts val="120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and Cleaning</a:t>
            </a:r>
            <a:endParaRPr/>
          </a:p>
          <a:p>
            <a:pPr indent="0" lvl="0" marL="0" rtl="0" algn="l">
              <a:spcBef>
                <a:spcPts val="0"/>
              </a:spcBef>
              <a:spcAft>
                <a:spcPts val="0"/>
              </a:spcAft>
              <a:buNone/>
            </a:pPr>
            <a:r>
              <a:t/>
            </a:r>
            <a:endParaRPr/>
          </a:p>
        </p:txBody>
      </p:sp>
      <p:sp>
        <p:nvSpPr>
          <p:cNvPr id="388" name="Google Shape;388;p30"/>
          <p:cNvSpPr txBox="1"/>
          <p:nvPr/>
        </p:nvSpPr>
        <p:spPr>
          <a:xfrm>
            <a:off x="681325" y="1597875"/>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Let this processed data be called </a:t>
            </a:r>
            <a:r>
              <a:rPr b="1" lang="en">
                <a:latin typeface="Nunito"/>
                <a:ea typeface="Nunito"/>
                <a:cs typeface="Nunito"/>
                <a:sym typeface="Nunito"/>
              </a:rPr>
              <a:t>Processed_data2 </a:t>
            </a:r>
            <a:endParaRPr b="1">
              <a:latin typeface="Nunito"/>
              <a:ea typeface="Nunito"/>
              <a:cs typeface="Nunito"/>
              <a:sym typeface="Nunito"/>
            </a:endParaRPr>
          </a:p>
        </p:txBody>
      </p:sp>
      <p:pic>
        <p:nvPicPr>
          <p:cNvPr id="389" name="Google Shape;389;p30"/>
          <p:cNvPicPr preferRelativeResize="0"/>
          <p:nvPr/>
        </p:nvPicPr>
        <p:blipFill>
          <a:blip r:embed="rId3">
            <a:alphaModFix/>
          </a:blip>
          <a:stretch>
            <a:fillRect/>
          </a:stretch>
        </p:blipFill>
        <p:spPr>
          <a:xfrm>
            <a:off x="391800" y="2126000"/>
            <a:ext cx="8105775" cy="254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sp>
        <p:nvSpPr>
          <p:cNvPr id="395" name="Google Shape;395;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rgbClr val="000000"/>
              </a:buClr>
              <a:buSzPts val="935"/>
              <a:buFont typeface="Arial"/>
              <a:buNone/>
            </a:pPr>
            <a:r>
              <a:rPr lang="en" sz="1305"/>
              <a:t>For visualising the</a:t>
            </a:r>
            <a:r>
              <a:rPr b="1" lang="en" sz="1305"/>
              <a:t> Processed_data1</a:t>
            </a:r>
            <a:r>
              <a:rPr lang="en" sz="1305"/>
              <a:t> we used various types of graphing methods, for any two categories say </a:t>
            </a:r>
            <a:r>
              <a:rPr b="1" lang="en" sz="1305"/>
              <a:t>Video Games</a:t>
            </a:r>
            <a:r>
              <a:rPr lang="en" sz="1305"/>
              <a:t> and</a:t>
            </a:r>
            <a:r>
              <a:rPr b="1" lang="en" sz="1305"/>
              <a:t> Art ,Craft and Sewing</a:t>
            </a:r>
            <a:r>
              <a:rPr lang="en" sz="1305"/>
              <a:t>.</a:t>
            </a:r>
            <a:endParaRPr sz="1305"/>
          </a:p>
          <a:p>
            <a:pPr indent="0" lvl="0" marL="0" rtl="0" algn="l">
              <a:lnSpc>
                <a:spcPct val="105000"/>
              </a:lnSpc>
              <a:spcBef>
                <a:spcPts val="1200"/>
              </a:spcBef>
              <a:spcAft>
                <a:spcPts val="0"/>
              </a:spcAft>
              <a:buClr>
                <a:srgbClr val="000000"/>
              </a:buClr>
              <a:buSzPts val="935"/>
              <a:buFont typeface="Arial"/>
              <a:buNone/>
            </a:pPr>
            <a:r>
              <a:rPr lang="en" sz="1305"/>
              <a:t>We considered making plots to represent the no. of ratings per product through bar plot then we represented the distribution of frequency over average ratings.</a:t>
            </a:r>
            <a:endParaRPr sz="1305"/>
          </a:p>
          <a:p>
            <a:pPr indent="0" lvl="0" marL="0" rtl="0" algn="l">
              <a:lnSpc>
                <a:spcPct val="105000"/>
              </a:lnSpc>
              <a:spcBef>
                <a:spcPts val="1200"/>
              </a:spcBef>
              <a:spcAft>
                <a:spcPts val="1200"/>
              </a:spcAft>
              <a:buClr>
                <a:srgbClr val="000000"/>
              </a:buClr>
              <a:buSzPts val="935"/>
              <a:buFont typeface="Arial"/>
              <a:buNone/>
            </a:pPr>
            <a:r>
              <a:rPr lang="en" sz="1305"/>
              <a:t>Lastly to get more precise idea about the required distribution we made a scatter plot of distribution of frequency over ratings it is in this plot that we recognise that the </a:t>
            </a:r>
            <a:r>
              <a:rPr b="1" lang="en" sz="1305"/>
              <a:t>distribution of frequency over average ratings can be related to gaussian distribution.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597875"/>
            <a:ext cx="6815100" cy="29337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We had to analyse the data related to the reviews given by customers on an E-commerce site. In our case we choose to work on the data from Amazon </a:t>
            </a:r>
            <a:r>
              <a:rPr lang="en" sz="1600"/>
              <a:t>customer</a:t>
            </a:r>
            <a:r>
              <a:rPr lang="en" sz="1600"/>
              <a:t> reviews.</a:t>
            </a:r>
            <a:endParaRPr sz="1600"/>
          </a:p>
          <a:p>
            <a:pPr indent="-330200" lvl="0" marL="457200" rtl="0" algn="l">
              <a:spcBef>
                <a:spcPts val="0"/>
              </a:spcBef>
              <a:spcAft>
                <a:spcPts val="0"/>
              </a:spcAft>
              <a:buSzPts val="1600"/>
              <a:buChar char="●"/>
            </a:pPr>
            <a:r>
              <a:rPr lang="en" sz="1600"/>
              <a:t>So the raw data was composed of </a:t>
            </a:r>
            <a:r>
              <a:rPr lang="en" sz="1600"/>
              <a:t>the rating given to the products bought and the no. of customers who gave the rating.</a:t>
            </a:r>
            <a:endParaRPr sz="1600"/>
          </a:p>
          <a:p>
            <a:pPr indent="-330200" lvl="0" marL="457200" rtl="0" algn="l">
              <a:spcBef>
                <a:spcPts val="0"/>
              </a:spcBef>
              <a:spcAft>
                <a:spcPts val="0"/>
              </a:spcAft>
              <a:buSzPts val="1600"/>
              <a:buChar char="●"/>
            </a:pPr>
            <a:r>
              <a:rPr lang="en" sz="1600"/>
              <a:t>We aim to understand the similarities between populations of two categories of products, to understand the similarities between  distribution of a category (sample unit) and the population (sample frame of 10 categories) on the whole , to visually analyse the statistical measures for different sample units.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sp>
        <p:nvSpPr>
          <p:cNvPr id="401" name="Google Shape;401;p32"/>
          <p:cNvSpPr txBox="1"/>
          <p:nvPr>
            <p:ph idx="1" type="body"/>
          </p:nvPr>
        </p:nvSpPr>
        <p:spPr>
          <a:xfrm>
            <a:off x="2436750" y="1213575"/>
            <a:ext cx="4270500" cy="3843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1018"/>
              <a:buNone/>
            </a:pPr>
            <a:r>
              <a:rPr lang="en" sz="1302"/>
              <a:t>Frequency vs ASIN plot</a:t>
            </a:r>
            <a:r>
              <a:rPr lang="en" sz="1302"/>
              <a:t> for Video Games category. </a:t>
            </a:r>
            <a:endParaRPr sz="1302"/>
          </a:p>
        </p:txBody>
      </p:sp>
      <p:pic>
        <p:nvPicPr>
          <p:cNvPr id="402" name="Google Shape;402;p32"/>
          <p:cNvPicPr preferRelativeResize="0"/>
          <p:nvPr/>
        </p:nvPicPr>
        <p:blipFill rotWithShape="1">
          <a:blip r:embed="rId3">
            <a:alphaModFix/>
          </a:blip>
          <a:srcRect b="0" l="0" r="1874" t="0"/>
          <a:stretch/>
        </p:blipFill>
        <p:spPr>
          <a:xfrm>
            <a:off x="4799725" y="2006950"/>
            <a:ext cx="3534575" cy="2749875"/>
          </a:xfrm>
          <a:prstGeom prst="rect">
            <a:avLst/>
          </a:prstGeom>
          <a:noFill/>
          <a:ln>
            <a:noFill/>
          </a:ln>
        </p:spPr>
      </p:pic>
      <p:sp>
        <p:nvSpPr>
          <p:cNvPr id="403" name="Google Shape;403;p32"/>
          <p:cNvSpPr txBox="1"/>
          <p:nvPr/>
        </p:nvSpPr>
        <p:spPr>
          <a:xfrm>
            <a:off x="1170825" y="4228150"/>
            <a:ext cx="260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Here,</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Frequency = Number of reviews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ASIN = Product ID</a:t>
            </a:r>
            <a:endParaRPr sz="1200">
              <a:latin typeface="Nunito"/>
              <a:ea typeface="Nunito"/>
              <a:cs typeface="Nunito"/>
              <a:sym typeface="Nunito"/>
            </a:endParaRPr>
          </a:p>
        </p:txBody>
      </p:sp>
      <p:pic>
        <p:nvPicPr>
          <p:cNvPr id="404" name="Google Shape;404;p32"/>
          <p:cNvPicPr preferRelativeResize="0"/>
          <p:nvPr/>
        </p:nvPicPr>
        <p:blipFill rotWithShape="1">
          <a:blip r:embed="rId4">
            <a:alphaModFix/>
          </a:blip>
          <a:srcRect b="0" l="0" r="2978" t="0"/>
          <a:stretch/>
        </p:blipFill>
        <p:spPr>
          <a:xfrm>
            <a:off x="1170825" y="1892563"/>
            <a:ext cx="2430450" cy="2247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1303800" y="574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sp>
        <p:nvSpPr>
          <p:cNvPr id="410" name="Google Shape;410;p33"/>
          <p:cNvSpPr txBox="1"/>
          <p:nvPr>
            <p:ph idx="1" type="body"/>
          </p:nvPr>
        </p:nvSpPr>
        <p:spPr>
          <a:xfrm>
            <a:off x="508025" y="1383150"/>
            <a:ext cx="3717300" cy="58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Bar plot of Video Game category with outliers. </a:t>
            </a:r>
            <a:endParaRPr/>
          </a:p>
        </p:txBody>
      </p:sp>
      <p:sp>
        <p:nvSpPr>
          <p:cNvPr id="411" name="Google Shape;411;p33"/>
          <p:cNvSpPr/>
          <p:nvPr/>
        </p:nvSpPr>
        <p:spPr>
          <a:xfrm rot="-5400000">
            <a:off x="4490250" y="3105700"/>
            <a:ext cx="163500" cy="2943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txBox="1"/>
          <p:nvPr/>
        </p:nvSpPr>
        <p:spPr>
          <a:xfrm>
            <a:off x="5137925" y="1383150"/>
            <a:ext cx="4702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Bar plot of Video Game category without outliers. </a:t>
            </a:r>
            <a:endParaRPr>
              <a:latin typeface="Nunito"/>
              <a:ea typeface="Nunito"/>
              <a:cs typeface="Nunito"/>
              <a:sym typeface="Nunito"/>
            </a:endParaRPr>
          </a:p>
        </p:txBody>
      </p:sp>
      <p:pic>
        <p:nvPicPr>
          <p:cNvPr id="413" name="Google Shape;413;p33"/>
          <p:cNvPicPr preferRelativeResize="0"/>
          <p:nvPr/>
        </p:nvPicPr>
        <p:blipFill>
          <a:blip r:embed="rId3">
            <a:alphaModFix/>
          </a:blip>
          <a:stretch>
            <a:fillRect/>
          </a:stretch>
        </p:blipFill>
        <p:spPr>
          <a:xfrm>
            <a:off x="4871550" y="1920450"/>
            <a:ext cx="4120051" cy="2719878"/>
          </a:xfrm>
          <a:prstGeom prst="rect">
            <a:avLst/>
          </a:prstGeom>
          <a:noFill/>
          <a:ln>
            <a:noFill/>
          </a:ln>
        </p:spPr>
      </p:pic>
      <p:pic>
        <p:nvPicPr>
          <p:cNvPr id="414" name="Google Shape;414;p33"/>
          <p:cNvPicPr preferRelativeResize="0"/>
          <p:nvPr/>
        </p:nvPicPr>
        <p:blipFill>
          <a:blip r:embed="rId4">
            <a:alphaModFix/>
          </a:blip>
          <a:stretch>
            <a:fillRect/>
          </a:stretch>
        </p:blipFill>
        <p:spPr>
          <a:xfrm>
            <a:off x="348325" y="1925275"/>
            <a:ext cx="4120051" cy="27102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sp>
        <p:nvSpPr>
          <p:cNvPr id="420" name="Google Shape;420;p34"/>
          <p:cNvSpPr txBox="1"/>
          <p:nvPr>
            <p:ph idx="1" type="body"/>
          </p:nvPr>
        </p:nvSpPr>
        <p:spPr>
          <a:xfrm>
            <a:off x="342675" y="1597875"/>
            <a:ext cx="3962100" cy="46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Scatter plot of Video Game category with outliers. </a:t>
            </a:r>
            <a:endParaRPr/>
          </a:p>
        </p:txBody>
      </p:sp>
      <p:sp>
        <p:nvSpPr>
          <p:cNvPr id="421" name="Google Shape;421;p34"/>
          <p:cNvSpPr txBox="1"/>
          <p:nvPr/>
        </p:nvSpPr>
        <p:spPr>
          <a:xfrm>
            <a:off x="4882225" y="1631475"/>
            <a:ext cx="39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2" name="Google Shape;422;p34"/>
          <p:cNvSpPr txBox="1"/>
          <p:nvPr/>
        </p:nvSpPr>
        <p:spPr>
          <a:xfrm>
            <a:off x="4827475" y="1597875"/>
            <a:ext cx="4195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Scatter plot of Video Game category without outliers. </a:t>
            </a:r>
            <a:endParaRPr sz="1300">
              <a:solidFill>
                <a:schemeClr val="dk2"/>
              </a:solidFill>
              <a:latin typeface="Nunito"/>
              <a:ea typeface="Nunito"/>
              <a:cs typeface="Nunito"/>
              <a:sym typeface="Nunito"/>
            </a:endParaRPr>
          </a:p>
        </p:txBody>
      </p:sp>
      <p:sp>
        <p:nvSpPr>
          <p:cNvPr id="423" name="Google Shape;423;p34"/>
          <p:cNvSpPr/>
          <p:nvPr/>
        </p:nvSpPr>
        <p:spPr>
          <a:xfrm rot="-5400000">
            <a:off x="4490250" y="3105700"/>
            <a:ext cx="163500" cy="2943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4" name="Google Shape;424;p34"/>
          <p:cNvPicPr preferRelativeResize="0"/>
          <p:nvPr/>
        </p:nvPicPr>
        <p:blipFill>
          <a:blip r:embed="rId3">
            <a:alphaModFix/>
          </a:blip>
          <a:stretch>
            <a:fillRect/>
          </a:stretch>
        </p:blipFill>
        <p:spPr>
          <a:xfrm>
            <a:off x="4865200" y="2102425"/>
            <a:ext cx="4120048" cy="2674812"/>
          </a:xfrm>
          <a:prstGeom prst="rect">
            <a:avLst/>
          </a:prstGeom>
          <a:noFill/>
          <a:ln>
            <a:noFill/>
          </a:ln>
        </p:spPr>
      </p:pic>
      <p:pic>
        <p:nvPicPr>
          <p:cNvPr id="425" name="Google Shape;425;p34"/>
          <p:cNvPicPr preferRelativeResize="0"/>
          <p:nvPr/>
        </p:nvPicPr>
        <p:blipFill>
          <a:blip r:embed="rId4">
            <a:alphaModFix/>
          </a:blip>
          <a:stretch>
            <a:fillRect/>
          </a:stretch>
        </p:blipFill>
        <p:spPr>
          <a:xfrm>
            <a:off x="389175" y="2065275"/>
            <a:ext cx="4120051" cy="26587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sp>
        <p:nvSpPr>
          <p:cNvPr id="431" name="Google Shape;431;p35"/>
          <p:cNvSpPr txBox="1"/>
          <p:nvPr>
            <p:ph idx="1" type="body"/>
          </p:nvPr>
        </p:nvSpPr>
        <p:spPr>
          <a:xfrm>
            <a:off x="1983925" y="1304350"/>
            <a:ext cx="4668300" cy="434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Frequency vs ASIN plot</a:t>
            </a:r>
            <a:r>
              <a:rPr lang="en"/>
              <a:t> for Art, Craft and Sewing category. </a:t>
            </a:r>
            <a:endParaRPr/>
          </a:p>
        </p:txBody>
      </p:sp>
      <p:pic>
        <p:nvPicPr>
          <p:cNvPr id="432" name="Google Shape;432;p35"/>
          <p:cNvPicPr preferRelativeResize="0"/>
          <p:nvPr/>
        </p:nvPicPr>
        <p:blipFill>
          <a:blip r:embed="rId3">
            <a:alphaModFix/>
          </a:blip>
          <a:stretch>
            <a:fillRect/>
          </a:stretch>
        </p:blipFill>
        <p:spPr>
          <a:xfrm>
            <a:off x="4825200" y="1970450"/>
            <a:ext cx="3582945" cy="2920100"/>
          </a:xfrm>
          <a:prstGeom prst="rect">
            <a:avLst/>
          </a:prstGeom>
          <a:noFill/>
          <a:ln>
            <a:noFill/>
          </a:ln>
        </p:spPr>
      </p:pic>
      <p:sp>
        <p:nvSpPr>
          <p:cNvPr id="433" name="Google Shape;433;p35"/>
          <p:cNvSpPr txBox="1"/>
          <p:nvPr/>
        </p:nvSpPr>
        <p:spPr>
          <a:xfrm>
            <a:off x="1014425" y="4157125"/>
            <a:ext cx="238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Here,</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Frequency = Number of reviews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ASIN = Product ID</a:t>
            </a:r>
            <a:endParaRPr sz="1200">
              <a:latin typeface="Nunito"/>
              <a:ea typeface="Nunito"/>
              <a:cs typeface="Nunito"/>
              <a:sym typeface="Nunito"/>
            </a:endParaRPr>
          </a:p>
        </p:txBody>
      </p:sp>
      <p:pic>
        <p:nvPicPr>
          <p:cNvPr id="434" name="Google Shape;434;p35"/>
          <p:cNvPicPr preferRelativeResize="0"/>
          <p:nvPr/>
        </p:nvPicPr>
        <p:blipFill>
          <a:blip r:embed="rId4">
            <a:alphaModFix/>
          </a:blip>
          <a:stretch>
            <a:fillRect/>
          </a:stretch>
        </p:blipFill>
        <p:spPr>
          <a:xfrm>
            <a:off x="961963" y="1880638"/>
            <a:ext cx="2486025" cy="2276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sp>
        <p:nvSpPr>
          <p:cNvPr id="440" name="Google Shape;440;p36"/>
          <p:cNvSpPr txBox="1"/>
          <p:nvPr/>
        </p:nvSpPr>
        <p:spPr>
          <a:xfrm>
            <a:off x="318600" y="1536350"/>
            <a:ext cx="4253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Bar</a:t>
            </a:r>
            <a:r>
              <a:rPr lang="en" sz="1300">
                <a:solidFill>
                  <a:schemeClr val="dk2"/>
                </a:solidFill>
                <a:latin typeface="Nunito"/>
                <a:ea typeface="Nunito"/>
                <a:cs typeface="Nunito"/>
                <a:sym typeface="Nunito"/>
              </a:rPr>
              <a:t> plot of Art, Craft and Sewing category with outliers. </a:t>
            </a:r>
            <a:endParaRPr>
              <a:latin typeface="Nunito"/>
              <a:ea typeface="Nunito"/>
              <a:cs typeface="Nunito"/>
              <a:sym typeface="Nunito"/>
            </a:endParaRPr>
          </a:p>
        </p:txBody>
      </p:sp>
      <p:sp>
        <p:nvSpPr>
          <p:cNvPr id="441" name="Google Shape;441;p36"/>
          <p:cNvSpPr txBox="1"/>
          <p:nvPr/>
        </p:nvSpPr>
        <p:spPr>
          <a:xfrm>
            <a:off x="4789950" y="1536350"/>
            <a:ext cx="37623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Bar</a:t>
            </a:r>
            <a:r>
              <a:rPr lang="en" sz="1300">
                <a:solidFill>
                  <a:schemeClr val="dk2"/>
                </a:solidFill>
                <a:latin typeface="Nunito"/>
                <a:ea typeface="Nunito"/>
                <a:cs typeface="Nunito"/>
                <a:sym typeface="Nunito"/>
              </a:rPr>
              <a:t> plot of Art, Craft and Sewing category without outliers. </a:t>
            </a:r>
            <a:endParaRPr>
              <a:latin typeface="Nunito"/>
              <a:ea typeface="Nunito"/>
              <a:cs typeface="Nunito"/>
              <a:sym typeface="Nunito"/>
            </a:endParaRPr>
          </a:p>
        </p:txBody>
      </p:sp>
      <p:sp>
        <p:nvSpPr>
          <p:cNvPr id="442" name="Google Shape;442;p36"/>
          <p:cNvSpPr/>
          <p:nvPr/>
        </p:nvSpPr>
        <p:spPr>
          <a:xfrm rot="-5400000">
            <a:off x="4343100" y="3138400"/>
            <a:ext cx="163500" cy="2943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3" name="Google Shape;443;p36"/>
          <p:cNvPicPr preferRelativeResize="0"/>
          <p:nvPr/>
        </p:nvPicPr>
        <p:blipFill>
          <a:blip r:embed="rId3">
            <a:alphaModFix/>
          </a:blip>
          <a:stretch>
            <a:fillRect/>
          </a:stretch>
        </p:blipFill>
        <p:spPr>
          <a:xfrm>
            <a:off x="4724475" y="2303750"/>
            <a:ext cx="4169462" cy="2687349"/>
          </a:xfrm>
          <a:prstGeom prst="rect">
            <a:avLst/>
          </a:prstGeom>
          <a:noFill/>
          <a:ln>
            <a:noFill/>
          </a:ln>
        </p:spPr>
      </p:pic>
      <p:pic>
        <p:nvPicPr>
          <p:cNvPr id="444" name="Google Shape;444;p36"/>
          <p:cNvPicPr preferRelativeResize="0"/>
          <p:nvPr/>
        </p:nvPicPr>
        <p:blipFill>
          <a:blip r:embed="rId4">
            <a:alphaModFix/>
          </a:blip>
          <a:stretch>
            <a:fillRect/>
          </a:stretch>
        </p:blipFill>
        <p:spPr>
          <a:xfrm>
            <a:off x="89800" y="2303750"/>
            <a:ext cx="3972899" cy="263204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sp>
        <p:nvSpPr>
          <p:cNvPr id="450" name="Google Shape;450;p37"/>
          <p:cNvSpPr txBox="1"/>
          <p:nvPr>
            <p:ph idx="1" type="body"/>
          </p:nvPr>
        </p:nvSpPr>
        <p:spPr>
          <a:xfrm>
            <a:off x="342675" y="1597875"/>
            <a:ext cx="3962100" cy="46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305"/>
              <a:t>Scatter plot of </a:t>
            </a:r>
            <a:r>
              <a:rPr lang="en" sz="1305"/>
              <a:t>Art, Craft and Sewing</a:t>
            </a:r>
            <a:r>
              <a:rPr lang="en" sz="1305"/>
              <a:t> category with outliers. </a:t>
            </a:r>
            <a:endParaRPr sz="1305"/>
          </a:p>
        </p:txBody>
      </p:sp>
      <p:sp>
        <p:nvSpPr>
          <p:cNvPr id="451" name="Google Shape;451;p37"/>
          <p:cNvSpPr txBox="1"/>
          <p:nvPr/>
        </p:nvSpPr>
        <p:spPr>
          <a:xfrm>
            <a:off x="4882225" y="1631475"/>
            <a:ext cx="39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52" name="Google Shape;452;p37"/>
          <p:cNvSpPr txBox="1"/>
          <p:nvPr/>
        </p:nvSpPr>
        <p:spPr>
          <a:xfrm>
            <a:off x="4827475" y="1597875"/>
            <a:ext cx="41955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Scatter plot of </a:t>
            </a:r>
            <a:r>
              <a:rPr lang="en" sz="1300">
                <a:solidFill>
                  <a:schemeClr val="dk2"/>
                </a:solidFill>
                <a:latin typeface="Nunito"/>
                <a:ea typeface="Nunito"/>
                <a:cs typeface="Nunito"/>
                <a:sym typeface="Nunito"/>
              </a:rPr>
              <a:t>Art, Craft and Sewing</a:t>
            </a:r>
            <a:r>
              <a:rPr lang="en" sz="1300">
                <a:solidFill>
                  <a:schemeClr val="dk2"/>
                </a:solidFill>
                <a:latin typeface="Nunito"/>
                <a:ea typeface="Nunito"/>
                <a:cs typeface="Nunito"/>
                <a:sym typeface="Nunito"/>
              </a:rPr>
              <a:t> category without outliers. </a:t>
            </a:r>
            <a:endParaRPr sz="1300">
              <a:solidFill>
                <a:schemeClr val="dk2"/>
              </a:solidFill>
              <a:latin typeface="Nunito"/>
              <a:ea typeface="Nunito"/>
              <a:cs typeface="Nunito"/>
              <a:sym typeface="Nunito"/>
            </a:endParaRPr>
          </a:p>
        </p:txBody>
      </p:sp>
      <p:sp>
        <p:nvSpPr>
          <p:cNvPr id="453" name="Google Shape;453;p37"/>
          <p:cNvSpPr/>
          <p:nvPr/>
        </p:nvSpPr>
        <p:spPr>
          <a:xfrm rot="-5400000">
            <a:off x="4490250" y="3105700"/>
            <a:ext cx="163500" cy="2943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4" name="Google Shape;454;p37"/>
          <p:cNvPicPr preferRelativeResize="0"/>
          <p:nvPr/>
        </p:nvPicPr>
        <p:blipFill rotWithShape="1">
          <a:blip r:embed="rId3">
            <a:alphaModFix/>
          </a:blip>
          <a:srcRect b="0" l="1922" r="0" t="0"/>
          <a:stretch/>
        </p:blipFill>
        <p:spPr>
          <a:xfrm>
            <a:off x="5110800" y="2332150"/>
            <a:ext cx="3333325" cy="2177250"/>
          </a:xfrm>
          <a:prstGeom prst="rect">
            <a:avLst/>
          </a:prstGeom>
          <a:noFill/>
          <a:ln>
            <a:noFill/>
          </a:ln>
        </p:spPr>
      </p:pic>
      <p:pic>
        <p:nvPicPr>
          <p:cNvPr id="455" name="Google Shape;455;p37"/>
          <p:cNvPicPr preferRelativeResize="0"/>
          <p:nvPr/>
        </p:nvPicPr>
        <p:blipFill rotWithShape="1">
          <a:blip r:embed="rId4">
            <a:alphaModFix/>
          </a:blip>
          <a:srcRect b="-1957" l="-3982" r="0" t="0"/>
          <a:stretch/>
        </p:blipFill>
        <p:spPr>
          <a:xfrm>
            <a:off x="263700" y="2127875"/>
            <a:ext cx="4120048" cy="26748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8"/>
          <p:cNvSpPr txBox="1"/>
          <p:nvPr>
            <p:ph type="title"/>
          </p:nvPr>
        </p:nvSpPr>
        <p:spPr>
          <a:xfrm>
            <a:off x="1189500" y="574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sp>
        <p:nvSpPr>
          <p:cNvPr id="461" name="Google Shape;461;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To visualise </a:t>
            </a:r>
            <a:r>
              <a:rPr b="1" lang="en" sz="1400"/>
              <a:t>Processed_data2</a:t>
            </a:r>
            <a:r>
              <a:rPr lang="en" sz="1400"/>
              <a:t> we made pie charts for distribution of ratings over frequency for individual categories then for total sum, from the following table.</a:t>
            </a:r>
            <a:endParaRPr sz="1400"/>
          </a:p>
          <a:p>
            <a:pPr indent="0" lvl="0" marL="0" rtl="0" algn="l">
              <a:spcBef>
                <a:spcPts val="1200"/>
              </a:spcBef>
              <a:spcAft>
                <a:spcPts val="0"/>
              </a:spcAft>
              <a:buNone/>
            </a:pPr>
            <a:r>
              <a:rPr lang="en" sz="1400"/>
              <a:t>Here we see that most of </a:t>
            </a:r>
            <a:r>
              <a:rPr lang="en" sz="1400"/>
              <a:t>the</a:t>
            </a:r>
            <a:r>
              <a:rPr lang="en" sz="1400"/>
              <a:t> categories have more 5 star ratings than other ratings, and hence we are adding these distributions to get the expected value of the population of the data.</a:t>
            </a:r>
            <a:endParaRPr sz="1400"/>
          </a:p>
          <a:p>
            <a:pPr indent="0" lvl="0" marL="0" rtl="0" algn="l">
              <a:spcBef>
                <a:spcPts val="1200"/>
              </a:spcBef>
              <a:spcAft>
                <a:spcPts val="120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pic>
        <p:nvPicPr>
          <p:cNvPr id="467" name="Google Shape;467;p39"/>
          <p:cNvPicPr preferRelativeResize="0"/>
          <p:nvPr/>
        </p:nvPicPr>
        <p:blipFill>
          <a:blip r:embed="rId3">
            <a:alphaModFix/>
          </a:blip>
          <a:stretch>
            <a:fillRect/>
          </a:stretch>
        </p:blipFill>
        <p:spPr>
          <a:xfrm>
            <a:off x="119725" y="1562500"/>
            <a:ext cx="8629274" cy="2707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pic>
        <p:nvPicPr>
          <p:cNvPr id="473" name="Google Shape;473;p40"/>
          <p:cNvPicPr preferRelativeResize="0"/>
          <p:nvPr/>
        </p:nvPicPr>
        <p:blipFill>
          <a:blip r:embed="rId3">
            <a:alphaModFix/>
          </a:blip>
          <a:stretch>
            <a:fillRect/>
          </a:stretch>
        </p:blipFill>
        <p:spPr>
          <a:xfrm>
            <a:off x="239475" y="1541800"/>
            <a:ext cx="2675875" cy="1608375"/>
          </a:xfrm>
          <a:prstGeom prst="rect">
            <a:avLst/>
          </a:prstGeom>
          <a:noFill/>
          <a:ln>
            <a:noFill/>
          </a:ln>
        </p:spPr>
      </p:pic>
      <p:pic>
        <p:nvPicPr>
          <p:cNvPr id="474" name="Google Shape;474;p40"/>
          <p:cNvPicPr preferRelativeResize="0"/>
          <p:nvPr/>
        </p:nvPicPr>
        <p:blipFill>
          <a:blip r:embed="rId4">
            <a:alphaModFix/>
          </a:blip>
          <a:stretch>
            <a:fillRect/>
          </a:stretch>
        </p:blipFill>
        <p:spPr>
          <a:xfrm>
            <a:off x="3234075" y="1540725"/>
            <a:ext cx="2675875" cy="1610521"/>
          </a:xfrm>
          <a:prstGeom prst="rect">
            <a:avLst/>
          </a:prstGeom>
          <a:noFill/>
          <a:ln>
            <a:noFill/>
          </a:ln>
        </p:spPr>
      </p:pic>
      <p:pic>
        <p:nvPicPr>
          <p:cNvPr id="475" name="Google Shape;475;p40"/>
          <p:cNvPicPr preferRelativeResize="0"/>
          <p:nvPr/>
        </p:nvPicPr>
        <p:blipFill>
          <a:blip r:embed="rId5">
            <a:alphaModFix/>
          </a:blip>
          <a:stretch>
            <a:fillRect/>
          </a:stretch>
        </p:blipFill>
        <p:spPr>
          <a:xfrm>
            <a:off x="6228674" y="1540725"/>
            <a:ext cx="2675875" cy="1610521"/>
          </a:xfrm>
          <a:prstGeom prst="rect">
            <a:avLst/>
          </a:prstGeom>
          <a:noFill/>
          <a:ln>
            <a:noFill/>
          </a:ln>
        </p:spPr>
      </p:pic>
      <p:pic>
        <p:nvPicPr>
          <p:cNvPr id="476" name="Google Shape;476;p40"/>
          <p:cNvPicPr preferRelativeResize="0"/>
          <p:nvPr/>
        </p:nvPicPr>
        <p:blipFill>
          <a:blip r:embed="rId6">
            <a:alphaModFix/>
          </a:blip>
          <a:stretch>
            <a:fillRect/>
          </a:stretch>
        </p:blipFill>
        <p:spPr>
          <a:xfrm>
            <a:off x="1705667" y="3276600"/>
            <a:ext cx="2672323" cy="1608375"/>
          </a:xfrm>
          <a:prstGeom prst="rect">
            <a:avLst/>
          </a:prstGeom>
          <a:noFill/>
          <a:ln>
            <a:noFill/>
          </a:ln>
        </p:spPr>
      </p:pic>
      <p:pic>
        <p:nvPicPr>
          <p:cNvPr id="477" name="Google Shape;477;p40"/>
          <p:cNvPicPr preferRelativeResize="0"/>
          <p:nvPr/>
        </p:nvPicPr>
        <p:blipFill>
          <a:blip r:embed="rId7">
            <a:alphaModFix/>
          </a:blip>
          <a:stretch>
            <a:fillRect/>
          </a:stretch>
        </p:blipFill>
        <p:spPr>
          <a:xfrm>
            <a:off x="4800592" y="3275537"/>
            <a:ext cx="2675875" cy="16105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Visualisation</a:t>
            </a:r>
            <a:endParaRPr/>
          </a:p>
          <a:p>
            <a:pPr indent="0" lvl="0" marL="0" rtl="0" algn="l">
              <a:spcBef>
                <a:spcPts val="0"/>
              </a:spcBef>
              <a:spcAft>
                <a:spcPts val="0"/>
              </a:spcAft>
              <a:buNone/>
            </a:pPr>
            <a:r>
              <a:t/>
            </a:r>
            <a:endParaRPr/>
          </a:p>
        </p:txBody>
      </p:sp>
      <p:pic>
        <p:nvPicPr>
          <p:cNvPr id="483" name="Google Shape;483;p41"/>
          <p:cNvPicPr preferRelativeResize="0"/>
          <p:nvPr/>
        </p:nvPicPr>
        <p:blipFill>
          <a:blip r:embed="rId3">
            <a:alphaModFix/>
          </a:blip>
          <a:stretch>
            <a:fillRect/>
          </a:stretch>
        </p:blipFill>
        <p:spPr>
          <a:xfrm>
            <a:off x="276900" y="1603600"/>
            <a:ext cx="2675875" cy="1610525"/>
          </a:xfrm>
          <a:prstGeom prst="rect">
            <a:avLst/>
          </a:prstGeom>
          <a:noFill/>
          <a:ln>
            <a:noFill/>
          </a:ln>
        </p:spPr>
      </p:pic>
      <p:pic>
        <p:nvPicPr>
          <p:cNvPr id="484" name="Google Shape;484;p41"/>
          <p:cNvPicPr preferRelativeResize="0"/>
          <p:nvPr/>
        </p:nvPicPr>
        <p:blipFill>
          <a:blip r:embed="rId4">
            <a:alphaModFix/>
          </a:blip>
          <a:stretch>
            <a:fillRect/>
          </a:stretch>
        </p:blipFill>
        <p:spPr>
          <a:xfrm>
            <a:off x="3250080" y="1603600"/>
            <a:ext cx="2675875" cy="1610513"/>
          </a:xfrm>
          <a:prstGeom prst="rect">
            <a:avLst/>
          </a:prstGeom>
          <a:noFill/>
          <a:ln>
            <a:noFill/>
          </a:ln>
        </p:spPr>
      </p:pic>
      <p:pic>
        <p:nvPicPr>
          <p:cNvPr id="485" name="Google Shape;485;p41"/>
          <p:cNvPicPr preferRelativeResize="0"/>
          <p:nvPr/>
        </p:nvPicPr>
        <p:blipFill>
          <a:blip r:embed="rId5">
            <a:alphaModFix/>
          </a:blip>
          <a:stretch>
            <a:fillRect/>
          </a:stretch>
        </p:blipFill>
        <p:spPr>
          <a:xfrm>
            <a:off x="6223242" y="1603600"/>
            <a:ext cx="2675875" cy="1610513"/>
          </a:xfrm>
          <a:prstGeom prst="rect">
            <a:avLst/>
          </a:prstGeom>
          <a:noFill/>
          <a:ln>
            <a:noFill/>
          </a:ln>
        </p:spPr>
      </p:pic>
      <p:pic>
        <p:nvPicPr>
          <p:cNvPr id="486" name="Google Shape;486;p41"/>
          <p:cNvPicPr preferRelativeResize="0"/>
          <p:nvPr/>
        </p:nvPicPr>
        <p:blipFill>
          <a:blip r:embed="rId6">
            <a:alphaModFix/>
          </a:blip>
          <a:stretch>
            <a:fillRect/>
          </a:stretch>
        </p:blipFill>
        <p:spPr>
          <a:xfrm>
            <a:off x="1700192" y="3356075"/>
            <a:ext cx="2675894" cy="1610525"/>
          </a:xfrm>
          <a:prstGeom prst="rect">
            <a:avLst/>
          </a:prstGeom>
          <a:noFill/>
          <a:ln>
            <a:noFill/>
          </a:ln>
        </p:spPr>
      </p:pic>
      <p:pic>
        <p:nvPicPr>
          <p:cNvPr id="487" name="Google Shape;487;p41"/>
          <p:cNvPicPr preferRelativeResize="0"/>
          <p:nvPr/>
        </p:nvPicPr>
        <p:blipFill>
          <a:blip r:embed="rId7">
            <a:alphaModFix/>
          </a:blip>
          <a:stretch>
            <a:fillRect/>
          </a:stretch>
        </p:blipFill>
        <p:spPr>
          <a:xfrm>
            <a:off x="4833217" y="3356087"/>
            <a:ext cx="2675875" cy="16105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290" name="Google Shape;290;p15"/>
          <p:cNvSpPr txBox="1"/>
          <p:nvPr>
            <p:ph idx="1" type="body"/>
          </p:nvPr>
        </p:nvSpPr>
        <p:spPr>
          <a:xfrm>
            <a:off x="1303800" y="1710875"/>
            <a:ext cx="7030500" cy="3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336"/>
              <a:t>We collected Raw data from various websites from the internet namely,</a:t>
            </a:r>
            <a:endParaRPr sz="1336"/>
          </a:p>
          <a:p>
            <a:pPr indent="-313483" lvl="0" marL="457200" rtl="0" algn="l">
              <a:spcBef>
                <a:spcPts val="1200"/>
              </a:spcBef>
              <a:spcAft>
                <a:spcPts val="0"/>
              </a:spcAft>
              <a:buSzPts val="1337"/>
              <a:buChar char="●"/>
            </a:pPr>
            <a:r>
              <a:rPr lang="en" sz="1336" u="sng">
                <a:solidFill>
                  <a:schemeClr val="hlink"/>
                </a:solidFill>
                <a:hlinkClick r:id="rId3"/>
              </a:rPr>
              <a:t>https://jmcauley.ucsd.edu/data/amazon/</a:t>
            </a:r>
            <a:endParaRPr sz="1336"/>
          </a:p>
          <a:p>
            <a:pPr indent="-313483" lvl="0" marL="457200" rtl="0" algn="l">
              <a:spcBef>
                <a:spcPts val="0"/>
              </a:spcBef>
              <a:spcAft>
                <a:spcPts val="0"/>
              </a:spcAft>
              <a:buSzPts val="1337"/>
              <a:buChar char="●"/>
            </a:pPr>
            <a:r>
              <a:rPr lang="en" sz="1336" u="sng">
                <a:solidFill>
                  <a:schemeClr val="hlink"/>
                </a:solidFill>
                <a:hlinkClick r:id="rId4"/>
              </a:rPr>
              <a:t>https://snap.stanford.edu/data/web-Amazon.html</a:t>
            </a:r>
            <a:endParaRPr sz="1336"/>
          </a:p>
          <a:p>
            <a:pPr indent="-313483" lvl="0" marL="457200" rtl="0" algn="l">
              <a:spcBef>
                <a:spcPts val="0"/>
              </a:spcBef>
              <a:spcAft>
                <a:spcPts val="0"/>
              </a:spcAft>
              <a:buSzPts val="1337"/>
              <a:buChar char="●"/>
            </a:pPr>
            <a:r>
              <a:rPr lang="en" sz="1336" u="sng">
                <a:solidFill>
                  <a:schemeClr val="hlink"/>
                </a:solidFill>
                <a:hlinkClick r:id="rId5"/>
              </a:rPr>
              <a:t>https://nijianmo.github.io/amazon/</a:t>
            </a:r>
            <a:endParaRPr/>
          </a:p>
          <a:p>
            <a:pPr indent="-313483" lvl="0" marL="457200" rtl="0" algn="l">
              <a:spcBef>
                <a:spcPts val="0"/>
              </a:spcBef>
              <a:spcAft>
                <a:spcPts val="0"/>
              </a:spcAft>
              <a:buSzPts val="1337"/>
              <a:buChar char="●"/>
            </a:pPr>
            <a:r>
              <a:rPr lang="en" sz="1336" u="sng">
                <a:solidFill>
                  <a:schemeClr val="hlink"/>
                </a:solidFill>
                <a:hlinkClick r:id="rId6"/>
              </a:rPr>
              <a:t>https://www.kaggle.com/datasets/datafiniti/consumer-reviews-of-amazon-products</a:t>
            </a:r>
            <a:endParaRPr sz="1336"/>
          </a:p>
          <a:p>
            <a:pPr indent="0" lvl="0" marL="0" rtl="0" algn="l">
              <a:spcBef>
                <a:spcPts val="1200"/>
              </a:spcBef>
              <a:spcAft>
                <a:spcPts val="0"/>
              </a:spcAft>
              <a:buSzPts val="440"/>
              <a:buNone/>
            </a:pPr>
            <a:r>
              <a:rPr lang="en" sz="1336"/>
              <a:t>On inspecting  the data from various sites we found out that the data from site </a:t>
            </a:r>
            <a:r>
              <a:rPr lang="en" sz="1336" u="sng">
                <a:solidFill>
                  <a:schemeClr val="hlink"/>
                </a:solidFill>
                <a:hlinkClick r:id="rId7"/>
              </a:rPr>
              <a:t>https://nijianmo.github.io/amazon/</a:t>
            </a:r>
            <a:r>
              <a:rPr lang="en" sz="1336"/>
              <a:t> satisfied our requirements since it had 233.1 million </a:t>
            </a:r>
            <a:r>
              <a:rPr lang="en" sz="1336"/>
              <a:t>reviews</a:t>
            </a:r>
            <a:r>
              <a:rPr lang="en" sz="1336"/>
              <a:t> and we needed more </a:t>
            </a:r>
            <a:r>
              <a:rPr lang="en" sz="1336"/>
              <a:t>reviews</a:t>
            </a:r>
            <a:r>
              <a:rPr lang="en" sz="1336"/>
              <a:t> per product to make more accurate hypothesis. Moreover, a larger data set has more chances of it being </a:t>
            </a:r>
            <a:r>
              <a:rPr lang="en" sz="1336"/>
              <a:t>equivalent</a:t>
            </a:r>
            <a:r>
              <a:rPr lang="en" sz="1336"/>
              <a:t> to Gaussian distribution.</a:t>
            </a:r>
            <a:endParaRPr sz="1336"/>
          </a:p>
          <a:p>
            <a:pPr indent="0" lvl="0" marL="0" rtl="0" algn="l">
              <a:spcBef>
                <a:spcPts val="1200"/>
              </a:spcBef>
              <a:spcAft>
                <a:spcPts val="0"/>
              </a:spcAft>
              <a:buSzPts val="440"/>
              <a:buNone/>
            </a:pPr>
            <a:r>
              <a:t/>
            </a:r>
            <a:endParaRPr sz="620"/>
          </a:p>
          <a:p>
            <a:pPr indent="0" lvl="0" marL="0" rtl="0" algn="l">
              <a:spcBef>
                <a:spcPts val="1200"/>
              </a:spcBef>
              <a:spcAft>
                <a:spcPts val="1200"/>
              </a:spcAft>
              <a:buSzPts val="440"/>
              <a:buNone/>
            </a:pPr>
            <a:r>
              <a:rPr lang="en" sz="620"/>
              <a:t> </a:t>
            </a:r>
            <a:endParaRPr sz="6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a:t>
            </a:r>
            <a:endParaRPr/>
          </a:p>
        </p:txBody>
      </p:sp>
      <p:pic>
        <p:nvPicPr>
          <p:cNvPr id="493" name="Google Shape;493;p42"/>
          <p:cNvPicPr preferRelativeResize="0"/>
          <p:nvPr/>
        </p:nvPicPr>
        <p:blipFill>
          <a:blip r:embed="rId3">
            <a:alphaModFix/>
          </a:blip>
          <a:stretch>
            <a:fillRect/>
          </a:stretch>
        </p:blipFill>
        <p:spPr>
          <a:xfrm>
            <a:off x="1230050" y="1251950"/>
            <a:ext cx="5962649" cy="3583950"/>
          </a:xfrm>
          <a:prstGeom prst="rect">
            <a:avLst/>
          </a:prstGeom>
          <a:noFill/>
          <a:ln>
            <a:noFill/>
          </a:ln>
        </p:spPr>
      </p:pic>
      <p:sp>
        <p:nvSpPr>
          <p:cNvPr id="494" name="Google Shape;494;p42"/>
          <p:cNvSpPr txBox="1"/>
          <p:nvPr/>
        </p:nvSpPr>
        <p:spPr>
          <a:xfrm>
            <a:off x="7372375" y="1981925"/>
            <a:ext cx="1314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Now to calculate the expected value we calculated percent of all ratings for all 10 categories together.</a:t>
            </a:r>
            <a:endParaRPr>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3"/>
          <p:cNvSpPr txBox="1"/>
          <p:nvPr>
            <p:ph type="title"/>
          </p:nvPr>
        </p:nvSpPr>
        <p:spPr>
          <a:xfrm>
            <a:off x="1165025" y="198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Statistics</a:t>
            </a:r>
            <a:endParaRPr/>
          </a:p>
        </p:txBody>
      </p:sp>
      <p:pic>
        <p:nvPicPr>
          <p:cNvPr id="500" name="Google Shape;500;p43"/>
          <p:cNvPicPr preferRelativeResize="0"/>
          <p:nvPr/>
        </p:nvPicPr>
        <p:blipFill>
          <a:blip r:embed="rId3">
            <a:alphaModFix/>
          </a:blip>
          <a:stretch>
            <a:fillRect/>
          </a:stretch>
        </p:blipFill>
        <p:spPr>
          <a:xfrm>
            <a:off x="2799113" y="944825"/>
            <a:ext cx="5995075" cy="3921101"/>
          </a:xfrm>
          <a:prstGeom prst="rect">
            <a:avLst/>
          </a:prstGeom>
          <a:noFill/>
          <a:ln>
            <a:noFill/>
          </a:ln>
        </p:spPr>
      </p:pic>
      <p:sp>
        <p:nvSpPr>
          <p:cNvPr id="501" name="Google Shape;501;p43"/>
          <p:cNvSpPr txBox="1"/>
          <p:nvPr/>
        </p:nvSpPr>
        <p:spPr>
          <a:xfrm>
            <a:off x="514350" y="1469575"/>
            <a:ext cx="2057400" cy="28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dk2"/>
                </a:solidFill>
                <a:latin typeface="Nunito"/>
                <a:ea typeface="Nunito"/>
                <a:cs typeface="Nunito"/>
                <a:sym typeface="Nunito"/>
              </a:rPr>
              <a:t>Here we need to find the mean of frequency distribution table, therefore we cannot use direct .describe function, instead we made a new function to calculate the required statistical values.</a:t>
            </a:r>
            <a:endParaRPr sz="160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Statistics</a:t>
            </a:r>
            <a:endParaRPr/>
          </a:p>
        </p:txBody>
      </p:sp>
      <p:sp>
        <p:nvSpPr>
          <p:cNvPr id="507" name="Google Shape;507;p44"/>
          <p:cNvSpPr txBox="1"/>
          <p:nvPr/>
        </p:nvSpPr>
        <p:spPr>
          <a:xfrm>
            <a:off x="955225" y="1461400"/>
            <a:ext cx="47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508" name="Google Shape;508;p44"/>
          <p:cNvPicPr preferRelativeResize="0"/>
          <p:nvPr/>
        </p:nvPicPr>
        <p:blipFill>
          <a:blip r:embed="rId3">
            <a:alphaModFix/>
          </a:blip>
          <a:stretch>
            <a:fillRect/>
          </a:stretch>
        </p:blipFill>
        <p:spPr>
          <a:xfrm>
            <a:off x="1065421" y="1796150"/>
            <a:ext cx="3773424" cy="3080650"/>
          </a:xfrm>
          <a:prstGeom prst="rect">
            <a:avLst/>
          </a:prstGeom>
          <a:noFill/>
          <a:ln>
            <a:noFill/>
          </a:ln>
        </p:spPr>
      </p:pic>
      <p:sp>
        <p:nvSpPr>
          <p:cNvPr id="509" name="Google Shape;509;p44"/>
          <p:cNvSpPr txBox="1"/>
          <p:nvPr/>
        </p:nvSpPr>
        <p:spPr>
          <a:xfrm>
            <a:off x="1102175" y="1445950"/>
            <a:ext cx="723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Following are statistics for </a:t>
            </a:r>
            <a:r>
              <a:rPr b="1" lang="en" sz="1600">
                <a:latin typeface="Nunito"/>
                <a:ea typeface="Nunito"/>
                <a:cs typeface="Nunito"/>
                <a:sym typeface="Nunito"/>
              </a:rPr>
              <a:t>Video Games</a:t>
            </a:r>
            <a:r>
              <a:rPr lang="en" sz="1600">
                <a:latin typeface="Nunito"/>
                <a:ea typeface="Nunito"/>
                <a:cs typeface="Nunito"/>
                <a:sym typeface="Nunito"/>
              </a:rPr>
              <a:t> category for </a:t>
            </a:r>
            <a:r>
              <a:rPr b="1" lang="en" sz="1600">
                <a:latin typeface="Nunito"/>
                <a:ea typeface="Nunito"/>
                <a:cs typeface="Nunito"/>
                <a:sym typeface="Nunito"/>
              </a:rPr>
              <a:t>Processed_data1</a:t>
            </a:r>
            <a:r>
              <a:rPr lang="en" sz="1600">
                <a:latin typeface="Nunito"/>
                <a:ea typeface="Nunito"/>
                <a:cs typeface="Nunito"/>
                <a:sym typeface="Nunito"/>
              </a:rPr>
              <a:t>:</a:t>
            </a:r>
            <a:endParaRPr sz="1600">
              <a:latin typeface="Nunito"/>
              <a:ea typeface="Nunito"/>
              <a:cs typeface="Nunito"/>
              <a:sym typeface="Nunito"/>
            </a:endParaRPr>
          </a:p>
        </p:txBody>
      </p:sp>
      <p:sp>
        <p:nvSpPr>
          <p:cNvPr id="510" name="Google Shape;510;p44"/>
          <p:cNvSpPr txBox="1"/>
          <p:nvPr/>
        </p:nvSpPr>
        <p:spPr>
          <a:xfrm>
            <a:off x="5151675" y="2514600"/>
            <a:ext cx="3714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b="1" lang="en">
                <a:latin typeface="Nunito"/>
                <a:ea typeface="Nunito"/>
                <a:cs typeface="Nunito"/>
                <a:sym typeface="Nunito"/>
              </a:rPr>
              <a:t>c</a:t>
            </a:r>
            <a:r>
              <a:rPr b="1" lang="en">
                <a:latin typeface="Nunito"/>
                <a:ea typeface="Nunito"/>
                <a:cs typeface="Nunito"/>
                <a:sym typeface="Nunito"/>
              </a:rPr>
              <a:t>ount</a:t>
            </a:r>
            <a:r>
              <a:rPr lang="en">
                <a:latin typeface="Nunito"/>
                <a:ea typeface="Nunito"/>
                <a:cs typeface="Nunito"/>
                <a:sym typeface="Nunito"/>
              </a:rPr>
              <a:t> represents number of reviews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mean</a:t>
            </a:r>
            <a:r>
              <a:rPr lang="en">
                <a:latin typeface="Nunito"/>
                <a:ea typeface="Nunito"/>
                <a:cs typeface="Nunito"/>
                <a:sym typeface="Nunito"/>
              </a:rPr>
              <a:t> represents M</a:t>
            </a:r>
            <a:r>
              <a:rPr lang="en">
                <a:latin typeface="Nunito"/>
                <a:ea typeface="Nunito"/>
                <a:cs typeface="Nunito"/>
                <a:sym typeface="Nunito"/>
              </a:rPr>
              <a:t>ean</a:t>
            </a:r>
            <a:r>
              <a:rPr lang="en">
                <a:latin typeface="Nunito"/>
                <a:ea typeface="Nunito"/>
                <a:cs typeface="Nunito"/>
                <a:sym typeface="Nunito"/>
              </a:rPr>
              <a:t> of the above distribution </a:t>
            </a:r>
            <a:r>
              <a:rPr lang="en">
                <a:latin typeface="Nunito"/>
                <a:ea typeface="Nunito"/>
                <a:cs typeface="Nunito"/>
                <a:sym typeface="Nunito"/>
              </a:rPr>
              <a:t>without</a:t>
            </a:r>
            <a:r>
              <a:rPr lang="en">
                <a:latin typeface="Nunito"/>
                <a:ea typeface="Nunito"/>
                <a:cs typeface="Nunito"/>
                <a:sym typeface="Nunito"/>
              </a:rPr>
              <a:t> outliers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std</a:t>
            </a:r>
            <a:r>
              <a:rPr lang="en">
                <a:latin typeface="Nunito"/>
                <a:ea typeface="Nunito"/>
                <a:cs typeface="Nunito"/>
                <a:sym typeface="Nunito"/>
              </a:rPr>
              <a:t> represents Standard Deviation of the above distribution </a:t>
            </a:r>
            <a:r>
              <a:rPr lang="en">
                <a:latin typeface="Nunito"/>
                <a:ea typeface="Nunito"/>
                <a:cs typeface="Nunito"/>
                <a:sym typeface="Nunito"/>
              </a:rPr>
              <a:t>without</a:t>
            </a:r>
            <a:r>
              <a:rPr lang="en">
                <a:latin typeface="Nunito"/>
                <a:ea typeface="Nunito"/>
                <a:cs typeface="Nunito"/>
                <a:sym typeface="Nunito"/>
              </a:rPr>
              <a:t> outliers</a:t>
            </a:r>
            <a:endParaRPr>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Statistics</a:t>
            </a:r>
            <a:endParaRPr/>
          </a:p>
        </p:txBody>
      </p:sp>
      <p:sp>
        <p:nvSpPr>
          <p:cNvPr id="516" name="Google Shape;516;p45"/>
          <p:cNvSpPr txBox="1"/>
          <p:nvPr/>
        </p:nvSpPr>
        <p:spPr>
          <a:xfrm>
            <a:off x="955225" y="1461400"/>
            <a:ext cx="47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517" name="Google Shape;517;p45"/>
          <p:cNvSpPr txBox="1"/>
          <p:nvPr/>
        </p:nvSpPr>
        <p:spPr>
          <a:xfrm>
            <a:off x="1065425" y="1445950"/>
            <a:ext cx="776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Following are statistics for </a:t>
            </a:r>
            <a:r>
              <a:rPr b="1" lang="en" sz="1600">
                <a:latin typeface="Nunito"/>
                <a:ea typeface="Nunito"/>
                <a:cs typeface="Nunito"/>
                <a:sym typeface="Nunito"/>
              </a:rPr>
              <a:t>Art, Craft and Sewing</a:t>
            </a:r>
            <a:r>
              <a:rPr lang="en" sz="1600">
                <a:latin typeface="Nunito"/>
                <a:ea typeface="Nunito"/>
                <a:cs typeface="Nunito"/>
                <a:sym typeface="Nunito"/>
              </a:rPr>
              <a:t> category for </a:t>
            </a:r>
            <a:r>
              <a:rPr b="1" lang="en" sz="1600">
                <a:latin typeface="Nunito"/>
                <a:ea typeface="Nunito"/>
                <a:cs typeface="Nunito"/>
                <a:sym typeface="Nunito"/>
              </a:rPr>
              <a:t>Processed_data2</a:t>
            </a:r>
            <a:r>
              <a:rPr lang="en" sz="1600">
                <a:latin typeface="Nunito"/>
                <a:ea typeface="Nunito"/>
                <a:cs typeface="Nunito"/>
                <a:sym typeface="Nunito"/>
              </a:rPr>
              <a:t>:</a:t>
            </a:r>
            <a:endParaRPr sz="1600">
              <a:latin typeface="Nunito"/>
              <a:ea typeface="Nunito"/>
              <a:cs typeface="Nunito"/>
              <a:sym typeface="Nunito"/>
            </a:endParaRPr>
          </a:p>
        </p:txBody>
      </p:sp>
      <p:sp>
        <p:nvSpPr>
          <p:cNvPr id="518" name="Google Shape;518;p45"/>
          <p:cNvSpPr txBox="1"/>
          <p:nvPr/>
        </p:nvSpPr>
        <p:spPr>
          <a:xfrm>
            <a:off x="4980225" y="2514600"/>
            <a:ext cx="3714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b="1" lang="en">
                <a:latin typeface="Nunito"/>
                <a:ea typeface="Nunito"/>
                <a:cs typeface="Nunito"/>
                <a:sym typeface="Nunito"/>
              </a:rPr>
              <a:t>count</a:t>
            </a:r>
            <a:r>
              <a:rPr lang="en">
                <a:latin typeface="Nunito"/>
                <a:ea typeface="Nunito"/>
                <a:cs typeface="Nunito"/>
                <a:sym typeface="Nunito"/>
              </a:rPr>
              <a:t> represents number of reviews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mean</a:t>
            </a:r>
            <a:r>
              <a:rPr lang="en">
                <a:latin typeface="Nunito"/>
                <a:ea typeface="Nunito"/>
                <a:cs typeface="Nunito"/>
                <a:sym typeface="Nunito"/>
              </a:rPr>
              <a:t> represents Mean of the above distribution without outliers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std</a:t>
            </a:r>
            <a:r>
              <a:rPr lang="en">
                <a:latin typeface="Nunito"/>
                <a:ea typeface="Nunito"/>
                <a:cs typeface="Nunito"/>
                <a:sym typeface="Nunito"/>
              </a:rPr>
              <a:t> represents Standard Deviation of the above distribution without outliers</a:t>
            </a:r>
            <a:endParaRPr>
              <a:latin typeface="Nunito"/>
              <a:ea typeface="Nunito"/>
              <a:cs typeface="Nunito"/>
              <a:sym typeface="Nunito"/>
            </a:endParaRPr>
          </a:p>
        </p:txBody>
      </p:sp>
      <p:pic>
        <p:nvPicPr>
          <p:cNvPr id="519" name="Google Shape;519;p45"/>
          <p:cNvPicPr preferRelativeResize="0"/>
          <p:nvPr/>
        </p:nvPicPr>
        <p:blipFill>
          <a:blip r:embed="rId3">
            <a:alphaModFix/>
          </a:blip>
          <a:stretch>
            <a:fillRect/>
          </a:stretch>
        </p:blipFill>
        <p:spPr>
          <a:xfrm>
            <a:off x="1118500" y="2029450"/>
            <a:ext cx="3634624" cy="29616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6"/>
          <p:cNvSpPr txBox="1"/>
          <p:nvPr>
            <p:ph type="title"/>
          </p:nvPr>
        </p:nvSpPr>
        <p:spPr>
          <a:xfrm>
            <a:off x="1165025" y="223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Statistics</a:t>
            </a:r>
            <a:endParaRPr/>
          </a:p>
        </p:txBody>
      </p:sp>
      <p:sp>
        <p:nvSpPr>
          <p:cNvPr id="525" name="Google Shape;525;p46"/>
          <p:cNvSpPr txBox="1"/>
          <p:nvPr>
            <p:ph idx="1" type="body"/>
          </p:nvPr>
        </p:nvSpPr>
        <p:spPr>
          <a:xfrm>
            <a:off x="1222150" y="822550"/>
            <a:ext cx="7030500" cy="124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For calculating Statistics of </a:t>
            </a:r>
            <a:r>
              <a:rPr b="1" lang="en" sz="1500"/>
              <a:t>Processed_data2 </a:t>
            </a:r>
            <a:r>
              <a:rPr lang="en" sz="1500"/>
              <a:t>we used a pre loaded library function collections.counter from collections library.</a:t>
            </a:r>
            <a:endParaRPr sz="1500"/>
          </a:p>
          <a:p>
            <a:pPr indent="0" lvl="0" marL="0" rtl="0" algn="l">
              <a:spcBef>
                <a:spcPts val="1200"/>
              </a:spcBef>
              <a:spcAft>
                <a:spcPts val="1200"/>
              </a:spcAft>
              <a:buNone/>
            </a:pPr>
            <a:r>
              <a:rPr lang="en" sz="1500"/>
              <a:t>We stored the found values on excel and used excel function to find sum of all review ratings.</a:t>
            </a:r>
            <a:endParaRPr sz="1500"/>
          </a:p>
        </p:txBody>
      </p:sp>
      <p:pic>
        <p:nvPicPr>
          <p:cNvPr id="526" name="Google Shape;526;p46"/>
          <p:cNvPicPr preferRelativeResize="0"/>
          <p:nvPr/>
        </p:nvPicPr>
        <p:blipFill>
          <a:blip r:embed="rId3">
            <a:alphaModFix/>
          </a:blip>
          <a:stretch>
            <a:fillRect/>
          </a:stretch>
        </p:blipFill>
        <p:spPr>
          <a:xfrm>
            <a:off x="206175" y="2285463"/>
            <a:ext cx="4066450" cy="2651075"/>
          </a:xfrm>
          <a:prstGeom prst="rect">
            <a:avLst/>
          </a:prstGeom>
          <a:noFill/>
          <a:ln>
            <a:noFill/>
          </a:ln>
        </p:spPr>
      </p:pic>
      <p:sp>
        <p:nvSpPr>
          <p:cNvPr id="527" name="Google Shape;527;p46"/>
          <p:cNvSpPr/>
          <p:nvPr/>
        </p:nvSpPr>
        <p:spPr>
          <a:xfrm>
            <a:off x="2188025" y="2890150"/>
            <a:ext cx="400200" cy="1716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8" name="Google Shape;528;p46"/>
          <p:cNvPicPr preferRelativeResize="0"/>
          <p:nvPr/>
        </p:nvPicPr>
        <p:blipFill>
          <a:blip r:embed="rId4">
            <a:alphaModFix/>
          </a:blip>
          <a:stretch>
            <a:fillRect/>
          </a:stretch>
        </p:blipFill>
        <p:spPr>
          <a:xfrm>
            <a:off x="2962900" y="1935000"/>
            <a:ext cx="6080525" cy="2081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7"/>
          <p:cNvSpPr txBox="1"/>
          <p:nvPr>
            <p:ph type="title"/>
          </p:nvPr>
        </p:nvSpPr>
        <p:spPr>
          <a:xfrm>
            <a:off x="1183825"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a:p>
            <a:pPr indent="0" lvl="0" marL="0" rtl="0" algn="l">
              <a:spcBef>
                <a:spcPts val="0"/>
              </a:spcBef>
              <a:spcAft>
                <a:spcPts val="0"/>
              </a:spcAft>
              <a:buNone/>
            </a:pPr>
            <a:r>
              <a:t/>
            </a:r>
            <a:endParaRPr/>
          </a:p>
        </p:txBody>
      </p:sp>
      <p:sp>
        <p:nvSpPr>
          <p:cNvPr id="534" name="Google Shape;534;p47"/>
          <p:cNvSpPr txBox="1"/>
          <p:nvPr>
            <p:ph idx="1" type="body"/>
          </p:nvPr>
        </p:nvSpPr>
        <p:spPr>
          <a:xfrm>
            <a:off x="1036875" y="1597875"/>
            <a:ext cx="7175100" cy="31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For </a:t>
            </a:r>
            <a:r>
              <a:rPr b="1" lang="en" sz="1400"/>
              <a:t>Processed_data2 </a:t>
            </a:r>
            <a:r>
              <a:rPr lang="en" sz="1400"/>
              <a:t>we get the following statistics for expected </a:t>
            </a:r>
            <a:r>
              <a:rPr lang="en" sz="1400"/>
              <a:t>values</a:t>
            </a:r>
            <a:r>
              <a:rPr lang="en" sz="1400"/>
              <a:t> for Chi-Square Goodness-of-Fit Test by considering 10 categories as our population and we will consider one of the categories for the test .</a:t>
            </a:r>
            <a:endParaRPr sz="1400"/>
          </a:p>
          <a:p>
            <a:pPr indent="0" lvl="0" marL="0" rtl="0" algn="l">
              <a:lnSpc>
                <a:spcPct val="100000"/>
              </a:lnSpc>
              <a:spcBef>
                <a:spcPts val="1200"/>
              </a:spcBef>
              <a:spcAft>
                <a:spcPts val="0"/>
              </a:spcAft>
              <a:buNone/>
            </a:pPr>
            <a:r>
              <a:rPr lang="en" sz="1400"/>
              <a:t>Percent of Total Sum (Expected outcomes percent)</a:t>
            </a:r>
            <a:endParaRPr sz="1400"/>
          </a:p>
          <a:p>
            <a:pPr indent="0" lvl="0" marL="0" rtl="0" algn="l">
              <a:lnSpc>
                <a:spcPct val="100000"/>
              </a:lnSpc>
              <a:spcBef>
                <a:spcPts val="0"/>
              </a:spcBef>
              <a:spcAft>
                <a:spcPts val="0"/>
              </a:spcAft>
              <a:buNone/>
            </a:pPr>
            <a:r>
              <a:t/>
            </a:r>
            <a:endParaRPr sz="1400"/>
          </a:p>
          <a:p>
            <a:pPr indent="457200" lvl="0" marL="3657600" rtl="0" algn="l">
              <a:spcBef>
                <a:spcPts val="0"/>
              </a:spcBef>
              <a:spcAft>
                <a:spcPts val="0"/>
              </a:spcAft>
              <a:buNone/>
            </a:pPr>
            <a:r>
              <a:rPr b="1" lang="en" sz="1400"/>
              <a:t>         </a:t>
            </a:r>
            <a:endParaRPr b="1" sz="1400"/>
          </a:p>
          <a:p>
            <a:pPr indent="457200" lvl="0" marL="3657600" rtl="0" algn="l">
              <a:spcBef>
                <a:spcPts val="0"/>
              </a:spcBef>
              <a:spcAft>
                <a:spcPts val="0"/>
              </a:spcAft>
              <a:buNone/>
            </a:pPr>
            <a:r>
              <a:rPr b="1" lang="en" sz="1400"/>
              <a:t>         </a:t>
            </a:r>
            <a:r>
              <a:rPr b="1" lang="en" sz="1400"/>
              <a:t>1 star -&gt; 4.6441%</a:t>
            </a:r>
            <a:endParaRPr b="1" sz="1400"/>
          </a:p>
          <a:p>
            <a:pPr indent="0" lvl="0" marL="4572000" rtl="0" algn="l">
              <a:spcBef>
                <a:spcPts val="0"/>
              </a:spcBef>
              <a:spcAft>
                <a:spcPts val="0"/>
              </a:spcAft>
              <a:buNone/>
            </a:pPr>
            <a:r>
              <a:rPr b="1" lang="en" sz="1400"/>
              <a:t>2 star -&gt; 3.5042%</a:t>
            </a:r>
            <a:endParaRPr b="1" sz="1400"/>
          </a:p>
          <a:p>
            <a:pPr indent="0" lvl="0" marL="4572000" rtl="0" algn="l">
              <a:spcBef>
                <a:spcPts val="0"/>
              </a:spcBef>
              <a:spcAft>
                <a:spcPts val="0"/>
              </a:spcAft>
              <a:buNone/>
            </a:pPr>
            <a:r>
              <a:rPr b="1" lang="en" sz="1400"/>
              <a:t>3 star -&gt; 7.1365%</a:t>
            </a:r>
            <a:endParaRPr b="1" sz="1400"/>
          </a:p>
          <a:p>
            <a:pPr indent="457200" lvl="0" marL="3657600" rtl="0" algn="l">
              <a:spcBef>
                <a:spcPts val="0"/>
              </a:spcBef>
              <a:spcAft>
                <a:spcPts val="0"/>
              </a:spcAft>
              <a:buNone/>
            </a:pPr>
            <a:r>
              <a:rPr b="1" lang="en" sz="1400"/>
              <a:t>         4 star -&gt; 15.6139%</a:t>
            </a:r>
            <a:endParaRPr b="1" sz="1400"/>
          </a:p>
          <a:p>
            <a:pPr indent="0" lvl="0" marL="0" rtl="0" algn="ctr">
              <a:spcBef>
                <a:spcPts val="0"/>
              </a:spcBef>
              <a:spcAft>
                <a:spcPts val="0"/>
              </a:spcAft>
              <a:buNone/>
            </a:pPr>
            <a:r>
              <a:rPr b="1" lang="en" sz="1400"/>
              <a:t>                                                                             5 star -&gt; 69.1006%</a:t>
            </a:r>
            <a:endParaRPr b="1" sz="1400"/>
          </a:p>
          <a:p>
            <a:pPr indent="0" lvl="0" marL="0" rtl="0" algn="l">
              <a:spcBef>
                <a:spcPts val="0"/>
              </a:spcBef>
              <a:spcAft>
                <a:spcPts val="1200"/>
              </a:spcAft>
              <a:buNone/>
            </a:pPr>
            <a:r>
              <a:t/>
            </a:r>
            <a:endParaRPr sz="1400"/>
          </a:p>
        </p:txBody>
      </p:sp>
      <p:sp>
        <p:nvSpPr>
          <p:cNvPr id="535" name="Google Shape;535;p47"/>
          <p:cNvSpPr txBox="1"/>
          <p:nvPr/>
        </p:nvSpPr>
        <p:spPr>
          <a:xfrm>
            <a:off x="1183825" y="3045275"/>
            <a:ext cx="2939100" cy="185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Nunito"/>
                <a:ea typeface="Nunito"/>
                <a:cs typeface="Nunito"/>
                <a:sym typeface="Nunito"/>
              </a:rPr>
              <a:t>Total 1 star reviews -&gt; 143029</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Total 2 star reviews -&gt; </a:t>
            </a:r>
            <a:r>
              <a:rPr lang="en">
                <a:latin typeface="Nunito"/>
                <a:ea typeface="Nunito"/>
                <a:cs typeface="Nunito"/>
                <a:sym typeface="Nunito"/>
              </a:rPr>
              <a:t>107924</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Total 3 star reviews -&gt; </a:t>
            </a:r>
            <a:r>
              <a:rPr lang="en">
                <a:latin typeface="Nunito"/>
                <a:ea typeface="Nunito"/>
                <a:cs typeface="Nunito"/>
                <a:sym typeface="Nunito"/>
              </a:rPr>
              <a:t>219792</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Total 4 star reviews -&gt; </a:t>
            </a:r>
            <a:r>
              <a:rPr lang="en">
                <a:latin typeface="Nunito"/>
                <a:ea typeface="Nunito"/>
                <a:cs typeface="Nunito"/>
                <a:sym typeface="Nunito"/>
              </a:rPr>
              <a:t>480878</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Total 5 star reviews -&gt; </a:t>
            </a:r>
            <a:r>
              <a:rPr lang="en">
                <a:latin typeface="Nunito"/>
                <a:ea typeface="Nunito"/>
                <a:cs typeface="Nunito"/>
                <a:sym typeface="Nunito"/>
              </a:rPr>
              <a:t>2128167</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Total reviews -&gt; 3079808</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
        <p:nvSpPr>
          <p:cNvPr id="541" name="Google Shape;541;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According to the data we collected we considered conducting two tests, one for trying to understand the similarities between two categories of rating or we can say similarities between two sample units of the population. Other test for </a:t>
            </a:r>
            <a:r>
              <a:rPr lang="en" sz="1600"/>
              <a:t>understanding the similarities between  distribution of a category (sample unit) and the population (sample frame of 10 categories) on the whole.</a:t>
            </a:r>
            <a:endParaRPr sz="1600"/>
          </a:p>
          <a:p>
            <a:pPr indent="-330200" lvl="0" marL="457200" rtl="0" algn="l">
              <a:spcBef>
                <a:spcPts val="0"/>
              </a:spcBef>
              <a:spcAft>
                <a:spcPts val="0"/>
              </a:spcAft>
              <a:buSzPts val="1600"/>
              <a:buChar char="●"/>
            </a:pPr>
            <a:r>
              <a:rPr lang="en" sz="1600"/>
              <a:t>We will be using</a:t>
            </a:r>
            <a:r>
              <a:rPr b="1" lang="en" sz="1600"/>
              <a:t> Two Sample Z test</a:t>
            </a:r>
            <a:r>
              <a:rPr lang="en" sz="1600"/>
              <a:t> for the first comparison and </a:t>
            </a:r>
            <a:r>
              <a:rPr b="1" lang="en" sz="1600"/>
              <a:t>Chi-Square Goodness-of-Fit Test </a:t>
            </a:r>
            <a:r>
              <a:rPr lang="en" sz="1600"/>
              <a:t>for the second comparison.</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9"/>
          <p:cNvSpPr txBox="1"/>
          <p:nvPr>
            <p:ph type="title"/>
          </p:nvPr>
        </p:nvSpPr>
        <p:spPr>
          <a:xfrm>
            <a:off x="1213975" y="5904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
        <p:nvSpPr>
          <p:cNvPr id="547" name="Google Shape;547;p49"/>
          <p:cNvSpPr txBox="1"/>
          <p:nvPr>
            <p:ph idx="1" type="body"/>
          </p:nvPr>
        </p:nvSpPr>
        <p:spPr>
          <a:xfrm>
            <a:off x="1352775" y="19655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For </a:t>
            </a:r>
            <a:r>
              <a:rPr b="1" lang="en" sz="1500"/>
              <a:t>Processed_data1</a:t>
            </a:r>
            <a:r>
              <a:rPr lang="en" sz="1500"/>
              <a:t> we are conducting 2 sample Z test because the scatter plot we got after removing the outliers can be considered as a normal distribution.</a:t>
            </a:r>
            <a:endParaRPr sz="1500"/>
          </a:p>
          <a:p>
            <a:pPr indent="-323850" lvl="0" marL="457200" rtl="0" algn="l">
              <a:spcBef>
                <a:spcPts val="0"/>
              </a:spcBef>
              <a:spcAft>
                <a:spcPts val="0"/>
              </a:spcAft>
              <a:buSzPts val="1500"/>
              <a:buChar char="●"/>
            </a:pPr>
            <a:r>
              <a:rPr lang="en" sz="1500"/>
              <a:t>We have a very large frequency which is </a:t>
            </a:r>
            <a:r>
              <a:rPr lang="en" sz="1500"/>
              <a:t>greater</a:t>
            </a:r>
            <a:r>
              <a:rPr lang="en" sz="1500"/>
              <a:t> than 30 and we have means and standard deviations of two samples hence we have satisfied the conditions for a Two sample Z test.</a:t>
            </a:r>
            <a:endParaRPr sz="1500"/>
          </a:p>
          <a:p>
            <a:pPr indent="-323850" lvl="0" marL="457200" rtl="0" algn="l">
              <a:spcBef>
                <a:spcPts val="0"/>
              </a:spcBef>
              <a:spcAft>
                <a:spcPts val="0"/>
              </a:spcAft>
              <a:buSzPts val="1500"/>
              <a:buChar char="●"/>
            </a:pPr>
            <a:r>
              <a:rPr lang="en" sz="1500"/>
              <a:t>The test we check with α=0.05 with two tails  </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
        <p:nvSpPr>
          <p:cNvPr id="553" name="Google Shape;553;p50"/>
          <p:cNvSpPr txBox="1"/>
          <p:nvPr>
            <p:ph idx="1" type="body"/>
          </p:nvPr>
        </p:nvSpPr>
        <p:spPr>
          <a:xfrm>
            <a:off x="1263000" y="1500200"/>
            <a:ext cx="3309000" cy="20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Statement For Hypothesis of </a:t>
            </a:r>
            <a:r>
              <a:rPr b="1" lang="en" sz="1600"/>
              <a:t>Processed_data1</a:t>
            </a:r>
            <a:r>
              <a:rPr lang="en" sz="1600"/>
              <a:t>:</a:t>
            </a:r>
            <a:endParaRPr sz="1600"/>
          </a:p>
          <a:p>
            <a:pPr indent="0" lvl="0" marL="0" rtl="0" algn="l">
              <a:spcBef>
                <a:spcPts val="1200"/>
              </a:spcBef>
              <a:spcAft>
                <a:spcPts val="0"/>
              </a:spcAft>
              <a:buNone/>
            </a:pPr>
            <a:r>
              <a:rPr lang="en" sz="2100"/>
              <a:t>H</a:t>
            </a:r>
            <a:r>
              <a:rPr baseline="-25000" lang="en" sz="2100"/>
              <a:t>0 </a:t>
            </a:r>
            <a:r>
              <a:rPr lang="en" sz="2100"/>
              <a:t>: μ</a:t>
            </a:r>
            <a:r>
              <a:rPr baseline="-25000" lang="en" sz="2100"/>
              <a:t>1</a:t>
            </a:r>
            <a:r>
              <a:rPr lang="en" sz="2100"/>
              <a:t> = μ</a:t>
            </a:r>
            <a:r>
              <a:rPr baseline="-25000" lang="en" sz="2100"/>
              <a:t>2                                       </a:t>
            </a:r>
            <a:r>
              <a:rPr lang="en" sz="1800"/>
              <a:t> </a:t>
            </a:r>
            <a:endParaRPr sz="1800"/>
          </a:p>
          <a:p>
            <a:pPr indent="0" lvl="0" marL="0" rtl="0" algn="l">
              <a:spcBef>
                <a:spcPts val="1200"/>
              </a:spcBef>
              <a:spcAft>
                <a:spcPts val="1200"/>
              </a:spcAft>
              <a:buNone/>
            </a:pPr>
            <a:r>
              <a:rPr lang="en" sz="2100"/>
              <a:t>H</a:t>
            </a:r>
            <a:r>
              <a:rPr baseline="-25000" lang="en" sz="2100"/>
              <a:t>1</a:t>
            </a:r>
            <a:r>
              <a:rPr lang="en" sz="2100"/>
              <a:t>:</a:t>
            </a:r>
            <a:r>
              <a:rPr lang="en" sz="2100"/>
              <a:t>  μ</a:t>
            </a:r>
            <a:r>
              <a:rPr baseline="-25000" lang="en" sz="2100"/>
              <a:t>1</a:t>
            </a:r>
            <a:r>
              <a:rPr lang="en" sz="2100"/>
              <a:t> ≠ μ</a:t>
            </a:r>
            <a:r>
              <a:rPr baseline="-25000" lang="en" sz="2100"/>
              <a:t>2</a:t>
            </a:r>
            <a:endParaRPr sz="2100"/>
          </a:p>
        </p:txBody>
      </p:sp>
      <p:sp>
        <p:nvSpPr>
          <p:cNvPr id="554" name="Google Shape;554;p50"/>
          <p:cNvSpPr txBox="1"/>
          <p:nvPr/>
        </p:nvSpPr>
        <p:spPr>
          <a:xfrm>
            <a:off x="4498475" y="1426700"/>
            <a:ext cx="36249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aseline="-25000" lang="en" sz="1800">
                <a:solidFill>
                  <a:schemeClr val="dk2"/>
                </a:solidFill>
                <a:latin typeface="Nunito"/>
                <a:ea typeface="Nunito"/>
                <a:cs typeface="Nunito"/>
                <a:sym typeface="Nunito"/>
              </a:rPr>
              <a:t> </a:t>
            </a:r>
            <a:r>
              <a:rPr lang="en" sz="1800">
                <a:solidFill>
                  <a:schemeClr val="dk2"/>
                </a:solidFill>
                <a:latin typeface="Nunito"/>
                <a:ea typeface="Nunito"/>
                <a:cs typeface="Nunito"/>
                <a:sym typeface="Nunito"/>
              </a:rPr>
              <a:t>Here  μ</a:t>
            </a:r>
            <a:r>
              <a:rPr baseline="-25000" lang="en" sz="1800">
                <a:solidFill>
                  <a:schemeClr val="dk2"/>
                </a:solidFill>
                <a:latin typeface="Nunito"/>
                <a:ea typeface="Nunito"/>
                <a:cs typeface="Nunito"/>
                <a:sym typeface="Nunito"/>
              </a:rPr>
              <a:t>1</a:t>
            </a:r>
            <a:r>
              <a:rPr lang="en" sz="1800">
                <a:solidFill>
                  <a:schemeClr val="dk2"/>
                </a:solidFill>
                <a:latin typeface="Nunito"/>
                <a:ea typeface="Nunito"/>
                <a:cs typeface="Nunito"/>
                <a:sym typeface="Nunito"/>
              </a:rPr>
              <a:t> is the mean</a:t>
            </a:r>
            <a:r>
              <a:rPr baseline="-25000" lang="en" sz="1800">
                <a:solidFill>
                  <a:schemeClr val="dk2"/>
                </a:solidFill>
                <a:latin typeface="Nunito"/>
                <a:ea typeface="Nunito"/>
                <a:cs typeface="Nunito"/>
                <a:sym typeface="Nunito"/>
              </a:rPr>
              <a:t> </a:t>
            </a:r>
            <a:r>
              <a:rPr lang="en" sz="1800">
                <a:solidFill>
                  <a:schemeClr val="dk2"/>
                </a:solidFill>
                <a:latin typeface="Nunito"/>
                <a:ea typeface="Nunito"/>
                <a:cs typeface="Nunito"/>
                <a:sym typeface="Nunito"/>
              </a:rPr>
              <a:t>of one </a:t>
            </a:r>
            <a:r>
              <a:rPr b="1" lang="en" sz="1800">
                <a:solidFill>
                  <a:schemeClr val="dk2"/>
                </a:solidFill>
                <a:latin typeface="Nunito"/>
                <a:ea typeface="Nunito"/>
                <a:cs typeface="Nunito"/>
                <a:sym typeface="Nunito"/>
              </a:rPr>
              <a:t>category 1 say Video Games</a:t>
            </a:r>
            <a:r>
              <a:rPr lang="en" sz="1800">
                <a:solidFill>
                  <a:schemeClr val="dk2"/>
                </a:solidFill>
                <a:latin typeface="Nunito"/>
                <a:ea typeface="Nunito"/>
                <a:cs typeface="Nunito"/>
                <a:sym typeface="Nunito"/>
              </a:rPr>
              <a:t> and  μ</a:t>
            </a:r>
            <a:r>
              <a:rPr baseline="-25000" lang="en" sz="1800">
                <a:solidFill>
                  <a:schemeClr val="dk2"/>
                </a:solidFill>
                <a:latin typeface="Nunito"/>
                <a:ea typeface="Nunito"/>
                <a:cs typeface="Nunito"/>
                <a:sym typeface="Nunito"/>
              </a:rPr>
              <a:t>2 </a:t>
            </a:r>
            <a:r>
              <a:rPr lang="en" sz="1800">
                <a:solidFill>
                  <a:schemeClr val="dk2"/>
                </a:solidFill>
                <a:latin typeface="Nunito"/>
                <a:ea typeface="Nunito"/>
                <a:cs typeface="Nunito"/>
                <a:sym typeface="Nunito"/>
              </a:rPr>
              <a:t>is the mean of </a:t>
            </a:r>
            <a:r>
              <a:rPr b="1" lang="en" sz="1800">
                <a:solidFill>
                  <a:schemeClr val="dk2"/>
                </a:solidFill>
                <a:latin typeface="Nunito"/>
                <a:ea typeface="Nunito"/>
                <a:cs typeface="Nunito"/>
                <a:sym typeface="Nunito"/>
              </a:rPr>
              <a:t>category 2 say Art, Craft and Sewing</a:t>
            </a:r>
            <a:endParaRPr b="1" sz="1800">
              <a:latin typeface="Nunito"/>
              <a:ea typeface="Nunito"/>
              <a:cs typeface="Nunito"/>
              <a:sym typeface="Nunito"/>
            </a:endParaRPr>
          </a:p>
        </p:txBody>
      </p:sp>
      <p:sp>
        <p:nvSpPr>
          <p:cNvPr id="555" name="Google Shape;555;p50"/>
          <p:cNvSpPr txBox="1"/>
          <p:nvPr/>
        </p:nvSpPr>
        <p:spPr>
          <a:xfrm>
            <a:off x="1347150" y="3518900"/>
            <a:ext cx="6286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Nunito"/>
                <a:ea typeface="Nunito"/>
                <a:cs typeface="Nunito"/>
                <a:sym typeface="Nunito"/>
              </a:rPr>
              <a:t>Considering  </a:t>
            </a:r>
            <a:r>
              <a:rPr b="1" lang="en" sz="1800">
                <a:solidFill>
                  <a:schemeClr val="dk2"/>
                </a:solidFill>
                <a:latin typeface="Nunito"/>
                <a:ea typeface="Nunito"/>
                <a:cs typeface="Nunito"/>
                <a:sym typeface="Nunito"/>
              </a:rPr>
              <a:t>α=0.05</a:t>
            </a:r>
            <a:r>
              <a:rPr lang="en" sz="1800">
                <a:solidFill>
                  <a:schemeClr val="dk2"/>
                </a:solidFill>
                <a:latin typeface="Nunito"/>
                <a:ea typeface="Nunito"/>
                <a:cs typeface="Nunito"/>
                <a:sym typeface="Nunito"/>
              </a:rPr>
              <a:t> Z test will have with</a:t>
            </a:r>
            <a:r>
              <a:rPr b="1" lang="en" sz="1800">
                <a:solidFill>
                  <a:schemeClr val="dk2"/>
                </a:solidFill>
                <a:latin typeface="Nunito"/>
                <a:ea typeface="Nunito"/>
                <a:cs typeface="Nunito"/>
                <a:sym typeface="Nunito"/>
              </a:rPr>
              <a:t> two tails</a:t>
            </a:r>
            <a:r>
              <a:rPr lang="en" sz="1800">
                <a:solidFill>
                  <a:schemeClr val="dk2"/>
                </a:solidFill>
                <a:latin typeface="Nunito"/>
                <a:ea typeface="Nunito"/>
                <a:cs typeface="Nunito"/>
                <a:sym typeface="Nunito"/>
              </a:rPr>
              <a:t> since our alternative hypothesis states that the mean of two categories is </a:t>
            </a:r>
            <a:r>
              <a:rPr b="1" lang="en" sz="1800">
                <a:solidFill>
                  <a:schemeClr val="dk2"/>
                </a:solidFill>
                <a:latin typeface="Nunito"/>
                <a:ea typeface="Nunito"/>
                <a:cs typeface="Nunito"/>
                <a:sym typeface="Nunito"/>
              </a:rPr>
              <a:t>not equal</a:t>
            </a:r>
            <a:r>
              <a:rPr lang="en" sz="1800">
                <a:solidFill>
                  <a:schemeClr val="dk2"/>
                </a:solidFill>
                <a:latin typeface="Nunito"/>
                <a:ea typeface="Nunito"/>
                <a:cs typeface="Nunito"/>
                <a:sym typeface="Nunito"/>
              </a:rPr>
              <a:t>. </a:t>
            </a:r>
            <a:r>
              <a:rPr lang="en">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pic>
        <p:nvPicPr>
          <p:cNvPr id="561" name="Google Shape;561;p51"/>
          <p:cNvPicPr preferRelativeResize="0"/>
          <p:nvPr/>
        </p:nvPicPr>
        <p:blipFill>
          <a:blip r:embed="rId3">
            <a:alphaModFix/>
          </a:blip>
          <a:stretch>
            <a:fillRect/>
          </a:stretch>
        </p:blipFill>
        <p:spPr>
          <a:xfrm>
            <a:off x="258550" y="1997200"/>
            <a:ext cx="4844126" cy="2308975"/>
          </a:xfrm>
          <a:prstGeom prst="rect">
            <a:avLst/>
          </a:prstGeom>
          <a:noFill/>
          <a:ln>
            <a:noFill/>
          </a:ln>
        </p:spPr>
      </p:pic>
      <p:sp>
        <p:nvSpPr>
          <p:cNvPr id="562" name="Google Shape;562;p51"/>
          <p:cNvSpPr txBox="1"/>
          <p:nvPr/>
        </p:nvSpPr>
        <p:spPr>
          <a:xfrm>
            <a:off x="604125" y="1502225"/>
            <a:ext cx="390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Formulae used for Two sample Z test</a:t>
            </a:r>
            <a:endParaRPr sz="1600">
              <a:latin typeface="Nunito"/>
              <a:ea typeface="Nunito"/>
              <a:cs typeface="Nunito"/>
              <a:sym typeface="Nunito"/>
            </a:endParaRPr>
          </a:p>
        </p:txBody>
      </p:sp>
      <p:pic>
        <p:nvPicPr>
          <p:cNvPr id="563" name="Google Shape;563;p51"/>
          <p:cNvPicPr preferRelativeResize="0"/>
          <p:nvPr/>
        </p:nvPicPr>
        <p:blipFill>
          <a:blip r:embed="rId4">
            <a:alphaModFix/>
          </a:blip>
          <a:stretch>
            <a:fillRect/>
          </a:stretch>
        </p:blipFill>
        <p:spPr>
          <a:xfrm>
            <a:off x="5102676" y="1660475"/>
            <a:ext cx="3038475" cy="1171575"/>
          </a:xfrm>
          <a:prstGeom prst="rect">
            <a:avLst/>
          </a:prstGeom>
          <a:noFill/>
          <a:ln>
            <a:noFill/>
          </a:ln>
        </p:spPr>
      </p:pic>
      <p:sp>
        <p:nvSpPr>
          <p:cNvPr id="564" name="Google Shape;564;p51"/>
          <p:cNvSpPr txBox="1"/>
          <p:nvPr/>
        </p:nvSpPr>
        <p:spPr>
          <a:xfrm>
            <a:off x="5421075" y="3118750"/>
            <a:ext cx="3420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Nunito"/>
                <a:ea typeface="Nunito"/>
                <a:cs typeface="Nunito"/>
                <a:sym typeface="Nunito"/>
              </a:rPr>
              <a:t>According to our </a:t>
            </a:r>
            <a:r>
              <a:rPr lang="en" sz="1800">
                <a:solidFill>
                  <a:schemeClr val="dk2"/>
                </a:solidFill>
                <a:latin typeface="Nunito"/>
                <a:ea typeface="Nunito"/>
                <a:cs typeface="Nunito"/>
                <a:sym typeface="Nunito"/>
              </a:rPr>
              <a:t>α and two tails</a:t>
            </a:r>
            <a:r>
              <a:rPr b="1" lang="en" sz="1800">
                <a:solidFill>
                  <a:schemeClr val="dk2"/>
                </a:solidFill>
                <a:latin typeface="Nunito"/>
                <a:ea typeface="Nunito"/>
                <a:cs typeface="Nunito"/>
                <a:sym typeface="Nunito"/>
              </a:rPr>
              <a:t> </a:t>
            </a:r>
            <a:r>
              <a:rPr lang="en" sz="1800">
                <a:solidFill>
                  <a:schemeClr val="dk2"/>
                </a:solidFill>
                <a:latin typeface="Nunito"/>
                <a:ea typeface="Nunito"/>
                <a:cs typeface="Nunito"/>
                <a:sym typeface="Nunito"/>
              </a:rPr>
              <a:t>the value of the standardized test statistic should be in (-1.96,1.96) from Z table.</a:t>
            </a:r>
            <a:endParaRPr sz="1800">
              <a:solidFill>
                <a:schemeClr val="dk2"/>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t>
            </a:r>
            <a:endParaRPr/>
          </a:p>
        </p:txBody>
      </p:sp>
      <p:sp>
        <p:nvSpPr>
          <p:cNvPr id="296" name="Google Shape;296;p16"/>
          <p:cNvSpPr txBox="1"/>
          <p:nvPr>
            <p:ph idx="1" type="body"/>
          </p:nvPr>
        </p:nvSpPr>
        <p:spPr>
          <a:xfrm>
            <a:off x="1303800" y="1547400"/>
            <a:ext cx="7030500" cy="32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collected data had a metadata and a 5 core set of data since metadata had a very large size and parsing the data of that size required a </a:t>
            </a:r>
            <a:r>
              <a:rPr lang="en" sz="1200"/>
              <a:t>modern</a:t>
            </a:r>
            <a:r>
              <a:rPr lang="en" sz="1200"/>
              <a:t> machine with faster processing speed than the machine we had, so we chose to use the 5 core data that contained </a:t>
            </a:r>
            <a:endParaRPr sz="1200"/>
          </a:p>
          <a:p>
            <a:pPr indent="-304800" lvl="0" marL="558800" marR="304800" rtl="0" algn="l">
              <a:spcBef>
                <a:spcPts val="1200"/>
              </a:spcBef>
              <a:spcAft>
                <a:spcPts val="0"/>
              </a:spcAft>
              <a:buClr>
                <a:srgbClr val="000000"/>
              </a:buClr>
              <a:buSzPts val="1200"/>
              <a:buFont typeface="Nunito"/>
              <a:buChar char="●"/>
            </a:pPr>
            <a:r>
              <a:rPr lang="en" sz="1200">
                <a:solidFill>
                  <a:srgbClr val="000000"/>
                </a:solidFill>
              </a:rPr>
              <a:t>reviewerID - ID of the reviewer, e.g. </a:t>
            </a:r>
            <a:r>
              <a:rPr lang="en" sz="1200">
                <a:solidFill>
                  <a:srgbClr val="1111BB"/>
                </a:solidFill>
                <a:uFill>
                  <a:noFill/>
                </a:uFill>
                <a:hlinkClick r:id="rId3">
                  <a:extLst>
                    <a:ext uri="{A12FA001-AC4F-418D-AE19-62706E023703}">
                      <ahyp:hlinkClr val="tx"/>
                    </a:ext>
                  </a:extLst>
                </a:hlinkClick>
              </a:rPr>
              <a:t>A2SUAM1J3GNN3B</a:t>
            </a:r>
            <a:endParaRPr sz="1200">
              <a:solidFill>
                <a:srgbClr val="1111BB"/>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asin - ID of the product, e.g. </a:t>
            </a:r>
            <a:r>
              <a:rPr lang="en" sz="1200">
                <a:solidFill>
                  <a:srgbClr val="1111BB"/>
                </a:solidFill>
                <a:uFill>
                  <a:noFill/>
                </a:uFill>
                <a:hlinkClick r:id="rId4">
                  <a:extLst>
                    <a:ext uri="{A12FA001-AC4F-418D-AE19-62706E023703}">
                      <ahyp:hlinkClr val="tx"/>
                    </a:ext>
                  </a:extLst>
                </a:hlinkClick>
              </a:rPr>
              <a:t>0000013714</a:t>
            </a:r>
            <a:endParaRPr sz="1200">
              <a:solidFill>
                <a:srgbClr val="1111BB"/>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reviewerName - name of the reviewer</a:t>
            </a:r>
            <a:endParaRPr sz="1200">
              <a:solidFill>
                <a:srgbClr val="000000"/>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vote - helpful votes of the review</a:t>
            </a:r>
            <a:endParaRPr sz="1200">
              <a:solidFill>
                <a:srgbClr val="000000"/>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style - a dictionary of the product metadata, e.g., "Format" is "Hardcover"</a:t>
            </a:r>
            <a:endParaRPr sz="1200">
              <a:solidFill>
                <a:srgbClr val="000000"/>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reviewText - text of the review</a:t>
            </a:r>
            <a:endParaRPr sz="1200">
              <a:solidFill>
                <a:srgbClr val="000000"/>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overall - rating of the product</a:t>
            </a:r>
            <a:endParaRPr sz="1200">
              <a:solidFill>
                <a:srgbClr val="000000"/>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summary - summary of the review</a:t>
            </a:r>
            <a:endParaRPr sz="1200">
              <a:solidFill>
                <a:srgbClr val="000000"/>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unixReviewTime - time of the review (unix time)</a:t>
            </a:r>
            <a:endParaRPr sz="1200">
              <a:solidFill>
                <a:srgbClr val="000000"/>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reviewTime - time of the review (raw)</a:t>
            </a:r>
            <a:endParaRPr sz="1200">
              <a:solidFill>
                <a:srgbClr val="000000"/>
              </a:solidFill>
            </a:endParaRPr>
          </a:p>
          <a:p>
            <a:pPr indent="-304800" lvl="0" marL="558800" marR="304800" rtl="0" algn="l">
              <a:spcBef>
                <a:spcPts val="0"/>
              </a:spcBef>
              <a:spcAft>
                <a:spcPts val="0"/>
              </a:spcAft>
              <a:buClr>
                <a:srgbClr val="000000"/>
              </a:buClr>
              <a:buSzPts val="1200"/>
              <a:buFont typeface="Nunito"/>
              <a:buChar char="●"/>
            </a:pPr>
            <a:r>
              <a:rPr lang="en" sz="1200">
                <a:solidFill>
                  <a:srgbClr val="000000"/>
                </a:solidFill>
              </a:rPr>
              <a:t>image - images that users post after they have received the product</a:t>
            </a:r>
            <a:endParaRPr sz="1200">
              <a:solidFill>
                <a:srgbClr val="000000"/>
              </a:solidFill>
            </a:endParaRPr>
          </a:p>
          <a:p>
            <a:pPr indent="0" lvl="0" marL="457200" marR="304800" rtl="0" algn="l">
              <a:spcBef>
                <a:spcPts val="1200"/>
              </a:spcBef>
              <a:spcAft>
                <a:spcPts val="0"/>
              </a:spcAft>
              <a:buSzPts val="1100"/>
              <a:buNone/>
            </a:pPr>
            <a:r>
              <a:t/>
            </a:r>
            <a:endParaRPr sz="1200">
              <a:solidFill>
                <a:srgbClr val="000000"/>
              </a:solidFill>
              <a:latin typeface="Verdana"/>
              <a:ea typeface="Verdana"/>
              <a:cs typeface="Verdana"/>
              <a:sym typeface="Verdana"/>
            </a:endParaRPr>
          </a:p>
          <a:p>
            <a:pPr indent="0" lvl="0" marL="0" rtl="0" algn="l">
              <a:spcBef>
                <a:spcPts val="1200"/>
              </a:spcBef>
              <a:spcAft>
                <a:spcPts val="1200"/>
              </a:spcAft>
              <a:buNone/>
            </a:pPr>
            <a:r>
              <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
        <p:nvSpPr>
          <p:cNvPr id="570" name="Google Shape;570;p52"/>
          <p:cNvSpPr txBox="1"/>
          <p:nvPr>
            <p:ph idx="1" type="body"/>
          </p:nvPr>
        </p:nvSpPr>
        <p:spPr>
          <a:xfrm>
            <a:off x="1303800" y="193290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latin typeface="Arial"/>
                <a:ea typeface="Arial"/>
                <a:cs typeface="Arial"/>
                <a:sym typeface="Arial"/>
              </a:rPr>
              <a:t>x̄</a:t>
            </a:r>
            <a:r>
              <a:rPr baseline="-25000" lang="en" sz="1600">
                <a:latin typeface="Arial"/>
                <a:ea typeface="Arial"/>
                <a:cs typeface="Arial"/>
                <a:sym typeface="Arial"/>
              </a:rPr>
              <a:t>1</a:t>
            </a:r>
            <a:r>
              <a:rPr lang="en" sz="1600">
                <a:latin typeface="Arial"/>
                <a:ea typeface="Arial"/>
                <a:cs typeface="Arial"/>
                <a:sym typeface="Arial"/>
              </a:rPr>
              <a:t>= 4.284      </a:t>
            </a:r>
            <a:r>
              <a:rPr lang="en" sz="1600">
                <a:latin typeface="Arial"/>
                <a:ea typeface="Arial"/>
                <a:cs typeface="Arial"/>
                <a:sym typeface="Arial"/>
              </a:rPr>
              <a:t> σ</a:t>
            </a:r>
            <a:r>
              <a:rPr lang="en" sz="1000">
                <a:latin typeface="Arial"/>
                <a:ea typeface="Arial"/>
                <a:cs typeface="Arial"/>
                <a:sym typeface="Arial"/>
              </a:rPr>
              <a:t>x̄</a:t>
            </a:r>
            <a:r>
              <a:rPr baseline="-25000" lang="en" sz="1000">
                <a:latin typeface="Arial"/>
                <a:ea typeface="Arial"/>
                <a:cs typeface="Arial"/>
                <a:sym typeface="Arial"/>
              </a:rPr>
              <a:t>1</a:t>
            </a:r>
            <a:r>
              <a:rPr lang="en" sz="1600">
                <a:latin typeface="Arial"/>
                <a:ea typeface="Arial"/>
                <a:cs typeface="Arial"/>
                <a:sym typeface="Arial"/>
              </a:rPr>
              <a:t>=0.39831       n</a:t>
            </a:r>
            <a:r>
              <a:rPr baseline="-25000" lang="en" sz="1600">
                <a:latin typeface="Arial"/>
                <a:ea typeface="Arial"/>
                <a:cs typeface="Arial"/>
                <a:sym typeface="Arial"/>
              </a:rPr>
              <a:t>1</a:t>
            </a:r>
            <a:r>
              <a:rPr lang="en" sz="1600">
                <a:latin typeface="Arial"/>
                <a:ea typeface="Arial"/>
                <a:cs typeface="Arial"/>
                <a:sym typeface="Arial"/>
              </a:rPr>
              <a:t>=269981</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x̄</a:t>
            </a:r>
            <a:r>
              <a:rPr baseline="-25000" lang="en" sz="1600">
                <a:latin typeface="Arial"/>
                <a:ea typeface="Arial"/>
                <a:cs typeface="Arial"/>
                <a:sym typeface="Arial"/>
              </a:rPr>
              <a:t>2</a:t>
            </a:r>
            <a:r>
              <a:rPr lang="en" sz="1600">
                <a:latin typeface="Arial"/>
                <a:ea typeface="Arial"/>
                <a:cs typeface="Arial"/>
                <a:sym typeface="Arial"/>
              </a:rPr>
              <a:t>= 4.577       </a:t>
            </a:r>
            <a:r>
              <a:rPr lang="en" sz="1600">
                <a:latin typeface="Arial"/>
                <a:ea typeface="Arial"/>
                <a:cs typeface="Arial"/>
                <a:sym typeface="Arial"/>
              </a:rPr>
              <a:t>σ</a:t>
            </a:r>
            <a:r>
              <a:rPr lang="en" sz="1000">
                <a:latin typeface="Arial"/>
                <a:ea typeface="Arial"/>
                <a:cs typeface="Arial"/>
                <a:sym typeface="Arial"/>
              </a:rPr>
              <a:t>x̄</a:t>
            </a:r>
            <a:r>
              <a:rPr baseline="-25000" lang="en" sz="1000">
                <a:latin typeface="Arial"/>
                <a:ea typeface="Arial"/>
                <a:cs typeface="Arial"/>
                <a:sym typeface="Arial"/>
              </a:rPr>
              <a:t>2</a:t>
            </a:r>
            <a:r>
              <a:rPr lang="en" sz="1600">
                <a:latin typeface="Arial"/>
                <a:ea typeface="Arial"/>
                <a:cs typeface="Arial"/>
                <a:sym typeface="Arial"/>
              </a:rPr>
              <a:t>= 0.24341      n</a:t>
            </a:r>
            <a:r>
              <a:rPr baseline="-25000" lang="en" sz="1600">
                <a:latin typeface="Arial"/>
                <a:ea typeface="Arial"/>
                <a:cs typeface="Arial"/>
                <a:sym typeface="Arial"/>
              </a:rPr>
              <a:t>2</a:t>
            </a:r>
            <a:r>
              <a:rPr lang="en" sz="1600">
                <a:latin typeface="Arial"/>
                <a:ea typeface="Arial"/>
                <a:cs typeface="Arial"/>
                <a:sym typeface="Arial"/>
              </a:rPr>
              <a:t>=209752</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σ</a:t>
            </a:r>
            <a:r>
              <a:rPr lang="en" sz="1000">
                <a:latin typeface="Arial"/>
                <a:ea typeface="Arial"/>
                <a:cs typeface="Arial"/>
                <a:sym typeface="Arial"/>
              </a:rPr>
              <a:t>x̄</a:t>
            </a:r>
            <a:r>
              <a:rPr baseline="-25000" lang="en" sz="1000">
                <a:latin typeface="Arial"/>
                <a:ea typeface="Arial"/>
                <a:cs typeface="Arial"/>
                <a:sym typeface="Arial"/>
              </a:rPr>
              <a:t>1</a:t>
            </a:r>
            <a:r>
              <a:rPr lang="en" sz="1000">
                <a:latin typeface="Arial"/>
                <a:ea typeface="Arial"/>
                <a:cs typeface="Arial"/>
                <a:sym typeface="Arial"/>
              </a:rPr>
              <a:t>-x̄</a:t>
            </a:r>
            <a:r>
              <a:rPr baseline="-25000" lang="en" sz="1000">
                <a:latin typeface="Arial"/>
                <a:ea typeface="Arial"/>
                <a:cs typeface="Arial"/>
                <a:sym typeface="Arial"/>
              </a:rPr>
              <a:t>2</a:t>
            </a:r>
            <a:r>
              <a:rPr baseline="-25000" lang="en" sz="1600">
                <a:latin typeface="Arial"/>
                <a:ea typeface="Arial"/>
                <a:cs typeface="Arial"/>
                <a:sym typeface="Arial"/>
              </a:rPr>
              <a:t> </a:t>
            </a:r>
            <a:r>
              <a:rPr lang="en" sz="1600">
                <a:latin typeface="Arial"/>
                <a:ea typeface="Arial"/>
                <a:cs typeface="Arial"/>
                <a:sym typeface="Arial"/>
              </a:rPr>
              <a:t>= 9.323*10</a:t>
            </a:r>
            <a:r>
              <a:rPr baseline="30000" lang="en" sz="1600">
                <a:latin typeface="Arial"/>
                <a:ea typeface="Arial"/>
                <a:cs typeface="Arial"/>
                <a:sym typeface="Arial"/>
              </a:rPr>
              <a:t>-4</a:t>
            </a: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1200"/>
              </a:spcBef>
              <a:spcAft>
                <a:spcPts val="0"/>
              </a:spcAft>
              <a:buNone/>
            </a:pPr>
            <a:r>
              <a:rPr b="1" lang="en" sz="1600">
                <a:latin typeface="Arial"/>
                <a:ea typeface="Arial"/>
                <a:cs typeface="Arial"/>
                <a:sym typeface="Arial"/>
              </a:rPr>
              <a:t>z = -314.27</a:t>
            </a:r>
            <a:endParaRPr b="1"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Due to extremely </a:t>
            </a:r>
            <a:r>
              <a:rPr b="1" lang="en" sz="1600">
                <a:latin typeface="Arial"/>
                <a:ea typeface="Arial"/>
                <a:cs typeface="Arial"/>
                <a:sym typeface="Arial"/>
              </a:rPr>
              <a:t>small standard deviation</a:t>
            </a:r>
            <a:r>
              <a:rPr lang="en" sz="1600">
                <a:latin typeface="Arial"/>
                <a:ea typeface="Arial"/>
                <a:cs typeface="Arial"/>
                <a:sym typeface="Arial"/>
              </a:rPr>
              <a:t> and </a:t>
            </a:r>
            <a:r>
              <a:rPr b="1" lang="en" sz="1600">
                <a:latin typeface="Arial"/>
                <a:ea typeface="Arial"/>
                <a:cs typeface="Arial"/>
                <a:sym typeface="Arial"/>
              </a:rPr>
              <a:t>large </a:t>
            </a:r>
            <a:r>
              <a:rPr b="1" lang="en" sz="1600">
                <a:latin typeface="Arial"/>
                <a:ea typeface="Arial"/>
                <a:cs typeface="Arial"/>
                <a:sym typeface="Arial"/>
              </a:rPr>
              <a:t>sample</a:t>
            </a:r>
            <a:r>
              <a:rPr b="1" lang="en" sz="1600">
                <a:latin typeface="Arial"/>
                <a:ea typeface="Arial"/>
                <a:cs typeface="Arial"/>
                <a:sym typeface="Arial"/>
              </a:rPr>
              <a:t> size</a:t>
            </a:r>
            <a:r>
              <a:rPr lang="en" sz="1600">
                <a:latin typeface="Arial"/>
                <a:ea typeface="Arial"/>
                <a:cs typeface="Arial"/>
                <a:sym typeface="Arial"/>
              </a:rPr>
              <a:t> , we are getting an </a:t>
            </a:r>
            <a:r>
              <a:rPr lang="en" sz="1600">
                <a:latin typeface="Arial"/>
                <a:ea typeface="Arial"/>
                <a:cs typeface="Arial"/>
                <a:sym typeface="Arial"/>
              </a:rPr>
              <a:t>extremely</a:t>
            </a:r>
            <a:r>
              <a:rPr lang="en" sz="1600">
                <a:latin typeface="Arial"/>
                <a:ea typeface="Arial"/>
                <a:cs typeface="Arial"/>
                <a:sym typeface="Arial"/>
              </a:rPr>
              <a:t> high value for z.</a:t>
            </a:r>
            <a:endParaRPr sz="1600">
              <a:latin typeface="Arial"/>
              <a:ea typeface="Arial"/>
              <a:cs typeface="Arial"/>
              <a:sym typeface="Arial"/>
            </a:endParaRPr>
          </a:p>
          <a:p>
            <a:pPr indent="0" lvl="0" marL="0" rtl="0" algn="l">
              <a:spcBef>
                <a:spcPts val="1200"/>
              </a:spcBef>
              <a:spcAft>
                <a:spcPts val="1200"/>
              </a:spcAft>
              <a:buNone/>
            </a:pPr>
            <a:r>
              <a:rPr lang="en" sz="1600">
                <a:latin typeface="Arial"/>
                <a:ea typeface="Arial"/>
                <a:cs typeface="Arial"/>
                <a:sym typeface="Arial"/>
              </a:rPr>
              <a:t>As the </a:t>
            </a:r>
            <a:r>
              <a:rPr lang="en" sz="1600">
                <a:latin typeface="Arial"/>
                <a:ea typeface="Arial"/>
                <a:cs typeface="Arial"/>
                <a:sym typeface="Arial"/>
              </a:rPr>
              <a:t>value</a:t>
            </a:r>
            <a:r>
              <a:rPr lang="en" sz="1600">
                <a:latin typeface="Arial"/>
                <a:ea typeface="Arial"/>
                <a:cs typeface="Arial"/>
                <a:sym typeface="Arial"/>
              </a:rPr>
              <a:t> of </a:t>
            </a:r>
            <a:r>
              <a:rPr b="1" lang="en" sz="1600">
                <a:latin typeface="Arial"/>
                <a:ea typeface="Arial"/>
                <a:cs typeface="Arial"/>
                <a:sym typeface="Arial"/>
              </a:rPr>
              <a:t>z &lt; -1.96</a:t>
            </a:r>
            <a:r>
              <a:rPr lang="en" sz="1600">
                <a:latin typeface="Arial"/>
                <a:ea typeface="Arial"/>
                <a:cs typeface="Arial"/>
                <a:sym typeface="Arial"/>
              </a:rPr>
              <a:t> we can </a:t>
            </a:r>
            <a:r>
              <a:rPr b="1" lang="en" sz="1600">
                <a:latin typeface="Arial"/>
                <a:ea typeface="Arial"/>
                <a:cs typeface="Arial"/>
                <a:sym typeface="Arial"/>
              </a:rPr>
              <a:t>reject our null hypothesis</a:t>
            </a:r>
            <a:r>
              <a:rPr lang="en" sz="1600">
                <a:latin typeface="Arial"/>
                <a:ea typeface="Arial"/>
                <a:cs typeface="Arial"/>
                <a:sym typeface="Arial"/>
              </a:rPr>
              <a:t>.</a:t>
            </a:r>
            <a:endParaRPr sz="16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
        <p:nvSpPr>
          <p:cNvPr id="576" name="Google Shape;576;p5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For </a:t>
            </a:r>
            <a:r>
              <a:rPr b="1" lang="en" sz="1600"/>
              <a:t>Processed_data2</a:t>
            </a:r>
            <a:r>
              <a:rPr lang="en" sz="1600"/>
              <a:t> we are conducting </a:t>
            </a:r>
            <a:r>
              <a:rPr b="1" lang="en" sz="1600"/>
              <a:t>Chi-Square Goodness-of-Fit Test  </a:t>
            </a:r>
            <a:r>
              <a:rPr lang="en" sz="1600"/>
              <a:t>as we have categories from our data processing and for calculating the expected value we are using 10 categories as the population.</a:t>
            </a:r>
            <a:endParaRPr sz="1600"/>
          </a:p>
          <a:p>
            <a:pPr indent="-330200" lvl="0" marL="457200" rtl="0" algn="l">
              <a:spcBef>
                <a:spcPts val="0"/>
              </a:spcBef>
              <a:spcAft>
                <a:spcPts val="0"/>
              </a:spcAft>
              <a:buSzPts val="1600"/>
              <a:buChar char="●"/>
            </a:pPr>
            <a:r>
              <a:rPr lang="en" sz="1600"/>
              <a:t>We will be using </a:t>
            </a:r>
            <a:r>
              <a:rPr b="1" lang="en" sz="1600"/>
              <a:t>Amazon Fashion</a:t>
            </a:r>
            <a:r>
              <a:rPr lang="en" sz="1600"/>
              <a:t> category, so that we can get calculations with smaller products which will be more precise. </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
        <p:nvSpPr>
          <p:cNvPr id="582" name="Google Shape;582;p54"/>
          <p:cNvSpPr txBox="1"/>
          <p:nvPr>
            <p:ph idx="1" type="body"/>
          </p:nvPr>
        </p:nvSpPr>
        <p:spPr>
          <a:xfrm>
            <a:off x="1303800" y="1941050"/>
            <a:ext cx="7030500" cy="27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Statement for hypothesis of </a:t>
            </a:r>
            <a:r>
              <a:rPr b="1" lang="en" sz="1400"/>
              <a:t>Processed_data2 </a:t>
            </a:r>
            <a:endParaRPr b="1" sz="1400"/>
          </a:p>
          <a:p>
            <a:pPr indent="0" lvl="0" marL="0" rtl="0" algn="l">
              <a:spcBef>
                <a:spcPts val="1200"/>
              </a:spcBef>
              <a:spcAft>
                <a:spcPts val="0"/>
              </a:spcAft>
              <a:buNone/>
            </a:pPr>
            <a:r>
              <a:rPr lang="en" sz="1400"/>
              <a:t>H</a:t>
            </a:r>
            <a:r>
              <a:rPr baseline="-25000" lang="en" sz="1400"/>
              <a:t>0 </a:t>
            </a:r>
            <a:r>
              <a:rPr lang="en" sz="1400"/>
              <a:t>: The observed distribution of the category </a:t>
            </a:r>
            <a:r>
              <a:rPr b="1" lang="en" sz="1400"/>
              <a:t>Amazon Fashion </a:t>
            </a:r>
            <a:r>
              <a:rPr lang="en" sz="1400"/>
              <a:t>will be same as distribution of the whole population (in our case 10 categories).</a:t>
            </a:r>
            <a:r>
              <a:rPr baseline="-25000" lang="en" sz="1400"/>
              <a:t>                            </a:t>
            </a:r>
            <a:r>
              <a:rPr lang="en" sz="1400"/>
              <a:t> </a:t>
            </a:r>
            <a:endParaRPr sz="1400"/>
          </a:p>
          <a:p>
            <a:pPr indent="0" lvl="0" marL="0" rtl="0" algn="l">
              <a:spcBef>
                <a:spcPts val="1200"/>
              </a:spcBef>
              <a:spcAft>
                <a:spcPts val="0"/>
              </a:spcAft>
              <a:buNone/>
            </a:pPr>
            <a:r>
              <a:rPr lang="en" sz="1400"/>
              <a:t>H</a:t>
            </a:r>
            <a:r>
              <a:rPr baseline="-25000" lang="en" sz="1400"/>
              <a:t>1</a:t>
            </a:r>
            <a:r>
              <a:rPr lang="en" sz="1400"/>
              <a:t>: The observed distribution of the category </a:t>
            </a:r>
            <a:r>
              <a:rPr b="1" lang="en" sz="1400"/>
              <a:t>Amazon Fashion </a:t>
            </a:r>
            <a:r>
              <a:rPr lang="en" sz="1400"/>
              <a:t>will</a:t>
            </a:r>
            <a:r>
              <a:rPr b="1" lang="en" sz="1400"/>
              <a:t> not </a:t>
            </a:r>
            <a:r>
              <a:rPr lang="en" sz="1400"/>
              <a:t>be same as distribution of the whole population (in our case 10 categories)</a:t>
            </a:r>
            <a:r>
              <a:rPr b="1" lang="en" sz="1400"/>
              <a:t>.</a:t>
            </a:r>
            <a:endParaRPr sz="1400"/>
          </a:p>
          <a:p>
            <a:pPr indent="0" lvl="0" marL="0" rtl="0" algn="l">
              <a:spcBef>
                <a:spcPts val="1200"/>
              </a:spcBef>
              <a:spcAft>
                <a:spcPts val="0"/>
              </a:spcAft>
              <a:buNone/>
            </a:pPr>
            <a:r>
              <a:rPr lang="en" sz="1400"/>
              <a:t>Here, there are 5 different types for frequency (1, 2, 3, 4 and 5 stars )therefore the value for degree of freedom of chi squared </a:t>
            </a:r>
            <a:r>
              <a:rPr lang="en" sz="1400"/>
              <a:t>distribution</a:t>
            </a:r>
            <a:r>
              <a:rPr lang="en" sz="1400"/>
              <a:t> here will be k-1 i.e. 5-1 = 4.</a:t>
            </a:r>
            <a:endParaRPr sz="1400"/>
          </a:p>
          <a:p>
            <a:pPr indent="0" lvl="0" marL="0" rtl="0" algn="l">
              <a:spcBef>
                <a:spcPts val="1200"/>
              </a:spcBef>
              <a:spcAft>
                <a:spcPts val="0"/>
              </a:spcAft>
              <a:buNone/>
            </a:pPr>
            <a:r>
              <a:rPr lang="en" sz="1400"/>
              <a:t>Taking </a:t>
            </a:r>
            <a:r>
              <a:rPr b="1" lang="en" sz="1400"/>
              <a:t> </a:t>
            </a:r>
            <a:r>
              <a:rPr b="1" lang="en" sz="1400"/>
              <a:t>α </a:t>
            </a:r>
            <a:r>
              <a:rPr b="1" lang="en" sz="1400"/>
              <a:t>=0.1,</a:t>
            </a:r>
            <a:r>
              <a:rPr lang="en" sz="1400"/>
              <a:t>the critical value is </a:t>
            </a:r>
            <a:r>
              <a:rPr b="1" lang="en" sz="1400"/>
              <a:t>χ</a:t>
            </a:r>
            <a:r>
              <a:rPr b="1" baseline="30000" lang="en" sz="1400"/>
              <a:t>2</a:t>
            </a:r>
            <a:r>
              <a:rPr b="1" lang="en" sz="1400"/>
              <a:t> = 13.277</a:t>
            </a:r>
            <a:r>
              <a:rPr lang="en" sz="1400"/>
              <a:t>.</a:t>
            </a:r>
            <a:endParaRPr sz="1400"/>
          </a:p>
          <a:p>
            <a:pPr indent="0" lvl="0" marL="0" rtl="0" algn="l">
              <a:spcBef>
                <a:spcPts val="1200"/>
              </a:spcBef>
              <a:spcAft>
                <a:spcPts val="1200"/>
              </a:spcAft>
              <a:buNone/>
            </a:pPr>
            <a:r>
              <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
        <p:nvSpPr>
          <p:cNvPr id="588" name="Google Shape;588;p55"/>
          <p:cNvSpPr txBox="1"/>
          <p:nvPr>
            <p:ph idx="1" type="body"/>
          </p:nvPr>
        </p:nvSpPr>
        <p:spPr>
          <a:xfrm>
            <a:off x="1213975" y="1557350"/>
            <a:ext cx="6852300" cy="434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700"/>
              <a:t>Following are the expected values and observed values for Amazon Fashion</a:t>
            </a:r>
            <a:endParaRPr sz="5700"/>
          </a:p>
          <a:p>
            <a:pPr indent="0" lvl="0" marL="0" rtl="0" algn="l">
              <a:spcBef>
                <a:spcPts val="1200"/>
              </a:spcBef>
              <a:spcAft>
                <a:spcPts val="1200"/>
              </a:spcAft>
              <a:buNone/>
            </a:pPr>
            <a:r>
              <a:t/>
            </a:r>
            <a:endParaRPr/>
          </a:p>
        </p:txBody>
      </p:sp>
      <p:pic>
        <p:nvPicPr>
          <p:cNvPr id="589" name="Google Shape;589;p55"/>
          <p:cNvPicPr preferRelativeResize="0"/>
          <p:nvPr/>
        </p:nvPicPr>
        <p:blipFill rotWithShape="1">
          <a:blip r:embed="rId3">
            <a:alphaModFix/>
          </a:blip>
          <a:srcRect b="5198" l="1195" r="1584" t="9586"/>
          <a:stretch/>
        </p:blipFill>
        <p:spPr>
          <a:xfrm>
            <a:off x="1004200" y="2326825"/>
            <a:ext cx="6852300" cy="1404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
        <p:nvSpPr>
          <p:cNvPr id="595" name="Google Shape;595;p56"/>
          <p:cNvSpPr txBox="1"/>
          <p:nvPr>
            <p:ph idx="1" type="body"/>
          </p:nvPr>
        </p:nvSpPr>
        <p:spPr>
          <a:xfrm>
            <a:off x="1107850" y="1597875"/>
            <a:ext cx="2051700" cy="44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t>Formulae used</a:t>
            </a:r>
            <a:endParaRPr b="1" sz="1600"/>
          </a:p>
        </p:txBody>
      </p:sp>
      <p:pic>
        <p:nvPicPr>
          <p:cNvPr id="596" name="Google Shape;596;p56"/>
          <p:cNvPicPr preferRelativeResize="0"/>
          <p:nvPr/>
        </p:nvPicPr>
        <p:blipFill>
          <a:blip r:embed="rId3">
            <a:alphaModFix/>
          </a:blip>
          <a:stretch>
            <a:fillRect/>
          </a:stretch>
        </p:blipFill>
        <p:spPr>
          <a:xfrm>
            <a:off x="438150" y="2209700"/>
            <a:ext cx="3195414" cy="2405850"/>
          </a:xfrm>
          <a:prstGeom prst="rect">
            <a:avLst/>
          </a:prstGeom>
          <a:noFill/>
          <a:ln>
            <a:noFill/>
          </a:ln>
        </p:spPr>
      </p:pic>
      <p:pic>
        <p:nvPicPr>
          <p:cNvPr id="597" name="Google Shape;597;p56"/>
          <p:cNvPicPr preferRelativeResize="0"/>
          <p:nvPr/>
        </p:nvPicPr>
        <p:blipFill>
          <a:blip r:embed="rId4">
            <a:alphaModFix/>
          </a:blip>
          <a:stretch>
            <a:fillRect/>
          </a:stretch>
        </p:blipFill>
        <p:spPr>
          <a:xfrm>
            <a:off x="4057650" y="1747147"/>
            <a:ext cx="4225025" cy="879650"/>
          </a:xfrm>
          <a:prstGeom prst="rect">
            <a:avLst/>
          </a:prstGeom>
          <a:noFill/>
          <a:ln>
            <a:noFill/>
          </a:ln>
        </p:spPr>
      </p:pic>
      <p:sp>
        <p:nvSpPr>
          <p:cNvPr id="598" name="Google Shape;598;p56"/>
          <p:cNvSpPr txBox="1"/>
          <p:nvPr/>
        </p:nvSpPr>
        <p:spPr>
          <a:xfrm>
            <a:off x="4057700" y="2776075"/>
            <a:ext cx="4224900" cy="194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Nunito"/>
                <a:ea typeface="Nunito"/>
                <a:cs typeface="Nunito"/>
                <a:sym typeface="Nunito"/>
              </a:rPr>
              <a:t>χ</a:t>
            </a:r>
            <a:r>
              <a:rPr baseline="30000" lang="en">
                <a:solidFill>
                  <a:schemeClr val="dk2"/>
                </a:solidFill>
                <a:latin typeface="Nunito"/>
                <a:ea typeface="Nunito"/>
                <a:cs typeface="Nunito"/>
                <a:sym typeface="Nunito"/>
              </a:rPr>
              <a:t>2</a:t>
            </a:r>
            <a:r>
              <a:rPr lang="en">
                <a:solidFill>
                  <a:schemeClr val="dk2"/>
                </a:solidFill>
                <a:latin typeface="Nunito"/>
                <a:ea typeface="Nunito"/>
                <a:cs typeface="Nunito"/>
                <a:sym typeface="Nunito"/>
              </a:rPr>
              <a:t> =(136-147.5)</a:t>
            </a:r>
            <a:r>
              <a:rPr baseline="30000" lang="en">
                <a:solidFill>
                  <a:schemeClr val="dk2"/>
                </a:solidFill>
                <a:latin typeface="Nunito"/>
                <a:ea typeface="Nunito"/>
                <a:cs typeface="Nunito"/>
                <a:sym typeface="Nunito"/>
              </a:rPr>
              <a:t>2</a:t>
            </a:r>
            <a:r>
              <a:rPr lang="en">
                <a:solidFill>
                  <a:schemeClr val="dk2"/>
                </a:solidFill>
                <a:latin typeface="Nunito"/>
                <a:ea typeface="Nunito"/>
                <a:cs typeface="Nunito"/>
                <a:sym typeface="Nunito"/>
              </a:rPr>
              <a:t>/147.5 + (103-111.29)</a:t>
            </a:r>
            <a:r>
              <a:rPr baseline="30000" lang="en">
                <a:solidFill>
                  <a:schemeClr val="dk2"/>
                </a:solidFill>
                <a:latin typeface="Nunito"/>
                <a:ea typeface="Nunito"/>
                <a:cs typeface="Nunito"/>
                <a:sym typeface="Nunito"/>
              </a:rPr>
              <a:t>2</a:t>
            </a:r>
            <a:r>
              <a:rPr lang="en">
                <a:solidFill>
                  <a:schemeClr val="dk2"/>
                </a:solidFill>
                <a:latin typeface="Nunito"/>
                <a:ea typeface="Nunito"/>
                <a:cs typeface="Nunito"/>
                <a:sym typeface="Nunito"/>
              </a:rPr>
              <a:t>/111.29 + (267-226.66)</a:t>
            </a:r>
            <a:r>
              <a:rPr baseline="30000" lang="en">
                <a:solidFill>
                  <a:schemeClr val="dk2"/>
                </a:solidFill>
                <a:latin typeface="Nunito"/>
                <a:ea typeface="Nunito"/>
                <a:cs typeface="Nunito"/>
                <a:sym typeface="Nunito"/>
              </a:rPr>
              <a:t>2</a:t>
            </a:r>
            <a:r>
              <a:rPr lang="en">
                <a:solidFill>
                  <a:schemeClr val="dk2"/>
                </a:solidFill>
                <a:latin typeface="Nunito"/>
                <a:ea typeface="Nunito"/>
                <a:cs typeface="Nunito"/>
                <a:sym typeface="Nunito"/>
              </a:rPr>
              <a:t>/226.66 + (481-495.9)</a:t>
            </a:r>
            <a:r>
              <a:rPr baseline="30000" lang="en">
                <a:solidFill>
                  <a:schemeClr val="dk2"/>
                </a:solidFill>
                <a:latin typeface="Nunito"/>
                <a:ea typeface="Nunito"/>
                <a:cs typeface="Nunito"/>
                <a:sym typeface="Nunito"/>
              </a:rPr>
              <a:t>2</a:t>
            </a:r>
            <a:r>
              <a:rPr lang="en">
                <a:solidFill>
                  <a:schemeClr val="dk2"/>
                </a:solidFill>
                <a:latin typeface="Nunito"/>
                <a:ea typeface="Nunito"/>
                <a:cs typeface="Nunito"/>
                <a:sym typeface="Nunito"/>
              </a:rPr>
              <a:t>/495.9 + (2189-2194.64)</a:t>
            </a:r>
            <a:r>
              <a:rPr baseline="30000" lang="en">
                <a:solidFill>
                  <a:schemeClr val="dk2"/>
                </a:solidFill>
                <a:latin typeface="Nunito"/>
                <a:ea typeface="Nunito"/>
                <a:cs typeface="Nunito"/>
                <a:sym typeface="Nunito"/>
              </a:rPr>
              <a:t>2</a:t>
            </a:r>
            <a:r>
              <a:rPr lang="en">
                <a:solidFill>
                  <a:schemeClr val="dk2"/>
                </a:solidFill>
                <a:latin typeface="Nunito"/>
                <a:ea typeface="Nunito"/>
                <a:cs typeface="Nunito"/>
                <a:sym typeface="Nunito"/>
              </a:rPr>
              <a:t>/2194.64</a:t>
            </a:r>
            <a:endParaRPr>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rPr b="1" lang="en">
                <a:solidFill>
                  <a:schemeClr val="dk2"/>
                </a:solidFill>
                <a:latin typeface="Nunito"/>
                <a:ea typeface="Nunito"/>
                <a:cs typeface="Nunito"/>
                <a:sym typeface="Nunito"/>
              </a:rPr>
              <a:t>χ</a:t>
            </a:r>
            <a:r>
              <a:rPr b="1" baseline="30000" lang="en">
                <a:solidFill>
                  <a:schemeClr val="dk2"/>
                </a:solidFill>
                <a:latin typeface="Nunito"/>
                <a:ea typeface="Nunito"/>
                <a:cs typeface="Nunito"/>
                <a:sym typeface="Nunito"/>
              </a:rPr>
              <a:t>2</a:t>
            </a:r>
            <a:r>
              <a:rPr b="1" lang="en">
                <a:solidFill>
                  <a:schemeClr val="dk2"/>
                </a:solidFill>
                <a:latin typeface="Nunito"/>
                <a:ea typeface="Nunito"/>
                <a:cs typeface="Nunito"/>
                <a:sym typeface="Nunito"/>
              </a:rPr>
              <a:t>= 9.1585</a:t>
            </a:r>
            <a:endParaRPr b="1">
              <a:solidFill>
                <a:schemeClr val="dk2"/>
              </a:solidFill>
              <a:latin typeface="Nunito"/>
              <a:ea typeface="Nunito"/>
              <a:cs typeface="Nunito"/>
              <a:sym typeface="Nunito"/>
            </a:endParaRPr>
          </a:p>
          <a:p>
            <a:pPr indent="0" lvl="0" marL="0" rtl="0" algn="l">
              <a:lnSpc>
                <a:spcPct val="115000"/>
              </a:lnSpc>
              <a:spcBef>
                <a:spcPts val="1200"/>
              </a:spcBef>
              <a:spcAft>
                <a:spcPts val="1200"/>
              </a:spcAft>
              <a:buNone/>
            </a:pPr>
            <a:r>
              <a:rPr lang="en">
                <a:solidFill>
                  <a:schemeClr val="dk2"/>
                </a:solidFill>
                <a:latin typeface="Nunito"/>
                <a:ea typeface="Nunito"/>
                <a:cs typeface="Nunito"/>
                <a:sym typeface="Nunito"/>
              </a:rPr>
              <a:t>As the value of </a:t>
            </a:r>
            <a:r>
              <a:rPr b="1" lang="en">
                <a:solidFill>
                  <a:schemeClr val="dk2"/>
                </a:solidFill>
                <a:latin typeface="Nunito"/>
                <a:ea typeface="Nunito"/>
                <a:cs typeface="Nunito"/>
                <a:sym typeface="Nunito"/>
              </a:rPr>
              <a:t>χ</a:t>
            </a:r>
            <a:r>
              <a:rPr b="1" baseline="30000" lang="en">
                <a:solidFill>
                  <a:schemeClr val="dk2"/>
                </a:solidFill>
                <a:latin typeface="Nunito"/>
                <a:ea typeface="Nunito"/>
                <a:cs typeface="Nunito"/>
                <a:sym typeface="Nunito"/>
              </a:rPr>
              <a:t>2</a:t>
            </a:r>
            <a:r>
              <a:rPr b="1" lang="en">
                <a:solidFill>
                  <a:schemeClr val="dk2"/>
                </a:solidFill>
                <a:latin typeface="Nunito"/>
                <a:ea typeface="Nunito"/>
                <a:cs typeface="Nunito"/>
                <a:sym typeface="Nunito"/>
              </a:rPr>
              <a:t>&lt;13.277</a:t>
            </a:r>
            <a:r>
              <a:rPr lang="en">
                <a:solidFill>
                  <a:schemeClr val="dk2"/>
                </a:solidFill>
                <a:latin typeface="Nunito"/>
                <a:ea typeface="Nunito"/>
                <a:cs typeface="Nunito"/>
                <a:sym typeface="Nunito"/>
              </a:rPr>
              <a:t> ,therefore our </a:t>
            </a:r>
            <a:r>
              <a:rPr b="1" lang="en">
                <a:solidFill>
                  <a:schemeClr val="dk2"/>
                </a:solidFill>
                <a:latin typeface="Nunito"/>
                <a:ea typeface="Nunito"/>
                <a:cs typeface="Nunito"/>
                <a:sym typeface="Nunito"/>
              </a:rPr>
              <a:t>null hypothesis cannot be rejected</a:t>
            </a:r>
            <a:r>
              <a:rPr lang="en">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604" name="Google Shape;604;p57"/>
          <p:cNvSpPr txBox="1"/>
          <p:nvPr>
            <p:ph idx="1" type="body"/>
          </p:nvPr>
        </p:nvSpPr>
        <p:spPr>
          <a:xfrm>
            <a:off x="985300" y="1477875"/>
            <a:ext cx="7030500" cy="30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From the conducted tests we reject null hypothesis of the z test which states that distribution of two categories is </a:t>
            </a:r>
            <a:r>
              <a:rPr lang="en" sz="1400"/>
              <a:t>similar</a:t>
            </a:r>
            <a:r>
              <a:rPr lang="en" sz="1400"/>
              <a:t> and we cannot reject null hypothesis of Chi-Square test which states that the frequency distribution of each </a:t>
            </a:r>
            <a:r>
              <a:rPr lang="en" sz="1400"/>
              <a:t>category</a:t>
            </a:r>
            <a:r>
              <a:rPr lang="en" sz="1400"/>
              <a:t> is similar to the whole </a:t>
            </a:r>
            <a:r>
              <a:rPr lang="en" sz="1400"/>
              <a:t>population</a:t>
            </a:r>
            <a:r>
              <a:rPr lang="en" sz="1400"/>
              <a:t> .</a:t>
            </a:r>
            <a:endParaRPr sz="1400"/>
          </a:p>
          <a:p>
            <a:pPr indent="0" lvl="0" marL="0" rtl="0" algn="l">
              <a:spcBef>
                <a:spcPts val="1200"/>
              </a:spcBef>
              <a:spcAft>
                <a:spcPts val="1200"/>
              </a:spcAft>
              <a:buNone/>
            </a:pPr>
            <a:r>
              <a:rPr b="1" lang="en" sz="1400"/>
              <a:t>Hence we can conclude </a:t>
            </a:r>
            <a:r>
              <a:rPr b="1" lang="en" sz="1400"/>
              <a:t>that</a:t>
            </a:r>
            <a:r>
              <a:rPr b="1" lang="en" sz="1400"/>
              <a:t> for reviews the </a:t>
            </a:r>
            <a:r>
              <a:rPr b="1" lang="en" sz="1400"/>
              <a:t>frequency</a:t>
            </a:r>
            <a:r>
              <a:rPr b="1" lang="en" sz="1400"/>
              <a:t> distribution of a single category can be similar to the population but each category will have a different distribution with respect to </a:t>
            </a:r>
            <a:r>
              <a:rPr b="1" lang="en" sz="1400"/>
              <a:t>other</a:t>
            </a:r>
            <a:r>
              <a:rPr b="1" lang="en" sz="1400"/>
              <a:t> category.</a:t>
            </a:r>
            <a:endParaRPr b="1"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8"/>
          <p:cNvSpPr txBox="1"/>
          <p:nvPr>
            <p:ph type="title"/>
          </p:nvPr>
        </p:nvSpPr>
        <p:spPr>
          <a:xfrm>
            <a:off x="1350475" y="5659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Ideas worth </a:t>
            </a:r>
            <a:r>
              <a:rPr lang="en"/>
              <a:t>researching !!</a:t>
            </a:r>
            <a:endParaRPr/>
          </a:p>
        </p:txBody>
      </p:sp>
      <p:sp>
        <p:nvSpPr>
          <p:cNvPr id="610" name="Google Shape;610;p58"/>
          <p:cNvSpPr txBox="1"/>
          <p:nvPr>
            <p:ph idx="1" type="body"/>
          </p:nvPr>
        </p:nvSpPr>
        <p:spPr>
          <a:xfrm>
            <a:off x="1303800" y="1519225"/>
            <a:ext cx="7030500" cy="27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Apart from the complete review data we also had some metadata  available in the dataset which </a:t>
            </a:r>
            <a:r>
              <a:rPr lang="en" sz="1400"/>
              <a:t>constituted</a:t>
            </a:r>
            <a:r>
              <a:rPr lang="en" sz="1400"/>
              <a:t> of some peculiar information about products like an </a:t>
            </a:r>
            <a:r>
              <a:rPr b="1" lang="en" sz="1400" u="sng"/>
              <a:t>also_buy list</a:t>
            </a:r>
            <a:r>
              <a:rPr lang="en" sz="1400"/>
              <a:t> and </a:t>
            </a:r>
            <a:r>
              <a:rPr b="1" lang="en" sz="1400" u="sng"/>
              <a:t>ranks of the products</a:t>
            </a:r>
            <a:r>
              <a:rPr b="1" lang="en" sz="1400"/>
              <a:t> </a:t>
            </a:r>
            <a:r>
              <a:rPr lang="en" sz="1400"/>
              <a:t>.Through this metadata it is possible to generate some valuable insight  by doing some analysis</a:t>
            </a:r>
            <a:endParaRPr sz="1400"/>
          </a:p>
          <a:p>
            <a:pPr indent="0" lvl="0" marL="0" rtl="0" algn="l">
              <a:spcBef>
                <a:spcPts val="1200"/>
              </a:spcBef>
              <a:spcAft>
                <a:spcPts val="1200"/>
              </a:spcAft>
              <a:buNone/>
            </a:pPr>
            <a:r>
              <a:rPr lang="en"/>
              <a:t>.</a:t>
            </a:r>
            <a:endParaRPr/>
          </a:p>
        </p:txBody>
      </p:sp>
      <p:pic>
        <p:nvPicPr>
          <p:cNvPr id="611" name="Google Shape;611;p58"/>
          <p:cNvPicPr preferRelativeResize="0"/>
          <p:nvPr/>
        </p:nvPicPr>
        <p:blipFill rotWithShape="1">
          <a:blip r:embed="rId3">
            <a:alphaModFix/>
          </a:blip>
          <a:srcRect b="9853" l="12244" r="6717" t="0"/>
          <a:stretch/>
        </p:blipFill>
        <p:spPr>
          <a:xfrm>
            <a:off x="1350475" y="2651875"/>
            <a:ext cx="7410251" cy="1264725"/>
          </a:xfrm>
          <a:prstGeom prst="rect">
            <a:avLst/>
          </a:prstGeom>
          <a:noFill/>
          <a:ln>
            <a:noFill/>
          </a:ln>
        </p:spPr>
      </p:pic>
      <p:sp>
        <p:nvSpPr>
          <p:cNvPr id="612" name="Google Shape;612;p58"/>
          <p:cNvSpPr txBox="1"/>
          <p:nvPr/>
        </p:nvSpPr>
        <p:spPr>
          <a:xfrm>
            <a:off x="1303800" y="3916600"/>
            <a:ext cx="750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From comparing product and corresponding </a:t>
            </a:r>
            <a:r>
              <a:rPr lang="en">
                <a:latin typeface="Nunito"/>
                <a:ea typeface="Nunito"/>
                <a:cs typeface="Nunito"/>
                <a:sym typeface="Nunito"/>
              </a:rPr>
              <a:t>recommendation</a:t>
            </a:r>
            <a:r>
              <a:rPr lang="en">
                <a:latin typeface="Nunito"/>
                <a:ea typeface="Nunito"/>
                <a:cs typeface="Nunito"/>
                <a:sym typeface="Nunito"/>
              </a:rPr>
              <a:t> categories we can gain knowledge about the </a:t>
            </a:r>
            <a:r>
              <a:rPr b="1" lang="en" u="sng">
                <a:latin typeface="Nunito"/>
                <a:ea typeface="Nunito"/>
                <a:cs typeface="Nunito"/>
                <a:sym typeface="Nunito"/>
              </a:rPr>
              <a:t>category</a:t>
            </a:r>
            <a:r>
              <a:rPr lang="en" u="sng">
                <a:latin typeface="Nunito"/>
                <a:ea typeface="Nunito"/>
                <a:cs typeface="Nunito"/>
                <a:sym typeface="Nunito"/>
              </a:rPr>
              <a:t> </a:t>
            </a:r>
            <a:r>
              <a:rPr lang="en">
                <a:latin typeface="Nunito"/>
                <a:ea typeface="Nunito"/>
                <a:cs typeface="Nunito"/>
                <a:sym typeface="Nunito"/>
              </a:rPr>
              <a:t>of common products, buyers are buying. Same can be done for price range and other attributes of the product but in more depth by going into details of each parameter. </a:t>
            </a:r>
            <a:endParaRPr>
              <a:latin typeface="Nunito"/>
              <a:ea typeface="Nunito"/>
              <a:cs typeface="Nunito"/>
              <a:sym typeface="Nun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9"/>
          <p:cNvSpPr txBox="1"/>
          <p:nvPr>
            <p:ph type="title"/>
          </p:nvPr>
        </p:nvSpPr>
        <p:spPr>
          <a:xfrm>
            <a:off x="124665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Ideas worth researching !!</a:t>
            </a:r>
            <a:endParaRPr/>
          </a:p>
        </p:txBody>
      </p:sp>
      <p:sp>
        <p:nvSpPr>
          <p:cNvPr id="618" name="Google Shape;618;p59"/>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way in which the sales of different products of a category change with respect to their price is also a brilliant topic that can be studied in depth.The rank of a product is a good indicator weather a product is good in its category.</a:t>
            </a:r>
            <a:endParaRPr sz="1400"/>
          </a:p>
        </p:txBody>
      </p:sp>
      <p:pic>
        <p:nvPicPr>
          <p:cNvPr id="619" name="Google Shape;619;p59"/>
          <p:cNvPicPr preferRelativeResize="0"/>
          <p:nvPr/>
        </p:nvPicPr>
        <p:blipFill>
          <a:blip r:embed="rId3">
            <a:alphaModFix/>
          </a:blip>
          <a:stretch>
            <a:fillRect/>
          </a:stretch>
        </p:blipFill>
        <p:spPr>
          <a:xfrm>
            <a:off x="507625" y="2430175"/>
            <a:ext cx="8410575" cy="2209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0"/>
          <p:cNvSpPr txBox="1"/>
          <p:nvPr/>
        </p:nvSpPr>
        <p:spPr>
          <a:xfrm>
            <a:off x="3094250" y="2148450"/>
            <a:ext cx="32493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latin typeface="Nunito"/>
                <a:ea typeface="Nunito"/>
                <a:cs typeface="Nunito"/>
                <a:sym typeface="Nunito"/>
              </a:rPr>
              <a:t>Thank You</a:t>
            </a:r>
            <a:endParaRPr sz="43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parsing and collecting the required data we needed a good amount of memory to hold the data, the data was in a json.gz file as we extracted the data to a json file the size increased further, so in order to avoid this </a:t>
            </a:r>
            <a:r>
              <a:rPr lang="en" sz="1400"/>
              <a:t>hassle</a:t>
            </a:r>
            <a:r>
              <a:rPr lang="en" sz="1400"/>
              <a:t> of storing and processing the data on our device, we decided to use </a:t>
            </a:r>
            <a:r>
              <a:rPr lang="en" sz="1400" u="sng">
                <a:solidFill>
                  <a:schemeClr val="hlink"/>
                </a:solidFill>
                <a:hlinkClick r:id="rId3"/>
              </a:rPr>
              <a:t>Google Collab</a:t>
            </a:r>
            <a:r>
              <a:rPr lang="en" sz="1400"/>
              <a:t>.</a:t>
            </a:r>
            <a:endParaRPr sz="1400"/>
          </a:p>
          <a:p>
            <a:pPr indent="0" lvl="0" marL="0" rtl="0" algn="l">
              <a:spcBef>
                <a:spcPts val="1200"/>
              </a:spcBef>
              <a:spcAft>
                <a:spcPts val="0"/>
              </a:spcAft>
              <a:buNone/>
            </a:pPr>
            <a:r>
              <a:rPr lang="en" sz="1400"/>
              <a:t>We had to upload the data to the the google servers from our device and download the json files to the device first .This created a bit </a:t>
            </a:r>
            <a:r>
              <a:rPr lang="en" sz="1400"/>
              <a:t>confusion</a:t>
            </a:r>
            <a:r>
              <a:rPr lang="en" sz="1400"/>
              <a:t> in </a:t>
            </a:r>
            <a:r>
              <a:rPr lang="en" sz="1400"/>
              <a:t>identifying</a:t>
            </a:r>
            <a:r>
              <a:rPr lang="en" sz="1400"/>
              <a:t> the data, instead we used </a:t>
            </a:r>
            <a:r>
              <a:rPr lang="en" sz="1400" u="sng">
                <a:solidFill>
                  <a:schemeClr val="hlink"/>
                </a:solidFill>
                <a:hlinkClick r:id="rId4"/>
              </a:rPr>
              <a:t>get</a:t>
            </a:r>
            <a:r>
              <a:rPr lang="en" sz="1400"/>
              <a:t> function to directly upload the required 5 core dataset to collab servers from source URL.</a:t>
            </a:r>
            <a:endParaRPr sz="1400"/>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t>
            </a:r>
            <a:endParaRPr/>
          </a:p>
        </p:txBody>
      </p:sp>
      <p:sp>
        <p:nvSpPr>
          <p:cNvPr id="308" name="Google Shape;308;p18"/>
          <p:cNvSpPr txBox="1"/>
          <p:nvPr>
            <p:ph idx="1" type="body"/>
          </p:nvPr>
        </p:nvSpPr>
        <p:spPr>
          <a:xfrm>
            <a:off x="888125" y="2000950"/>
            <a:ext cx="7299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following function was used to get the data :</a:t>
            </a:r>
            <a:endParaRPr/>
          </a:p>
        </p:txBody>
      </p:sp>
      <p:pic>
        <p:nvPicPr>
          <p:cNvPr id="309" name="Google Shape;309;p18"/>
          <p:cNvPicPr preferRelativeResize="0"/>
          <p:nvPr/>
        </p:nvPicPr>
        <p:blipFill>
          <a:blip r:embed="rId3">
            <a:alphaModFix/>
          </a:blip>
          <a:stretch>
            <a:fillRect/>
          </a:stretch>
        </p:blipFill>
        <p:spPr>
          <a:xfrm>
            <a:off x="384725" y="2635825"/>
            <a:ext cx="8305800" cy="96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t>
            </a:r>
            <a:endParaRPr/>
          </a:p>
        </p:txBody>
      </p:sp>
      <p:sp>
        <p:nvSpPr>
          <p:cNvPr id="315" name="Google Shape;315;p19"/>
          <p:cNvSpPr txBox="1"/>
          <p:nvPr>
            <p:ph idx="1" type="body"/>
          </p:nvPr>
        </p:nvSpPr>
        <p:spPr>
          <a:xfrm>
            <a:off x="1056750" y="1390350"/>
            <a:ext cx="7030500" cy="47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Function for parsing json.gz file and making a pandas dataframe, i.e getDF function.</a:t>
            </a:r>
            <a:endParaRPr/>
          </a:p>
        </p:txBody>
      </p:sp>
      <p:pic>
        <p:nvPicPr>
          <p:cNvPr id="316" name="Google Shape;316;p19"/>
          <p:cNvPicPr preferRelativeResize="0"/>
          <p:nvPr/>
        </p:nvPicPr>
        <p:blipFill>
          <a:blip r:embed="rId3">
            <a:alphaModFix/>
          </a:blip>
          <a:stretch>
            <a:fillRect/>
          </a:stretch>
        </p:blipFill>
        <p:spPr>
          <a:xfrm>
            <a:off x="1628600" y="1762113"/>
            <a:ext cx="5581650" cy="338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Cleaning</a:t>
            </a:r>
            <a:endParaRPr/>
          </a:p>
        </p:txBody>
      </p:sp>
      <p:sp>
        <p:nvSpPr>
          <p:cNvPr id="322" name="Google Shape;322;p20"/>
          <p:cNvSpPr txBox="1"/>
          <p:nvPr>
            <p:ph idx="1" type="body"/>
          </p:nvPr>
        </p:nvSpPr>
        <p:spPr>
          <a:xfrm>
            <a:off x="1303800" y="1761225"/>
            <a:ext cx="7030500" cy="316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00">
                <a:solidFill>
                  <a:srgbClr val="000000"/>
                </a:solidFill>
              </a:rPr>
              <a:t>The given dataset had </a:t>
            </a:r>
            <a:endParaRPr sz="1200">
              <a:solidFill>
                <a:srgbClr val="000000"/>
              </a:solidFill>
            </a:endParaRPr>
          </a:p>
          <a:p>
            <a:pPr indent="-304800" lvl="0" marL="558800" marR="304800" rtl="0" algn="l">
              <a:lnSpc>
                <a:spcPct val="95000"/>
              </a:lnSpc>
              <a:spcBef>
                <a:spcPts val="1200"/>
              </a:spcBef>
              <a:spcAft>
                <a:spcPts val="0"/>
              </a:spcAft>
              <a:buClr>
                <a:srgbClr val="000000"/>
              </a:buClr>
              <a:buSzPts val="1200"/>
              <a:buFont typeface="Nunito"/>
              <a:buChar char="●"/>
            </a:pPr>
            <a:r>
              <a:rPr lang="en" sz="1200">
                <a:solidFill>
                  <a:srgbClr val="000000"/>
                </a:solidFill>
              </a:rPr>
              <a:t>reviewerID - ID of the reviewer, e.g. </a:t>
            </a:r>
            <a:r>
              <a:rPr lang="en" sz="1200">
                <a:solidFill>
                  <a:srgbClr val="000000"/>
                </a:solidFill>
                <a:uFill>
                  <a:noFill/>
                </a:uFill>
                <a:hlinkClick r:id="rId3">
                  <a:extLst>
                    <a:ext uri="{A12FA001-AC4F-418D-AE19-62706E023703}">
                      <ahyp:hlinkClr val="tx"/>
                    </a:ext>
                  </a:extLst>
                </a:hlinkClick>
              </a:rPr>
              <a:t>A2SUAM1J3GNN3B</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asin - ID of the product, e.g. </a:t>
            </a:r>
            <a:r>
              <a:rPr lang="en" sz="1200">
                <a:solidFill>
                  <a:srgbClr val="000000"/>
                </a:solidFill>
                <a:uFill>
                  <a:noFill/>
                </a:uFill>
                <a:hlinkClick r:id="rId4">
                  <a:extLst>
                    <a:ext uri="{A12FA001-AC4F-418D-AE19-62706E023703}">
                      <ahyp:hlinkClr val="tx"/>
                    </a:ext>
                  </a:extLst>
                </a:hlinkClick>
              </a:rPr>
              <a:t>0000013714</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reviewerName - name of the reviewer</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vote - helpful votes of the review</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style - a dictionary of the product metadata, e.g., "Format" is "Hardcover"</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reviewText - text of the review</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overall - rating of the product</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summary - summary of the review</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unixReviewTime - time of the review (unix time)</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reviewTime - time of the review (raw)</a:t>
            </a:r>
            <a:endParaRPr sz="1200">
              <a:solidFill>
                <a:srgbClr val="000000"/>
              </a:solidFill>
            </a:endParaRPr>
          </a:p>
          <a:p>
            <a:pPr indent="-304800" lvl="0" marL="558800" marR="304800" rtl="0" algn="l">
              <a:lnSpc>
                <a:spcPct val="95000"/>
              </a:lnSpc>
              <a:spcBef>
                <a:spcPts val="0"/>
              </a:spcBef>
              <a:spcAft>
                <a:spcPts val="0"/>
              </a:spcAft>
              <a:buClr>
                <a:srgbClr val="000000"/>
              </a:buClr>
              <a:buSzPts val="1200"/>
              <a:buFont typeface="Nunito"/>
              <a:buChar char="●"/>
            </a:pPr>
            <a:r>
              <a:rPr lang="en" sz="1200">
                <a:solidFill>
                  <a:srgbClr val="000000"/>
                </a:solidFill>
              </a:rPr>
              <a:t>image - images that users post after they have received the product</a:t>
            </a:r>
            <a:endParaRPr sz="1200">
              <a:solidFill>
                <a:srgbClr val="000000"/>
              </a:solidFill>
            </a:endParaRPr>
          </a:p>
          <a:p>
            <a:pPr indent="0" lvl="0" marL="0" rtl="0" algn="l">
              <a:lnSpc>
                <a:spcPct val="95000"/>
              </a:lnSpc>
              <a:spcBef>
                <a:spcPts val="1200"/>
              </a:spcBef>
              <a:spcAft>
                <a:spcPts val="1200"/>
              </a:spcAft>
              <a:buSzPts val="935"/>
              <a:buNone/>
            </a:pPr>
            <a:r>
              <a:rPr lang="en" sz="1200">
                <a:solidFill>
                  <a:srgbClr val="000000"/>
                </a:solidFill>
              </a:rPr>
              <a:t>I.e 11 categories but we required only a few namely, id of the product, rating of the product and rating per product for all unique products. </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465250" y="644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Cleaning</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00">
                <a:solidFill>
                  <a:srgbClr val="000000"/>
                </a:solidFill>
              </a:rPr>
              <a:t>First we try sampling the data,</a:t>
            </a:r>
            <a:endParaRPr sz="1900">
              <a:solidFill>
                <a:srgbClr val="000000"/>
              </a:solidFill>
            </a:endParaRPr>
          </a:p>
          <a:p>
            <a:pPr indent="0" lvl="0" marL="0" rtl="0" algn="l">
              <a:spcBef>
                <a:spcPts val="1200"/>
              </a:spcBef>
              <a:spcAft>
                <a:spcPts val="0"/>
              </a:spcAft>
              <a:buNone/>
            </a:pPr>
            <a:r>
              <a:rPr lang="en" sz="1900">
                <a:solidFill>
                  <a:srgbClr val="000000"/>
                </a:solidFill>
              </a:rPr>
              <a:t>Target Population for required data is the review ratings for all </a:t>
            </a:r>
            <a:r>
              <a:rPr lang="en" sz="1900">
                <a:solidFill>
                  <a:srgbClr val="000000"/>
                </a:solidFill>
              </a:rPr>
              <a:t>categories</a:t>
            </a:r>
            <a:r>
              <a:rPr lang="en" sz="1900">
                <a:solidFill>
                  <a:srgbClr val="000000"/>
                </a:solidFill>
              </a:rPr>
              <a:t> of products.</a:t>
            </a:r>
            <a:endParaRPr sz="1900">
              <a:solidFill>
                <a:srgbClr val="000000"/>
              </a:solidFill>
            </a:endParaRPr>
          </a:p>
          <a:p>
            <a:pPr indent="0" lvl="0" marL="0" rtl="0" algn="l">
              <a:spcBef>
                <a:spcPts val="1200"/>
              </a:spcBef>
              <a:spcAft>
                <a:spcPts val="0"/>
              </a:spcAft>
              <a:buNone/>
            </a:pPr>
            <a:r>
              <a:rPr lang="en" sz="1900">
                <a:solidFill>
                  <a:srgbClr val="000000"/>
                </a:solidFill>
              </a:rPr>
              <a:t>Sampling Units will be the categories of the data that we have for example </a:t>
            </a:r>
            <a:endParaRPr sz="1900">
              <a:solidFill>
                <a:srgbClr val="000000"/>
              </a:solidFill>
            </a:endParaRPr>
          </a:p>
          <a:p>
            <a:pPr indent="0" lvl="0" marL="0" rtl="0" algn="l">
              <a:spcBef>
                <a:spcPts val="1200"/>
              </a:spcBef>
              <a:spcAft>
                <a:spcPts val="0"/>
              </a:spcAft>
              <a:buNone/>
            </a:pPr>
            <a:r>
              <a:rPr lang="en" sz="1900">
                <a:solidFill>
                  <a:srgbClr val="000000"/>
                </a:solidFill>
              </a:rPr>
              <a:t>Amazon Fashion, All Beauty, Appliances, Arts, Crafts and Sewing, Automotive, Books, CDs and Vinyl, etc.</a:t>
            </a:r>
            <a:endParaRPr sz="1900">
              <a:solidFill>
                <a:srgbClr val="000000"/>
              </a:solidFill>
            </a:endParaRPr>
          </a:p>
          <a:p>
            <a:pPr indent="0" lvl="0" marL="0" rtl="0" algn="l">
              <a:spcBef>
                <a:spcPts val="1200"/>
              </a:spcBef>
              <a:spcAft>
                <a:spcPts val="0"/>
              </a:spcAft>
              <a:buNone/>
            </a:pPr>
            <a:r>
              <a:rPr lang="en" sz="1900">
                <a:solidFill>
                  <a:srgbClr val="000000"/>
                </a:solidFill>
              </a:rPr>
              <a:t>Sampling frame will be list of all categories i.e. image on the next slide.</a:t>
            </a:r>
            <a:endParaRPr sz="1900">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