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anose="020B06040202020202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9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f1be2a6eb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f1be2a6eb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f1be2a6eb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f1be2a6eb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f1be2a6eb_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3f1be2a6eb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f1be2a6eb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f1be2a6e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f1be2a6eb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f1be2a6eb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f1be2a6eb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f1be2a6eb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f1be2a6eb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f1be2a6eb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f1be2a6eb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3f1be2a6eb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17b252a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17b252a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3e7a354dcb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3e7a354dc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17b252a2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17b252a2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7a354dcb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7a354dc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7a354dc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e7a354dc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17b252a2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17b252a2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17b252a2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17b252a2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17b252a2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17b252a2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UKJ6N1n82ey0_oV-evB-P5ntJS9tVkT3"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LQRFUKZOmeSv-i93cV2ZPrhSfif5-G2a?usp=sharing#scrollTo=2WLIqBdgmGt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Implementing a real - time missile Tracker</a:t>
            </a:r>
            <a:endParaRPr/>
          </a:p>
        </p:txBody>
      </p:sp>
      <p:sp>
        <p:nvSpPr>
          <p:cNvPr id="87" name="Google Shape;87;p13"/>
          <p:cNvSpPr txBox="1"/>
          <p:nvPr/>
        </p:nvSpPr>
        <p:spPr>
          <a:xfrm>
            <a:off x="512850" y="2828175"/>
            <a:ext cx="44724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  </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        </a:t>
            </a:r>
            <a:r>
              <a:rPr lang="en" b="1" dirty="0">
                <a:latin typeface="Lato"/>
                <a:ea typeface="Lato"/>
                <a:cs typeface="Lato"/>
                <a:sym typeface="Lato"/>
              </a:rPr>
              <a:t>Project Under Guidance of:  Dr. Rajib Jha    </a:t>
            </a:r>
            <a:r>
              <a:rPr lang="en" dirty="0">
                <a:latin typeface="Lato"/>
                <a:ea typeface="Lato"/>
                <a:cs typeface="Lato"/>
                <a:sym typeface="Lato"/>
              </a:rPr>
              <a:t>     </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        Rushikesh Langde 2001EE57</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1"/>
          </p:nvPr>
        </p:nvSpPr>
        <p:spPr>
          <a:xfrm>
            <a:off x="727650" y="13322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Phase correlation involves calculating cross-power specturm by taking the complex conjugate of the second result, multiplying the fourier transforms together elementwise, and normalising this product element wise. </a:t>
            </a:r>
            <a:endParaRPr/>
          </a:p>
          <a:p>
            <a:pPr marL="0" lvl="0" indent="0" algn="l" rtl="0">
              <a:spcBef>
                <a:spcPts val="1200"/>
              </a:spcBef>
              <a:spcAft>
                <a:spcPts val="1200"/>
              </a:spcAft>
              <a:buNone/>
            </a:pPr>
            <a:endParaRPr/>
          </a:p>
        </p:txBody>
      </p:sp>
      <p:pic>
        <p:nvPicPr>
          <p:cNvPr id="142" name="Google Shape;142;p22"/>
          <p:cNvPicPr preferRelativeResize="0"/>
          <p:nvPr/>
        </p:nvPicPr>
        <p:blipFill>
          <a:blip r:embed="rId3">
            <a:alphaModFix/>
          </a:blip>
          <a:stretch>
            <a:fillRect/>
          </a:stretch>
        </p:blipFill>
        <p:spPr>
          <a:xfrm>
            <a:off x="812400" y="2166025"/>
            <a:ext cx="7848676" cy="250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727650" y="12794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above method was helpful in optimizing the general cross correlation method.</a:t>
            </a:r>
            <a:endParaRPr/>
          </a:p>
          <a:p>
            <a:pPr marL="0" lvl="0" indent="0" algn="l" rtl="0">
              <a:spcBef>
                <a:spcPts val="1200"/>
              </a:spcBef>
              <a:spcAft>
                <a:spcPts val="0"/>
              </a:spcAft>
              <a:buNone/>
            </a:pPr>
            <a:r>
              <a:rPr lang="en"/>
              <a:t>Now we had to implement the second tracker, for that we had to design a prescreener to extract features, from the given video image frames.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8" name="Google Shape;148;p23"/>
          <p:cNvPicPr preferRelativeResize="0"/>
          <p:nvPr/>
        </p:nvPicPr>
        <p:blipFill>
          <a:blip r:embed="rId3">
            <a:alphaModFix/>
          </a:blip>
          <a:stretch>
            <a:fillRect/>
          </a:stretch>
        </p:blipFill>
        <p:spPr>
          <a:xfrm>
            <a:off x="1639825" y="2885775"/>
            <a:ext cx="1520201" cy="1520201"/>
          </a:xfrm>
          <a:prstGeom prst="rect">
            <a:avLst/>
          </a:prstGeom>
          <a:noFill/>
          <a:ln>
            <a:noFill/>
          </a:ln>
        </p:spPr>
      </p:pic>
      <p:sp>
        <p:nvSpPr>
          <p:cNvPr id="149" name="Google Shape;149;p23"/>
          <p:cNvSpPr txBox="1"/>
          <p:nvPr/>
        </p:nvSpPr>
        <p:spPr>
          <a:xfrm>
            <a:off x="3582350" y="3318375"/>
            <a:ext cx="184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Tracking in action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ctrTitle"/>
          </p:nvPr>
        </p:nvSpPr>
        <p:spPr>
          <a:xfrm>
            <a:off x="727950" y="127720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a:t>Feature Based Tracker.</a:t>
            </a:r>
            <a:endParaRPr sz="3800"/>
          </a:p>
        </p:txBody>
      </p:sp>
      <p:sp>
        <p:nvSpPr>
          <p:cNvPr id="155" name="Google Shape;155;p24"/>
          <p:cNvSpPr txBox="1">
            <a:spLocks noGrp="1"/>
          </p:cNvSpPr>
          <p:nvPr>
            <p:ph type="subTitle" idx="1"/>
          </p:nvPr>
        </p:nvSpPr>
        <p:spPr>
          <a:xfrm>
            <a:off x="727950" y="2044725"/>
            <a:ext cx="7606200" cy="1664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0"/>
              </a:spcBef>
              <a:spcAft>
                <a:spcPts val="0"/>
              </a:spcAft>
              <a:buNone/>
            </a:pPr>
            <a:r>
              <a:rPr lang="en" sz="1400"/>
              <a:t>Feature based tracker when there is low when confidence level of correlation tracker drops due to some minor obstructions.</a:t>
            </a:r>
            <a:endParaRPr sz="1400"/>
          </a:p>
          <a:p>
            <a:pPr marL="0" lvl="0" indent="0" algn="l" rtl="0">
              <a:spcBef>
                <a:spcPts val="0"/>
              </a:spcBef>
              <a:spcAft>
                <a:spcPts val="0"/>
              </a:spcAft>
              <a:buNone/>
            </a:pPr>
            <a:endParaRPr sz="1500"/>
          </a:p>
          <a:p>
            <a:pPr marL="0" lvl="0" indent="0" algn="l" rtl="0">
              <a:spcBef>
                <a:spcPts val="0"/>
              </a:spcBef>
              <a:spcAft>
                <a:spcPts val="0"/>
              </a:spcAft>
              <a:buNone/>
            </a:pPr>
            <a:r>
              <a:rPr lang="en" sz="1500"/>
              <a:t> While correlation tracker is operating, prescreener provides some target centroids.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This tracker along with correlation gives the best accuracy in detecting the target</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ctrTitle"/>
          </p:nvPr>
        </p:nvSpPr>
        <p:spPr>
          <a:xfrm>
            <a:off x="729625" y="1217000"/>
            <a:ext cx="4697700" cy="4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80"/>
              <a:t>Prescreener</a:t>
            </a:r>
            <a:endParaRPr sz="2580"/>
          </a:p>
        </p:txBody>
      </p:sp>
      <p:sp>
        <p:nvSpPr>
          <p:cNvPr id="161" name="Google Shape;161;p25"/>
          <p:cNvSpPr txBox="1">
            <a:spLocks noGrp="1"/>
          </p:cNvSpPr>
          <p:nvPr>
            <p:ph type="subTitle" idx="1"/>
          </p:nvPr>
        </p:nvSpPr>
        <p:spPr>
          <a:xfrm>
            <a:off x="4155525" y="1703600"/>
            <a:ext cx="4268100" cy="2497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sz="1200"/>
          </a:p>
          <a:p>
            <a:pPr marL="0" lvl="0" indent="0" algn="l" rtl="0">
              <a:spcBef>
                <a:spcPts val="0"/>
              </a:spcBef>
              <a:spcAft>
                <a:spcPts val="0"/>
              </a:spcAft>
              <a:buNone/>
            </a:pPr>
            <a:r>
              <a:rPr lang="en" sz="1200"/>
              <a:t>Prescreener is the missile target detector.</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First step in the prescreener calculates strong edges in the image by applying sobel operator.</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Then we Thresholded and binarized the sobel image using otsu algorithm.</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Once the  Integrated image has been binarized and the  target centroids are calculated using morphological erode operator.</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 output of prescreener will be used in the feature based algorithm.</a:t>
            </a:r>
            <a:endParaRPr sz="1200"/>
          </a:p>
          <a:p>
            <a:pPr marL="0" lvl="0" indent="0" algn="l" rtl="0">
              <a:spcBef>
                <a:spcPts val="0"/>
              </a:spcBef>
              <a:spcAft>
                <a:spcPts val="0"/>
              </a:spcAft>
              <a:buNone/>
            </a:pPr>
            <a:endParaRPr sz="1200"/>
          </a:p>
        </p:txBody>
      </p:sp>
      <p:sp>
        <p:nvSpPr>
          <p:cNvPr id="162" name="Google Shape;162;p25"/>
          <p:cNvSpPr txBox="1"/>
          <p:nvPr/>
        </p:nvSpPr>
        <p:spPr>
          <a:xfrm>
            <a:off x="3470300" y="3273550"/>
            <a:ext cx="14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63" name="Google Shape;163;p25"/>
          <p:cNvSpPr txBox="1"/>
          <p:nvPr/>
        </p:nvSpPr>
        <p:spPr>
          <a:xfrm>
            <a:off x="6384825" y="4532025"/>
            <a:ext cx="1944900" cy="4002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endParaRPr b="1">
              <a:latin typeface="Lato"/>
              <a:ea typeface="Lato"/>
              <a:cs typeface="Lato"/>
              <a:sym typeface="Lato"/>
            </a:endParaRPr>
          </a:p>
        </p:txBody>
      </p:sp>
      <p:pic>
        <p:nvPicPr>
          <p:cNvPr id="164" name="Google Shape;164;p25"/>
          <p:cNvPicPr preferRelativeResize="0"/>
          <p:nvPr/>
        </p:nvPicPr>
        <p:blipFill rotWithShape="1">
          <a:blip r:embed="rId3">
            <a:alphaModFix/>
          </a:blip>
          <a:srcRect l="1449" t="-11990" r="-1450" b="11989"/>
          <a:stretch/>
        </p:blipFill>
        <p:spPr>
          <a:xfrm>
            <a:off x="903601" y="1668125"/>
            <a:ext cx="2619499" cy="2367599"/>
          </a:xfrm>
          <a:prstGeom prst="rect">
            <a:avLst/>
          </a:prstGeom>
          <a:noFill/>
          <a:ln>
            <a:noFill/>
          </a:ln>
        </p:spPr>
      </p:pic>
      <p:sp>
        <p:nvSpPr>
          <p:cNvPr id="165" name="Google Shape;165;p25"/>
          <p:cNvSpPr txBox="1"/>
          <p:nvPr/>
        </p:nvSpPr>
        <p:spPr>
          <a:xfrm>
            <a:off x="1244400" y="4117825"/>
            <a:ext cx="1832700" cy="4002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a:latin typeface="Lato"/>
                <a:ea typeface="Lato"/>
                <a:cs typeface="Lato"/>
                <a:sym typeface="Lato"/>
              </a:rPr>
              <a:t>Sobel image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subTitle" idx="1"/>
          </p:nvPr>
        </p:nvSpPr>
        <p:spPr>
          <a:xfrm>
            <a:off x="727950" y="1841125"/>
            <a:ext cx="4015800" cy="2839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sz="1500"/>
          </a:p>
          <a:p>
            <a:pPr marL="0" lvl="0" indent="0" algn="l" rtl="0">
              <a:spcBef>
                <a:spcPts val="0"/>
              </a:spcBef>
              <a:spcAft>
                <a:spcPts val="0"/>
              </a:spcAft>
              <a:buNone/>
            </a:pPr>
            <a:r>
              <a:rPr lang="en" sz="1500"/>
              <a:t>This algo works on the features of the reference image, here we have taken the mean and variance as a features.</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While the correlation tracker is operating, using  the output coordinates of correlation tracker a reference window  has been made along with the window of each target centroids.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Calculated the mean and variance of the reference window and target centroids. </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p:txBody>
      </p:sp>
      <p:pic>
        <p:nvPicPr>
          <p:cNvPr id="171" name="Google Shape;171;p26"/>
          <p:cNvPicPr preferRelativeResize="0"/>
          <p:nvPr/>
        </p:nvPicPr>
        <p:blipFill rotWithShape="1">
          <a:blip r:embed="rId3">
            <a:alphaModFix/>
          </a:blip>
          <a:srcRect t="-2606"/>
          <a:stretch/>
        </p:blipFill>
        <p:spPr>
          <a:xfrm>
            <a:off x="5421200" y="1726500"/>
            <a:ext cx="2455900" cy="2172375"/>
          </a:xfrm>
          <a:prstGeom prst="rect">
            <a:avLst/>
          </a:prstGeom>
          <a:noFill/>
          <a:ln>
            <a:noFill/>
          </a:ln>
        </p:spPr>
      </p:pic>
      <p:sp>
        <p:nvSpPr>
          <p:cNvPr id="172" name="Google Shape;172;p26"/>
          <p:cNvSpPr txBox="1"/>
          <p:nvPr/>
        </p:nvSpPr>
        <p:spPr>
          <a:xfrm>
            <a:off x="5686500" y="4065025"/>
            <a:ext cx="17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Target Centroids</a:t>
            </a:r>
            <a:endParaRPr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subTitle" idx="1"/>
          </p:nvPr>
        </p:nvSpPr>
        <p:spPr>
          <a:xfrm>
            <a:off x="701375" y="2155325"/>
            <a:ext cx="7688100" cy="26562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sz="3057" b="1"/>
              <a:t>Xi </a:t>
            </a:r>
            <a:r>
              <a:rPr lang="en" sz="3057"/>
              <a:t>=  current feature’s value of the target centroid.</a:t>
            </a:r>
            <a:endParaRPr sz="3057"/>
          </a:p>
          <a:p>
            <a:pPr marL="0" lvl="0" indent="0" algn="l" rtl="0">
              <a:spcBef>
                <a:spcPts val="0"/>
              </a:spcBef>
              <a:spcAft>
                <a:spcPts val="0"/>
              </a:spcAft>
              <a:buNone/>
            </a:pPr>
            <a:endParaRPr sz="3057"/>
          </a:p>
          <a:p>
            <a:pPr marL="0" lvl="0" indent="0" algn="l" rtl="0">
              <a:spcBef>
                <a:spcPts val="0"/>
              </a:spcBef>
              <a:spcAft>
                <a:spcPts val="0"/>
              </a:spcAft>
              <a:buNone/>
            </a:pPr>
            <a:r>
              <a:rPr lang="en" sz="3057" b="1"/>
              <a:t>Yi </a:t>
            </a:r>
            <a:r>
              <a:rPr lang="en" sz="3057"/>
              <a:t>=   reference window’s feature value.</a:t>
            </a:r>
            <a:endParaRPr sz="3057"/>
          </a:p>
          <a:p>
            <a:pPr marL="0" lvl="0" indent="0" algn="l" rtl="0">
              <a:spcBef>
                <a:spcPts val="0"/>
              </a:spcBef>
              <a:spcAft>
                <a:spcPts val="0"/>
              </a:spcAft>
              <a:buNone/>
            </a:pPr>
            <a:endParaRPr sz="2215"/>
          </a:p>
          <a:p>
            <a:pPr marL="0" lvl="0" indent="0" algn="l" rtl="0">
              <a:spcBef>
                <a:spcPts val="0"/>
              </a:spcBef>
              <a:spcAft>
                <a:spcPts val="0"/>
              </a:spcAft>
              <a:buNone/>
            </a:pPr>
            <a:r>
              <a:rPr lang="en" sz="3465" b="1"/>
              <a:t>N</a:t>
            </a:r>
            <a:r>
              <a:rPr lang="en" sz="3465"/>
              <a:t> =  No of features.</a:t>
            </a:r>
            <a:endParaRPr sz="3465"/>
          </a:p>
          <a:p>
            <a:pPr marL="0" lvl="0" indent="0" algn="l" rtl="0">
              <a:spcBef>
                <a:spcPts val="0"/>
              </a:spcBef>
              <a:spcAft>
                <a:spcPts val="0"/>
              </a:spcAft>
              <a:buNone/>
            </a:pPr>
            <a:endParaRPr sz="2215"/>
          </a:p>
          <a:p>
            <a:pPr marL="0" lvl="0" indent="0" algn="l" rtl="0">
              <a:spcBef>
                <a:spcPts val="0"/>
              </a:spcBef>
              <a:spcAft>
                <a:spcPts val="0"/>
              </a:spcAft>
              <a:buNone/>
            </a:pPr>
            <a:r>
              <a:rPr lang="en" sz="3215" b="1"/>
              <a:t>M </a:t>
            </a:r>
            <a:r>
              <a:rPr lang="en" sz="3215"/>
              <a:t> =  Degree of similarity. </a:t>
            </a:r>
            <a:endParaRPr sz="3215"/>
          </a:p>
          <a:p>
            <a:pPr marL="0" lvl="0" indent="0" algn="l" rtl="0">
              <a:spcBef>
                <a:spcPts val="0"/>
              </a:spcBef>
              <a:spcAft>
                <a:spcPts val="0"/>
              </a:spcAft>
              <a:buNone/>
            </a:pPr>
            <a:endParaRPr/>
          </a:p>
          <a:p>
            <a:pPr marL="0" lvl="0" indent="0" algn="l" rtl="0">
              <a:spcBef>
                <a:spcPts val="0"/>
              </a:spcBef>
              <a:spcAft>
                <a:spcPts val="0"/>
              </a:spcAft>
              <a:buNone/>
            </a:pPr>
            <a:endParaRPr sz="3057"/>
          </a:p>
          <a:p>
            <a:pPr marL="0" lvl="0" indent="0" algn="l" rtl="0">
              <a:spcBef>
                <a:spcPts val="0"/>
              </a:spcBef>
              <a:spcAft>
                <a:spcPts val="0"/>
              </a:spcAft>
              <a:buNone/>
            </a:pPr>
            <a:endParaRPr sz="2215"/>
          </a:p>
          <a:p>
            <a:pPr marL="0" lvl="0" indent="0" algn="l" rtl="0">
              <a:spcBef>
                <a:spcPts val="0"/>
              </a:spcBef>
              <a:spcAft>
                <a:spcPts val="0"/>
              </a:spcAft>
              <a:buNone/>
            </a:pPr>
            <a:endParaRPr/>
          </a:p>
          <a:p>
            <a:pPr marL="0" lvl="0" indent="0" algn="l" rtl="0">
              <a:spcBef>
                <a:spcPts val="0"/>
              </a:spcBef>
              <a:spcAft>
                <a:spcPts val="0"/>
              </a:spcAft>
              <a:buNone/>
            </a:pPr>
            <a:endParaRPr sz="3215"/>
          </a:p>
          <a:p>
            <a:pPr marL="0" lvl="0" indent="0" algn="l" rtl="0">
              <a:spcBef>
                <a:spcPts val="0"/>
              </a:spcBef>
              <a:spcAft>
                <a:spcPts val="0"/>
              </a:spcAft>
              <a:buNone/>
            </a:pPr>
            <a:r>
              <a:rPr lang="en" sz="3215"/>
              <a:t>The degree of similarity of a each target segment with the reference window segment  is calculated.</a:t>
            </a:r>
            <a:endParaRPr sz="3215"/>
          </a:p>
          <a:p>
            <a:pPr marL="0" lvl="0" indent="0" algn="l" rtl="0">
              <a:spcBef>
                <a:spcPts val="0"/>
              </a:spcBef>
              <a:spcAft>
                <a:spcPts val="0"/>
              </a:spcAft>
              <a:buNone/>
            </a:pPr>
            <a:endParaRPr sz="3215"/>
          </a:p>
          <a:p>
            <a:pPr marL="0" lvl="0" indent="0" algn="l" rtl="0">
              <a:spcBef>
                <a:spcPts val="0"/>
              </a:spcBef>
              <a:spcAft>
                <a:spcPts val="0"/>
              </a:spcAft>
              <a:buNone/>
            </a:pPr>
            <a:r>
              <a:rPr lang="en" sz="3215"/>
              <a:t>The target centroid whose features are almost similar to reference window, which gives minimum value of </a:t>
            </a:r>
            <a:endParaRPr sz="3215"/>
          </a:p>
          <a:p>
            <a:pPr marL="0" lvl="0" indent="0" algn="l" rtl="0">
              <a:spcBef>
                <a:spcPts val="0"/>
              </a:spcBef>
              <a:spcAft>
                <a:spcPts val="0"/>
              </a:spcAft>
              <a:buNone/>
            </a:pPr>
            <a:r>
              <a:rPr lang="en" sz="3215"/>
              <a:t>Mi is considered as a valid track.</a:t>
            </a:r>
            <a:endParaRPr sz="3215"/>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8" name="Google Shape;178;p27"/>
          <p:cNvSpPr txBox="1"/>
          <p:nvPr/>
        </p:nvSpPr>
        <p:spPr>
          <a:xfrm>
            <a:off x="701375" y="1213950"/>
            <a:ext cx="331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Lato"/>
                <a:ea typeface="Lato"/>
                <a:cs typeface="Lato"/>
                <a:sym typeface="Lato"/>
              </a:rPr>
              <a:t>Calculating Degree of Similarity</a:t>
            </a:r>
            <a:endParaRPr sz="1600" b="1">
              <a:latin typeface="Lato"/>
              <a:ea typeface="Lato"/>
              <a:cs typeface="Lato"/>
              <a:sym typeface="Lato"/>
            </a:endParaRPr>
          </a:p>
        </p:txBody>
      </p:sp>
      <p:pic>
        <p:nvPicPr>
          <p:cNvPr id="179" name="Google Shape;179;p27"/>
          <p:cNvPicPr preferRelativeResize="0"/>
          <p:nvPr/>
        </p:nvPicPr>
        <p:blipFill>
          <a:blip r:embed="rId3">
            <a:alphaModFix/>
          </a:blip>
          <a:stretch>
            <a:fillRect/>
          </a:stretch>
        </p:blipFill>
        <p:spPr>
          <a:xfrm>
            <a:off x="5514100" y="2609475"/>
            <a:ext cx="2762250" cy="11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Faced during Implementation.</a:t>
            </a:r>
            <a:endParaRPr/>
          </a:p>
          <a:p>
            <a:pPr marL="0" lvl="0" indent="0" algn="l" rtl="0">
              <a:spcBef>
                <a:spcPts val="0"/>
              </a:spcBef>
              <a:spcAft>
                <a:spcPts val="0"/>
              </a:spcAft>
              <a:buNone/>
            </a:pPr>
            <a:endParaRPr/>
          </a:p>
        </p:txBody>
      </p:sp>
      <p:sp>
        <p:nvSpPr>
          <p:cNvPr id="185" name="Google Shape;185;p28"/>
          <p:cNvSpPr txBox="1">
            <a:spLocks noGrp="1"/>
          </p:cNvSpPr>
          <p:nvPr>
            <p:ph type="subTitle" idx="1"/>
          </p:nvPr>
        </p:nvSpPr>
        <p:spPr>
          <a:xfrm>
            <a:off x="729625" y="2787550"/>
            <a:ext cx="7688100" cy="1564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107"/>
              <a:t>Unable to take more features of the reference window as we don’t have the proper image of tank.</a:t>
            </a:r>
            <a:endParaRPr sz="5107"/>
          </a:p>
          <a:p>
            <a:pPr marL="0" lvl="0" indent="0" algn="l" rtl="0">
              <a:spcBef>
                <a:spcPts val="0"/>
              </a:spcBef>
              <a:spcAft>
                <a:spcPts val="0"/>
              </a:spcAft>
              <a:buNone/>
            </a:pPr>
            <a:endParaRPr sz="5107"/>
          </a:p>
          <a:p>
            <a:pPr marL="0" lvl="0" indent="0" algn="l" rtl="0">
              <a:spcBef>
                <a:spcPts val="0"/>
              </a:spcBef>
              <a:spcAft>
                <a:spcPts val="0"/>
              </a:spcAft>
              <a:buNone/>
            </a:pPr>
            <a:r>
              <a:rPr lang="en" sz="5107"/>
              <a:t>During threshold and binarizing the sobel image, unable to decrease the target centroids by keeping the threshold to edge detection  because tank size was too small that even with other small edges the tank was getting disappeared.</a:t>
            </a:r>
            <a:endParaRPr sz="5107"/>
          </a:p>
          <a:p>
            <a:pPr marL="0" lvl="0" indent="0" algn="l" rtl="0">
              <a:spcBef>
                <a:spcPts val="0"/>
              </a:spcBef>
              <a:spcAft>
                <a:spcPts val="0"/>
              </a:spcAft>
              <a:buNone/>
            </a:pPr>
            <a:endParaRPr sz="5107"/>
          </a:p>
          <a:p>
            <a:pPr marL="0" lvl="0" indent="0" algn="l" rtl="0">
              <a:spcBef>
                <a:spcPts val="0"/>
              </a:spcBef>
              <a:spcAft>
                <a:spcPts val="0"/>
              </a:spcAft>
              <a:buNone/>
            </a:pPr>
            <a:r>
              <a:rPr lang="en" sz="5107"/>
              <a:t>In the video the tank size was too small,  so we faced difficulties while taking it as reference window because it was just considering it as dark point.</a:t>
            </a:r>
            <a:endParaRPr sz="5107"/>
          </a:p>
          <a:p>
            <a:pPr marL="0" lvl="0" indent="0" algn="l" rtl="0">
              <a:spcBef>
                <a:spcPts val="0"/>
              </a:spcBef>
              <a:spcAft>
                <a:spcPts val="0"/>
              </a:spcAft>
              <a:buNone/>
            </a:pPr>
            <a:endParaRPr sz="2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86" name="Google Shape;186;p28"/>
          <p:cNvSpPr txBox="1"/>
          <p:nvPr/>
        </p:nvSpPr>
        <p:spPr>
          <a:xfrm rot="10800000" flipH="1">
            <a:off x="1627550" y="4444499"/>
            <a:ext cx="517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9"/>
          <p:cNvPicPr preferRelativeResize="0"/>
          <p:nvPr/>
        </p:nvPicPr>
        <p:blipFill>
          <a:blip r:embed="rId3">
            <a:alphaModFix/>
          </a:blip>
          <a:stretch>
            <a:fillRect/>
          </a:stretch>
        </p:blipFill>
        <p:spPr>
          <a:xfrm>
            <a:off x="1149925" y="1571600"/>
            <a:ext cx="2634125" cy="2523599"/>
          </a:xfrm>
          <a:prstGeom prst="rect">
            <a:avLst/>
          </a:prstGeom>
          <a:noFill/>
          <a:ln>
            <a:noFill/>
          </a:ln>
        </p:spPr>
      </p:pic>
      <p:pic>
        <p:nvPicPr>
          <p:cNvPr id="192" name="Google Shape;192;p29"/>
          <p:cNvPicPr preferRelativeResize="0"/>
          <p:nvPr/>
        </p:nvPicPr>
        <p:blipFill>
          <a:blip r:embed="rId4">
            <a:alphaModFix/>
          </a:blip>
          <a:stretch>
            <a:fillRect/>
          </a:stretch>
        </p:blipFill>
        <p:spPr>
          <a:xfrm>
            <a:off x="5096300" y="1540763"/>
            <a:ext cx="2585275" cy="2585275"/>
          </a:xfrm>
          <a:prstGeom prst="rect">
            <a:avLst/>
          </a:prstGeom>
          <a:noFill/>
          <a:ln>
            <a:noFill/>
          </a:ln>
        </p:spPr>
      </p:pic>
      <p:sp>
        <p:nvSpPr>
          <p:cNvPr id="193" name="Google Shape;193;p29"/>
          <p:cNvSpPr txBox="1"/>
          <p:nvPr/>
        </p:nvSpPr>
        <p:spPr>
          <a:xfrm>
            <a:off x="1214225" y="4163075"/>
            <a:ext cx="220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Final tracking using features</a:t>
            </a:r>
            <a:endParaRPr>
              <a:latin typeface="Lato"/>
              <a:ea typeface="Lato"/>
              <a:cs typeface="Lato"/>
              <a:sym typeface="Lato"/>
            </a:endParaRPr>
          </a:p>
        </p:txBody>
      </p:sp>
      <p:sp>
        <p:nvSpPr>
          <p:cNvPr id="194" name="Google Shape;194;p29"/>
          <p:cNvSpPr txBox="1"/>
          <p:nvPr/>
        </p:nvSpPr>
        <p:spPr>
          <a:xfrm>
            <a:off x="5384825" y="4223400"/>
            <a:ext cx="1900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Frequency based tracker</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are trying to implement a research paper, that suggests some algorithms for tracking a tank from a missile pov, to guide the missile.</a:t>
            </a:r>
            <a:endParaRPr sz="1400"/>
          </a:p>
          <a:p>
            <a:pPr marL="0" lvl="0" indent="0" algn="l" rtl="0">
              <a:spcBef>
                <a:spcPts val="1200"/>
              </a:spcBef>
              <a:spcAft>
                <a:spcPts val="0"/>
              </a:spcAft>
              <a:buNone/>
            </a:pPr>
            <a:r>
              <a:rPr lang="en" sz="1400"/>
              <a:t>Algorithm has two main components. The first, known as the primary tracker, consists of a correlation tracker. The correlation tracker begins tracking on a predesignated target. </a:t>
            </a:r>
            <a:endParaRPr sz="1400"/>
          </a:p>
          <a:p>
            <a:pPr marL="0" lvl="0" indent="0" algn="l" rtl="0">
              <a:spcBef>
                <a:spcPts val="1200"/>
              </a:spcBef>
              <a:spcAft>
                <a:spcPts val="0"/>
              </a:spcAft>
              <a:buNone/>
            </a:pPr>
            <a:r>
              <a:rPr lang="en" sz="1400"/>
              <a:t>If the primary tracker does not meet a predetermined set of conditions, the secondary tracker takes over.</a:t>
            </a:r>
            <a:endParaRPr sz="1400"/>
          </a:p>
          <a:p>
            <a:pPr marL="0" lvl="0" indent="0" algn="l" rtl="0">
              <a:spcBef>
                <a:spcPts val="1200"/>
              </a:spcBef>
              <a:spcAft>
                <a:spcPts val="1200"/>
              </a:spcAft>
              <a:buNone/>
            </a:pPr>
            <a:r>
              <a:rPr lang="en" sz="1400"/>
              <a:t>The secondary tracker is a feature-based tracker in which segments corresponding to each target centroid are extracted from the IR image and various features associated with them are calculated.</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based tracker (direct approach)</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Here we are considering a reference image, an input image that we will be searching in a larger search window by calculating </a:t>
            </a:r>
            <a:r>
              <a:rPr lang="en" sz="1400" b="1"/>
              <a:t>minimum mean square error (MMSE).</a:t>
            </a:r>
            <a:endParaRPr sz="1400" b="1"/>
          </a:p>
          <a:p>
            <a:pPr marL="0" lvl="0" indent="0" algn="l" rtl="0">
              <a:spcBef>
                <a:spcPts val="1200"/>
              </a:spcBef>
              <a:spcAft>
                <a:spcPts val="0"/>
              </a:spcAft>
              <a:buNone/>
            </a:pPr>
            <a:r>
              <a:rPr lang="en" sz="1400"/>
              <a:t>By using the given formula for MMSE (in the paper) </a:t>
            </a:r>
            <a:endParaRPr sz="1400"/>
          </a:p>
          <a:p>
            <a:pPr marL="0" lvl="0" indent="0" algn="l" rtl="0">
              <a:spcBef>
                <a:spcPts val="1200"/>
              </a:spcBef>
              <a:spcAft>
                <a:spcPts val="1200"/>
              </a:spcAft>
              <a:buNone/>
            </a:pPr>
            <a:endParaRPr sz="1400"/>
          </a:p>
        </p:txBody>
      </p:sp>
      <p:pic>
        <p:nvPicPr>
          <p:cNvPr id="100" name="Google Shape;100;p15"/>
          <p:cNvPicPr preferRelativeResize="0"/>
          <p:nvPr/>
        </p:nvPicPr>
        <p:blipFill>
          <a:blip r:embed="rId3">
            <a:alphaModFix/>
          </a:blip>
          <a:stretch>
            <a:fillRect/>
          </a:stretch>
        </p:blipFill>
        <p:spPr>
          <a:xfrm>
            <a:off x="855075" y="3070600"/>
            <a:ext cx="5733924" cy="189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body" idx="2"/>
          </p:nvPr>
        </p:nvSpPr>
        <p:spPr>
          <a:xfrm>
            <a:off x="4963025" y="1193125"/>
            <a:ext cx="3374400" cy="369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we are tracking from the pov  of the missile which is directed towards the target (initially).</a:t>
            </a:r>
            <a:endParaRPr/>
          </a:p>
          <a:p>
            <a:pPr marL="0" lvl="0" indent="0" algn="l" rtl="0">
              <a:spcBef>
                <a:spcPts val="1200"/>
              </a:spcBef>
              <a:spcAft>
                <a:spcPts val="0"/>
              </a:spcAft>
              <a:buNone/>
            </a:pPr>
            <a:r>
              <a:rPr lang="en"/>
              <a:t>We assume that the target will be present in the central part of the search window hence we take a search window smaller that the image so as to reduce the calculations.</a:t>
            </a:r>
            <a:endParaRPr/>
          </a:p>
          <a:p>
            <a:pPr marL="0" lvl="0" indent="0" algn="l" rtl="0">
              <a:spcBef>
                <a:spcPts val="1200"/>
              </a:spcBef>
              <a:spcAft>
                <a:spcPts val="0"/>
              </a:spcAft>
              <a:buNone/>
            </a:pPr>
            <a:r>
              <a:rPr lang="en"/>
              <a:t>So as to reduce the time to process we assumed that not considering all the frames from the video would help us reduce the calculations.</a:t>
            </a:r>
            <a:endParaRPr/>
          </a:p>
          <a:p>
            <a:pPr marL="0" lvl="0" indent="0" algn="l" rtl="0">
              <a:spcBef>
                <a:spcPts val="1200"/>
              </a:spcBef>
              <a:spcAft>
                <a:spcPts val="1200"/>
              </a:spcAft>
              <a:buNone/>
            </a:pPr>
            <a:endParaRPr/>
          </a:p>
        </p:txBody>
      </p:sp>
      <p:sp>
        <p:nvSpPr>
          <p:cNvPr id="106" name="Google Shape;106;p16"/>
          <p:cNvSpPr txBox="1">
            <a:spLocks noGrp="1"/>
          </p:cNvSpPr>
          <p:nvPr>
            <p:ph type="subTitle" idx="1"/>
          </p:nvPr>
        </p:nvSpPr>
        <p:spPr>
          <a:xfrm>
            <a:off x="777750" y="1306250"/>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Some assumptions</a:t>
            </a:r>
            <a:endParaRPr b="1"/>
          </a:p>
        </p:txBody>
      </p:sp>
      <p:pic>
        <p:nvPicPr>
          <p:cNvPr id="107" name="Google Shape;107;p16"/>
          <p:cNvPicPr preferRelativeResize="0"/>
          <p:nvPr/>
        </p:nvPicPr>
        <p:blipFill>
          <a:blip r:embed="rId3">
            <a:alphaModFix/>
          </a:blip>
          <a:stretch>
            <a:fillRect/>
          </a:stretch>
        </p:blipFill>
        <p:spPr>
          <a:xfrm>
            <a:off x="777750" y="2459000"/>
            <a:ext cx="3300900" cy="20125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a:off x="727650" y="12719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we are approaching the target the tank we are tracking is changing its shape with respect to the missile pov, hence we need to change the reference image after each frame so as to track the tank accurately.</a:t>
            </a:r>
            <a:endParaRPr/>
          </a:p>
          <a:p>
            <a:pPr marL="0" lvl="0" indent="0" algn="l" rtl="0">
              <a:spcBef>
                <a:spcPts val="1200"/>
              </a:spcBef>
              <a:spcAft>
                <a:spcPts val="1200"/>
              </a:spcAft>
              <a:buNone/>
            </a:pPr>
            <a:r>
              <a:rPr lang="en"/>
              <a:t>Following is the modification suggested by the paper.</a:t>
            </a:r>
            <a:endParaRPr/>
          </a:p>
        </p:txBody>
      </p:sp>
      <p:pic>
        <p:nvPicPr>
          <p:cNvPr id="113" name="Google Shape;113;p17"/>
          <p:cNvPicPr preferRelativeResize="0"/>
          <p:nvPr/>
        </p:nvPicPr>
        <p:blipFill>
          <a:blip r:embed="rId3">
            <a:alphaModFix/>
          </a:blip>
          <a:stretch>
            <a:fillRect/>
          </a:stretch>
        </p:blipFill>
        <p:spPr>
          <a:xfrm>
            <a:off x="793450" y="2541575"/>
            <a:ext cx="5663874" cy="249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-&gt;</a:t>
            </a:r>
            <a:endParaRPr/>
          </a:p>
          <a:p>
            <a:pPr marL="0" lvl="0" indent="0" algn="l" rtl="0">
              <a:spcBef>
                <a:spcPts val="1200"/>
              </a:spcBef>
              <a:spcAft>
                <a:spcPts val="0"/>
              </a:spcAft>
              <a:buNone/>
            </a:pPr>
            <a:r>
              <a:rPr lang="en" u="sng">
                <a:solidFill>
                  <a:schemeClr val="hlink"/>
                </a:solidFill>
                <a:hlinkClick r:id="rId3"/>
              </a:rPr>
              <a:t> https://colab.research.google.com/drive/1UKJ6N1n82ey0_oV-evB-P5ntJS9tVkT3</a:t>
            </a:r>
            <a:endParaRPr/>
          </a:p>
          <a:p>
            <a:pPr marL="0" lvl="0" indent="0" algn="l" rtl="0">
              <a:spcBef>
                <a:spcPts val="1200"/>
              </a:spcBef>
              <a:spcAft>
                <a:spcPts val="0"/>
              </a:spcAft>
              <a:buNone/>
            </a:pPr>
            <a:r>
              <a:rPr lang="en"/>
              <a:t>Now to optime this tracker further, the paper suggested to implement  correlation in frequency domain with a given algorithm.</a:t>
            </a:r>
            <a:endParaRPr/>
          </a:p>
          <a:p>
            <a:pPr marL="0" lvl="0" indent="0" algn="l" rtl="0">
              <a:spcBef>
                <a:spcPts val="1200"/>
              </a:spcBef>
              <a:spcAft>
                <a:spcPts val="1200"/>
              </a:spcAft>
              <a:buNone/>
            </a:pPr>
            <a:r>
              <a:rPr lang="en"/>
              <a:t>Let’s further discuss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 domain based approach as per paper.</a:t>
            </a:r>
            <a:endParaRPr/>
          </a:p>
        </p:txBody>
      </p:sp>
      <p:sp>
        <p:nvSpPr>
          <p:cNvPr id="124" name="Google Shape;124;p19"/>
          <p:cNvSpPr txBox="1">
            <a:spLocks noGrp="1"/>
          </p:cNvSpPr>
          <p:nvPr>
            <p:ph type="body" idx="1"/>
          </p:nvPr>
        </p:nvSpPr>
        <p:spPr>
          <a:xfrm>
            <a:off x="729450" y="2071350"/>
            <a:ext cx="7688700" cy="2664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486"/>
              <a:t>The paper suggested the following formula to calculate the MSE </a:t>
            </a:r>
            <a:endParaRPr sz="2486"/>
          </a:p>
          <a:p>
            <a:pPr marL="0" lvl="0" indent="0" algn="l" rtl="0">
              <a:spcBef>
                <a:spcPts val="1200"/>
              </a:spcBef>
              <a:spcAft>
                <a:spcPts val="0"/>
              </a:spcAft>
              <a:buNone/>
            </a:pPr>
            <a:endParaRPr/>
          </a:p>
          <a:p>
            <a:pPr marL="0" lvl="0" indent="0" algn="l" rtl="0">
              <a:spcBef>
                <a:spcPts val="1200"/>
              </a:spcBef>
              <a:spcAft>
                <a:spcPts val="0"/>
              </a:spcAft>
              <a:buNone/>
            </a:pPr>
            <a:endParaRPr sz="1692"/>
          </a:p>
          <a:p>
            <a:pPr marL="0" lvl="0" indent="0" algn="l" rtl="0">
              <a:spcBef>
                <a:spcPts val="1200"/>
              </a:spcBef>
              <a:spcAft>
                <a:spcPts val="0"/>
              </a:spcAft>
              <a:buNone/>
            </a:pPr>
            <a:r>
              <a:rPr lang="en" sz="2461"/>
              <a:t>To reduce the total calculations,  since correlation in the spatial domain is essentially equivalent to multiplication in the frequency domain, it is often more efficient to process in the frequency domain using FFTs.</a:t>
            </a:r>
            <a:endParaRPr sz="2461"/>
          </a:p>
          <a:p>
            <a:pPr marL="0" lvl="0" indent="0" algn="l" rtl="0">
              <a:spcBef>
                <a:spcPts val="1200"/>
              </a:spcBef>
              <a:spcAft>
                <a:spcPts val="0"/>
              </a:spcAft>
              <a:buNone/>
            </a:pPr>
            <a:r>
              <a:rPr lang="en" sz="2461"/>
              <a:t>Hence the above implementation was more optimized.</a:t>
            </a:r>
            <a:endParaRPr sz="2461"/>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25" name="Google Shape;125;p19"/>
          <p:cNvPicPr preferRelativeResize="0"/>
          <p:nvPr/>
        </p:nvPicPr>
        <p:blipFill>
          <a:blip r:embed="rId3">
            <a:alphaModFix/>
          </a:blip>
          <a:stretch>
            <a:fillRect/>
          </a:stretch>
        </p:blipFill>
        <p:spPr>
          <a:xfrm>
            <a:off x="801275" y="2503875"/>
            <a:ext cx="7545050" cy="44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faced.</a:t>
            </a: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we faced some problems, </a:t>
            </a:r>
            <a:endParaRPr/>
          </a:p>
          <a:p>
            <a:pPr marL="0" lvl="0" indent="0" algn="l" rtl="0">
              <a:spcBef>
                <a:spcPts val="1200"/>
              </a:spcBef>
              <a:spcAft>
                <a:spcPts val="0"/>
              </a:spcAft>
              <a:buNone/>
            </a:pPr>
            <a:r>
              <a:rPr lang="en"/>
              <a:t>since there was no accurate mention of what   w1, w2, F, G, G*and M* were. (on the paper) we assumed them to be </a:t>
            </a:r>
            <a:endParaRPr/>
          </a:p>
          <a:p>
            <a:pPr marL="0" lvl="0" indent="0" algn="l" rtl="0">
              <a:spcBef>
                <a:spcPts val="1200"/>
              </a:spcBef>
              <a:spcAft>
                <a:spcPts val="0"/>
              </a:spcAft>
              <a:buNone/>
            </a:pPr>
            <a:r>
              <a:rPr lang="en"/>
              <a:t>FFTs of f and g mentioned in the MMSE, but since we had no idea what M was we neglected it in calculation of the MSE.</a:t>
            </a:r>
            <a:endParaRPr/>
          </a:p>
          <a:p>
            <a:pPr marL="0" lvl="0" indent="0" algn="l" rtl="0">
              <a:spcBef>
                <a:spcPts val="1200"/>
              </a:spcBef>
              <a:spcAft>
                <a:spcPts val="1200"/>
              </a:spcAft>
              <a:buNone/>
            </a:pPr>
            <a:r>
              <a:rPr lang="en"/>
              <a:t>The formula mentioned above (MSE with FFT) suggests us to matrix multiply, we get the MMSE matrix of the size equal to the reference window.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727650" y="20411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implemented the algorithm assuming w1 and w2 to be the x coordinate and y coordinate of the MSE.</a:t>
            </a:r>
            <a:endParaRPr/>
          </a:p>
          <a:p>
            <a:pPr marL="0" lvl="0" indent="0" algn="l" rtl="0">
              <a:spcBef>
                <a:spcPts val="1200"/>
              </a:spcBef>
              <a:spcAft>
                <a:spcPts val="0"/>
              </a:spcAft>
              <a:buNone/>
            </a:pPr>
            <a:r>
              <a:rPr lang="en"/>
              <a:t>But this yielded results for tracking of the first few frames only.</a:t>
            </a:r>
            <a:endParaRPr/>
          </a:p>
          <a:p>
            <a:pPr marL="0" lvl="0" indent="0" algn="l" rtl="0">
              <a:spcBef>
                <a:spcPts val="1200"/>
              </a:spcBef>
              <a:spcAft>
                <a:spcPts val="0"/>
              </a:spcAft>
              <a:buNone/>
            </a:pPr>
            <a:r>
              <a:rPr lang="en"/>
              <a:t>Further down the frames from the video the x and y of the MSE were inaccurate and random.</a:t>
            </a:r>
            <a:endParaRPr/>
          </a:p>
          <a:p>
            <a:pPr marL="0" lvl="0" indent="0" algn="l" rtl="0">
              <a:spcBef>
                <a:spcPts val="1200"/>
              </a:spcBef>
              <a:spcAft>
                <a:spcPts val="0"/>
              </a:spcAft>
              <a:buNone/>
            </a:pPr>
            <a:r>
              <a:rPr lang="en"/>
              <a:t>So now to correct it, we implemented the fft form of the tracker in a different way, using phase correlation.</a:t>
            </a:r>
            <a:endParaRPr/>
          </a:p>
          <a:p>
            <a:pPr marL="0" lvl="0" indent="0" algn="l" rtl="0">
              <a:spcBef>
                <a:spcPts val="1200"/>
              </a:spcBef>
              <a:spcAft>
                <a:spcPts val="1200"/>
              </a:spcAft>
              <a:buNone/>
            </a:pPr>
            <a:r>
              <a:rPr lang="en"/>
              <a:t>Implementation-&gt;</a:t>
            </a:r>
            <a:r>
              <a:rPr lang="en" u="sng">
                <a:solidFill>
                  <a:schemeClr val="hlink"/>
                </a:solidFill>
                <a:hlinkClick r:id="rId3"/>
              </a:rPr>
              <a:t>https://colab.research.google.com/drive/1LQRFUKZOmeSv-i93cV2ZPrhSfif5-G2a?usp=sharing#scrollTo=2WLIqBdgmGt0</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1058</Words>
  <Application>Microsoft Office PowerPoint</Application>
  <PresentationFormat>On-screen Show (16:9)</PresentationFormat>
  <Paragraphs>100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Raleway</vt:lpstr>
      <vt:lpstr>Lato</vt:lpstr>
      <vt:lpstr>Streamline</vt:lpstr>
      <vt:lpstr>Implementing a real - time missile Tracker</vt:lpstr>
      <vt:lpstr>Overview</vt:lpstr>
      <vt:lpstr>Correlation based tracker (direct approach)</vt:lpstr>
      <vt:lpstr>PowerPoint Presentation</vt:lpstr>
      <vt:lpstr>PowerPoint Presentation</vt:lpstr>
      <vt:lpstr>PowerPoint Presentation</vt:lpstr>
      <vt:lpstr>Frequency domain based approach as per paper.</vt:lpstr>
      <vt:lpstr>Problems faced.</vt:lpstr>
      <vt:lpstr>PowerPoint Presentation</vt:lpstr>
      <vt:lpstr>PowerPoint Presentation</vt:lpstr>
      <vt:lpstr>PowerPoint Presentation</vt:lpstr>
      <vt:lpstr>Feature Based Tracker.</vt:lpstr>
      <vt:lpstr>Prescreener</vt:lpstr>
      <vt:lpstr>PowerPoint Presentation</vt:lpstr>
      <vt:lpstr>PowerPoint Presentation</vt:lpstr>
      <vt:lpstr>Problem Faced during Implementation.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 real - time missile Tracker</dc:title>
  <cp:lastModifiedBy>Rushikesh Langde</cp:lastModifiedBy>
  <cp:revision>1</cp:revision>
  <dcterms:modified xsi:type="dcterms:W3CDTF">2023-06-03T09:13:38Z</dcterms:modified>
</cp:coreProperties>
</file>